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6" r:id="rId2"/>
    <p:sldId id="257" r:id="rId3"/>
    <p:sldId id="258" r:id="rId4"/>
    <p:sldId id="268" r:id="rId5"/>
    <p:sldId id="271" r:id="rId6"/>
    <p:sldId id="288" r:id="rId7"/>
    <p:sldId id="289" r:id="rId8"/>
    <p:sldId id="290" r:id="rId9"/>
    <p:sldId id="273" r:id="rId10"/>
    <p:sldId id="291" r:id="rId11"/>
    <p:sldId id="275" r:id="rId12"/>
    <p:sldId id="276" r:id="rId13"/>
    <p:sldId id="277" r:id="rId14"/>
    <p:sldId id="284" r:id="rId15"/>
    <p:sldId id="278" r:id="rId16"/>
    <p:sldId id="286" r:id="rId17"/>
    <p:sldId id="287" r:id="rId18"/>
    <p:sldId id="279" r:id="rId19"/>
    <p:sldId id="280" r:id="rId20"/>
    <p:sldId id="281" r:id="rId21"/>
    <p:sldId id="282" r:id="rId22"/>
    <p:sldId id="283" r:id="rId23"/>
    <p:sldId id="270" r:id="rId24"/>
    <p:sldId id="267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131"/>
    <a:srgbClr val="4DD363"/>
    <a:srgbClr val="58E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35144-3F2C-4369-A324-ECCDACDAB8CD}" v="50" dt="2019-10-15T15:57:2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d Rohé" userId="3368820909fd00f6" providerId="LiveId" clId="{22935144-3F2C-4369-A324-ECCDACDAB8CD}"/>
    <pc:docChg chg="undo custSel mod addSld delSld modSld sldOrd">
      <pc:chgData name="Arnaud Rohé" userId="3368820909fd00f6" providerId="LiveId" clId="{22935144-3F2C-4369-A324-ECCDACDAB8CD}" dt="2019-10-15T15:57:22.705" v="2241"/>
      <pc:docMkLst>
        <pc:docMk/>
      </pc:docMkLst>
      <pc:sldChg chg="modSp">
        <pc:chgData name="Arnaud Rohé" userId="3368820909fd00f6" providerId="LiveId" clId="{22935144-3F2C-4369-A324-ECCDACDAB8CD}" dt="2019-10-15T15:55:00.239" v="2096" actId="207"/>
        <pc:sldMkLst>
          <pc:docMk/>
          <pc:sldMk cId="2416968927" sldId="257"/>
        </pc:sldMkLst>
        <pc:spChg chg="mod">
          <ac:chgData name="Arnaud Rohé" userId="3368820909fd00f6" providerId="LiveId" clId="{22935144-3F2C-4369-A324-ECCDACDAB8CD}" dt="2019-10-15T15:55:00.239" v="2096" actId="207"/>
          <ac:spMkLst>
            <pc:docMk/>
            <pc:sldMk cId="2416968927" sldId="257"/>
            <ac:spMk id="3" creationId="{00000000-0000-0000-0000-000000000000}"/>
          </ac:spMkLst>
        </pc:spChg>
      </pc:sldChg>
      <pc:sldChg chg="modSp">
        <pc:chgData name="Arnaud Rohé" userId="3368820909fd00f6" providerId="LiveId" clId="{22935144-3F2C-4369-A324-ECCDACDAB8CD}" dt="2019-10-15T15:54:45.258" v="2094" actId="20577"/>
        <pc:sldMkLst>
          <pc:docMk/>
          <pc:sldMk cId="4289440040" sldId="258"/>
        </pc:sldMkLst>
        <pc:spChg chg="mod">
          <ac:chgData name="Arnaud Rohé" userId="3368820909fd00f6" providerId="LiveId" clId="{22935144-3F2C-4369-A324-ECCDACDAB8CD}" dt="2019-10-15T15:54:45.258" v="2094" actId="20577"/>
          <ac:spMkLst>
            <pc:docMk/>
            <pc:sldMk cId="4289440040" sldId="258"/>
            <ac:spMk id="3" creationId="{00000000-0000-0000-0000-000000000000}"/>
          </ac:spMkLst>
        </pc:spChg>
      </pc:sldChg>
      <pc:sldChg chg="modSp">
        <pc:chgData name="Arnaud Rohé" userId="3368820909fd00f6" providerId="LiveId" clId="{22935144-3F2C-4369-A324-ECCDACDAB8CD}" dt="2019-10-15T15:56:54.430" v="2240" actId="20577"/>
        <pc:sldMkLst>
          <pc:docMk/>
          <pc:sldMk cId="1563047482" sldId="267"/>
        </pc:sldMkLst>
        <pc:spChg chg="mod">
          <ac:chgData name="Arnaud Rohé" userId="3368820909fd00f6" providerId="LiveId" clId="{22935144-3F2C-4369-A324-ECCDACDAB8CD}" dt="2019-10-15T15:56:54.430" v="2240" actId="20577"/>
          <ac:spMkLst>
            <pc:docMk/>
            <pc:sldMk cId="1563047482" sldId="267"/>
            <ac:spMk id="2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56:40.638" v="2207" actId="20577"/>
          <ac:spMkLst>
            <pc:docMk/>
            <pc:sldMk cId="1563047482" sldId="267"/>
            <ac:spMk id="3" creationId="{00000000-0000-0000-0000-000000000000}"/>
          </ac:spMkLst>
        </pc:spChg>
      </pc:sldChg>
      <pc:sldChg chg="addSp delSp modSp">
        <pc:chgData name="Arnaud Rohé" userId="3368820909fd00f6" providerId="LiveId" clId="{22935144-3F2C-4369-A324-ECCDACDAB8CD}" dt="2019-10-15T15:45:20.616" v="1520"/>
        <pc:sldMkLst>
          <pc:docMk/>
          <pc:sldMk cId="2232282456" sldId="269"/>
        </pc:sldMkLst>
        <pc:spChg chg="del">
          <ac:chgData name="Arnaud Rohé" userId="3368820909fd00f6" providerId="LiveId" clId="{22935144-3F2C-4369-A324-ECCDACDAB8CD}" dt="2019-10-15T15:13:54.964" v="1389" actId="478"/>
          <ac:spMkLst>
            <pc:docMk/>
            <pc:sldMk cId="2232282456" sldId="269"/>
            <ac:spMk id="3" creationId="{00000000-0000-0000-0000-000000000000}"/>
          </ac:spMkLst>
        </pc:spChg>
        <pc:spChg chg="add del">
          <ac:chgData name="Arnaud Rohé" userId="3368820909fd00f6" providerId="LiveId" clId="{22935144-3F2C-4369-A324-ECCDACDAB8CD}" dt="2019-10-15T15:13:51.620" v="1388"/>
          <ac:spMkLst>
            <pc:docMk/>
            <pc:sldMk cId="2232282456" sldId="269"/>
            <ac:spMk id="6" creationId="{8BFE66C9-F0AA-483E-8A3F-2D2F6BEC8349}"/>
          </ac:spMkLst>
        </pc:spChg>
        <pc:spChg chg="add del mod">
          <ac:chgData name="Arnaud Rohé" userId="3368820909fd00f6" providerId="LiveId" clId="{22935144-3F2C-4369-A324-ECCDACDAB8CD}" dt="2019-10-15T15:13:59.781" v="1392" actId="478"/>
          <ac:spMkLst>
            <pc:docMk/>
            <pc:sldMk cId="2232282456" sldId="269"/>
            <ac:spMk id="8" creationId="{22C3AB02-4F19-4251-9F57-5867EAB0AA97}"/>
          </ac:spMkLst>
        </pc:spChg>
        <pc:spChg chg="add del">
          <ac:chgData name="Arnaud Rohé" userId="3368820909fd00f6" providerId="LiveId" clId="{22935144-3F2C-4369-A324-ECCDACDAB8CD}" dt="2019-10-15T15:13:57.361" v="1391"/>
          <ac:spMkLst>
            <pc:docMk/>
            <pc:sldMk cId="2232282456" sldId="269"/>
            <ac:spMk id="9" creationId="{79BB88F3-913D-42EF-9C2C-C1D90C330380}"/>
          </ac:spMkLst>
        </pc:spChg>
        <pc:spChg chg="add del mod">
          <ac:chgData name="Arnaud Rohé" userId="3368820909fd00f6" providerId="LiveId" clId="{22935144-3F2C-4369-A324-ECCDACDAB8CD}" dt="2019-10-15T15:45:08.439" v="1518" actId="478"/>
          <ac:spMkLst>
            <pc:docMk/>
            <pc:sldMk cId="2232282456" sldId="269"/>
            <ac:spMk id="10" creationId="{5B87FC90-D0DB-4F5D-8AB8-A2B33ECBFE6F}"/>
          </ac:spMkLst>
        </pc:spChg>
        <pc:spChg chg="add del mod">
          <ac:chgData name="Arnaud Rohé" userId="3368820909fd00f6" providerId="LiveId" clId="{22935144-3F2C-4369-A324-ECCDACDAB8CD}" dt="2019-10-15T15:45:12.437" v="1519" actId="478"/>
          <ac:spMkLst>
            <pc:docMk/>
            <pc:sldMk cId="2232282456" sldId="269"/>
            <ac:spMk id="12" creationId="{A6A322FA-23F7-4D1C-84A0-AF3DE35822E9}"/>
          </ac:spMkLst>
        </pc:spChg>
        <pc:spChg chg="add">
          <ac:chgData name="Arnaud Rohé" userId="3368820909fd00f6" providerId="LiveId" clId="{22935144-3F2C-4369-A324-ECCDACDAB8CD}" dt="2019-10-15T15:45:20.616" v="1520"/>
          <ac:spMkLst>
            <pc:docMk/>
            <pc:sldMk cId="2232282456" sldId="269"/>
            <ac:spMk id="13" creationId="{02E288D3-32F0-414A-BF21-2B656E372E7C}"/>
          </ac:spMkLst>
        </pc:spChg>
      </pc:sldChg>
      <pc:sldChg chg="modSp">
        <pc:chgData name="Arnaud Rohé" userId="3368820909fd00f6" providerId="LiveId" clId="{22935144-3F2C-4369-A324-ECCDACDAB8CD}" dt="2019-10-15T15:56:12.799" v="2206" actId="20577"/>
        <pc:sldMkLst>
          <pc:docMk/>
          <pc:sldMk cId="10075181" sldId="271"/>
        </pc:sldMkLst>
        <pc:spChg chg="mod">
          <ac:chgData name="Arnaud Rohé" userId="3368820909fd00f6" providerId="LiveId" clId="{22935144-3F2C-4369-A324-ECCDACDAB8CD}" dt="2019-10-15T15:56:12.799" v="2206" actId="20577"/>
          <ac:spMkLst>
            <pc:docMk/>
            <pc:sldMk cId="10075181" sldId="271"/>
            <ac:spMk id="3" creationId="{00000000-0000-0000-0000-000000000000}"/>
          </ac:spMkLst>
        </pc:spChg>
      </pc:sldChg>
      <pc:sldChg chg="add del">
        <pc:chgData name="Arnaud Rohé" userId="3368820909fd00f6" providerId="LiveId" clId="{22935144-3F2C-4369-A324-ECCDACDAB8CD}" dt="2019-10-15T10:59:44.754" v="978" actId="2696"/>
        <pc:sldMkLst>
          <pc:docMk/>
          <pc:sldMk cId="1455050618" sldId="272"/>
        </pc:sldMkLst>
      </pc:sldChg>
      <pc:sldChg chg="add del ord">
        <pc:chgData name="Arnaud Rohé" userId="3368820909fd00f6" providerId="LiveId" clId="{22935144-3F2C-4369-A324-ECCDACDAB8CD}" dt="2019-10-15T10:59:35.645" v="975" actId="2696"/>
        <pc:sldMkLst>
          <pc:docMk/>
          <pc:sldMk cId="2367299577" sldId="272"/>
        </pc:sldMkLst>
      </pc:sldChg>
      <pc:sldChg chg="addSp delSp modSp add mod setBg">
        <pc:chgData name="Arnaud Rohé" userId="3368820909fd00f6" providerId="LiveId" clId="{22935144-3F2C-4369-A324-ECCDACDAB8CD}" dt="2019-10-15T15:09:44.684" v="1386" actId="1035"/>
        <pc:sldMkLst>
          <pc:docMk/>
          <pc:sldMk cId="927800010" sldId="273"/>
        </pc:sldMkLst>
        <pc:spChg chg="mod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2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05:56.075" v="1378" actId="113"/>
          <ac:spMkLst>
            <pc:docMk/>
            <pc:sldMk cId="927800010" sldId="273"/>
            <ac:spMk id="3" creationId="{00000000-0000-0000-0000-000000000000}"/>
          </ac:spMkLst>
        </pc:spChg>
        <pc:spChg chg="mod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4" creationId="{00000000-0000-0000-0000-000000000000}"/>
          </ac:spMkLst>
        </pc:spChg>
        <pc:spChg chg="add del">
          <ac:chgData name="Arnaud Rohé" userId="3368820909fd00f6" providerId="LiveId" clId="{22935144-3F2C-4369-A324-ECCDACDAB8CD}" dt="2019-10-15T15:05:33.999" v="1376" actId="26606"/>
          <ac:spMkLst>
            <pc:docMk/>
            <pc:sldMk cId="927800010" sldId="273"/>
            <ac:spMk id="12" creationId="{73DE2CFE-42F2-48F0-8706-5264E012B10C}"/>
          </ac:spMkLst>
        </pc:spChg>
        <pc:graphicFrameChg chg="add del mod">
          <ac:chgData name="Arnaud Rohé" userId="3368820909fd00f6" providerId="LiveId" clId="{22935144-3F2C-4369-A324-ECCDACDAB8CD}" dt="2019-10-15T15:05:13.825" v="1372" actId="478"/>
          <ac:graphicFrameMkLst>
            <pc:docMk/>
            <pc:sldMk cId="927800010" sldId="273"/>
            <ac:graphicFrameMk id="6" creationId="{95A14DE3-BC02-48EE-A119-EEE65C039E37}"/>
          </ac:graphicFrameMkLst>
        </pc:graphicFrameChg>
        <pc:graphicFrameChg chg="add mod">
          <ac:chgData name="Arnaud Rohé" userId="3368820909fd00f6" providerId="LiveId" clId="{22935144-3F2C-4369-A324-ECCDACDAB8CD}" dt="2019-10-15T15:09:44.684" v="1386" actId="1035"/>
          <ac:graphicFrameMkLst>
            <pc:docMk/>
            <pc:sldMk cId="927800010" sldId="273"/>
            <ac:graphicFrameMk id="7" creationId="{95A14DE3-BC02-48EE-A119-EEE65C039E37}"/>
          </ac:graphicFrameMkLst>
        </pc:graphicFrameChg>
      </pc:sldChg>
      <pc:sldChg chg="add">
        <pc:chgData name="Arnaud Rohé" userId="3368820909fd00f6" providerId="LiveId" clId="{22935144-3F2C-4369-A324-ECCDACDAB8CD}" dt="2019-10-15T15:57:22.705" v="2241"/>
        <pc:sldMkLst>
          <pc:docMk/>
          <pc:sldMk cId="153893761" sldId="274"/>
        </pc:sldMkLst>
      </pc:sldChg>
      <pc:sldChg chg="addSp delSp modSp add del">
        <pc:chgData name="Arnaud Rohé" userId="3368820909fd00f6" providerId="LiveId" clId="{22935144-3F2C-4369-A324-ECCDACDAB8CD}" dt="2019-10-15T15:55:59.825" v="2162" actId="2696"/>
        <pc:sldMkLst>
          <pc:docMk/>
          <pc:sldMk cId="233120409" sldId="274"/>
        </pc:sldMkLst>
        <pc:spChg chg="del">
          <ac:chgData name="Arnaud Rohé" userId="3368820909fd00f6" providerId="LiveId" clId="{22935144-3F2C-4369-A324-ECCDACDAB8CD}" dt="2019-10-15T15:44:51.728" v="1515" actId="478"/>
          <ac:spMkLst>
            <pc:docMk/>
            <pc:sldMk cId="233120409" sldId="274"/>
            <ac:spMk id="3" creationId="{00000000-0000-0000-0000-000000000000}"/>
          </ac:spMkLst>
        </pc:spChg>
        <pc:spChg chg="add del mod">
          <ac:chgData name="Arnaud Rohé" userId="3368820909fd00f6" providerId="LiveId" clId="{22935144-3F2C-4369-A324-ECCDACDAB8CD}" dt="2019-10-15T15:45:00.053" v="1516" actId="478"/>
          <ac:spMkLst>
            <pc:docMk/>
            <pc:sldMk cId="233120409" sldId="274"/>
            <ac:spMk id="8" creationId="{2B91C47A-48ED-462C-B9BA-0177AF8F5464}"/>
          </ac:spMkLst>
        </pc:spChg>
        <pc:spChg chg="add">
          <ac:chgData name="Arnaud Rohé" userId="3368820909fd00f6" providerId="LiveId" clId="{22935144-3F2C-4369-A324-ECCDACDAB8CD}" dt="2019-10-15T15:45:05.230" v="1517"/>
          <ac:spMkLst>
            <pc:docMk/>
            <pc:sldMk cId="233120409" sldId="274"/>
            <ac:spMk id="9" creationId="{267A7080-9CC3-4419-B735-094FA1F66899}"/>
          </ac:spMkLst>
        </pc:spChg>
        <pc:graphicFrameChg chg="del">
          <ac:chgData name="Arnaud Rohé" userId="3368820909fd00f6" providerId="LiveId" clId="{22935144-3F2C-4369-A324-ECCDACDAB8CD}" dt="2019-10-15T15:44:48.182" v="1514" actId="478"/>
          <ac:graphicFrameMkLst>
            <pc:docMk/>
            <pc:sldMk cId="233120409" sldId="274"/>
            <ac:graphicFrameMk id="7" creationId="{95A14DE3-BC02-48EE-A119-EEE65C039E3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368820909fd00f6/MEM_One_Drive/2_Ecole%20-%20IMT%20Atlantique/SIT%20213%20-%20Atelier%20logiciel%20simulation%20d'un%20syst&#232;me%20de%20transmission/Simulator_2000/Rapport/Histogramme%20BB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3368820909fd00f6/MEM_One_Drive/2_Ecole%20-%20IMT%20Atlantique/SIT%20213%20-%20Atelier%20logiciel%20simulation%20d'un%20syst&#232;me%20de%20transmission/CourbesComparais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'[Histogramme BBG.xlsx]Feuil1'!$D$1</c:f>
              <c:strCache>
                <c:ptCount val="1"/>
                <c:pt idx="0">
                  <c:v>nb occurrence (sur 30 000 valeurs)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'[Histogramme BBG.xlsx]Feuil1'!$C$2:$C$82</c:f>
              <c:numCache>
                <c:formatCode>0.00</c:formatCode>
                <c:ptCount val="81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-1</c:v>
                </c:pt>
                <c:pt idx="42">
                  <c:v>-2</c:v>
                </c:pt>
                <c:pt idx="43">
                  <c:v>-3</c:v>
                </c:pt>
                <c:pt idx="44">
                  <c:v>-4</c:v>
                </c:pt>
                <c:pt idx="45">
                  <c:v>-5</c:v>
                </c:pt>
                <c:pt idx="46">
                  <c:v>-6</c:v>
                </c:pt>
                <c:pt idx="47">
                  <c:v>-7</c:v>
                </c:pt>
                <c:pt idx="48">
                  <c:v>-8</c:v>
                </c:pt>
                <c:pt idx="49">
                  <c:v>-9</c:v>
                </c:pt>
                <c:pt idx="50">
                  <c:v>-10</c:v>
                </c:pt>
                <c:pt idx="51">
                  <c:v>-11</c:v>
                </c:pt>
                <c:pt idx="52">
                  <c:v>-12</c:v>
                </c:pt>
                <c:pt idx="53">
                  <c:v>-13</c:v>
                </c:pt>
                <c:pt idx="54">
                  <c:v>-14</c:v>
                </c:pt>
                <c:pt idx="55">
                  <c:v>-15</c:v>
                </c:pt>
                <c:pt idx="56">
                  <c:v>-16</c:v>
                </c:pt>
                <c:pt idx="57">
                  <c:v>-17</c:v>
                </c:pt>
                <c:pt idx="58">
                  <c:v>-18</c:v>
                </c:pt>
                <c:pt idx="59">
                  <c:v>-19</c:v>
                </c:pt>
                <c:pt idx="60">
                  <c:v>-20</c:v>
                </c:pt>
                <c:pt idx="61">
                  <c:v>-21</c:v>
                </c:pt>
                <c:pt idx="62">
                  <c:v>-22</c:v>
                </c:pt>
                <c:pt idx="63">
                  <c:v>-23</c:v>
                </c:pt>
                <c:pt idx="64">
                  <c:v>-24</c:v>
                </c:pt>
                <c:pt idx="65">
                  <c:v>-25</c:v>
                </c:pt>
                <c:pt idx="66">
                  <c:v>-26</c:v>
                </c:pt>
                <c:pt idx="67">
                  <c:v>-27</c:v>
                </c:pt>
                <c:pt idx="68">
                  <c:v>-28</c:v>
                </c:pt>
                <c:pt idx="69">
                  <c:v>-29</c:v>
                </c:pt>
                <c:pt idx="70">
                  <c:v>-30</c:v>
                </c:pt>
                <c:pt idx="71">
                  <c:v>-31</c:v>
                </c:pt>
                <c:pt idx="72">
                  <c:v>-32</c:v>
                </c:pt>
                <c:pt idx="73">
                  <c:v>-33</c:v>
                </c:pt>
                <c:pt idx="74">
                  <c:v>-34</c:v>
                </c:pt>
                <c:pt idx="75">
                  <c:v>-35</c:v>
                </c:pt>
                <c:pt idx="76">
                  <c:v>-36</c:v>
                </c:pt>
                <c:pt idx="77">
                  <c:v>-37</c:v>
                </c:pt>
                <c:pt idx="78">
                  <c:v>-38</c:v>
                </c:pt>
                <c:pt idx="79">
                  <c:v>-39</c:v>
                </c:pt>
                <c:pt idx="80">
                  <c:v>-40</c:v>
                </c:pt>
              </c:numCache>
            </c:numRef>
          </c:cat>
          <c:val>
            <c:numRef>
              <c:f>'[Histogramme BBG.xlsx]Feuil1'!$D$2:$D$82</c:f>
              <c:numCache>
                <c:formatCode>General</c:formatCode>
                <c:ptCount val="81"/>
                <c:pt idx="0">
                  <c:v>28</c:v>
                </c:pt>
                <c:pt idx="1">
                  <c:v>47</c:v>
                </c:pt>
                <c:pt idx="2">
                  <c:v>61</c:v>
                </c:pt>
                <c:pt idx="3">
                  <c:v>60</c:v>
                </c:pt>
                <c:pt idx="4">
                  <c:v>76</c:v>
                </c:pt>
                <c:pt idx="5">
                  <c:v>87</c:v>
                </c:pt>
                <c:pt idx="6">
                  <c:v>85</c:v>
                </c:pt>
                <c:pt idx="7">
                  <c:v>102</c:v>
                </c:pt>
                <c:pt idx="8">
                  <c:v>117</c:v>
                </c:pt>
                <c:pt idx="9">
                  <c:v>124</c:v>
                </c:pt>
                <c:pt idx="10">
                  <c:v>159</c:v>
                </c:pt>
                <c:pt idx="11">
                  <c:v>141</c:v>
                </c:pt>
                <c:pt idx="12">
                  <c:v>209</c:v>
                </c:pt>
                <c:pt idx="13">
                  <c:v>187</c:v>
                </c:pt>
                <c:pt idx="14">
                  <c:v>273</c:v>
                </c:pt>
                <c:pt idx="15">
                  <c:v>246</c:v>
                </c:pt>
                <c:pt idx="16">
                  <c:v>241</c:v>
                </c:pt>
                <c:pt idx="17">
                  <c:v>311</c:v>
                </c:pt>
                <c:pt idx="18">
                  <c:v>289</c:v>
                </c:pt>
                <c:pt idx="19">
                  <c:v>306</c:v>
                </c:pt>
                <c:pt idx="20">
                  <c:v>343</c:v>
                </c:pt>
                <c:pt idx="21">
                  <c:v>365</c:v>
                </c:pt>
                <c:pt idx="22">
                  <c:v>389</c:v>
                </c:pt>
                <c:pt idx="23">
                  <c:v>402</c:v>
                </c:pt>
                <c:pt idx="24">
                  <c:v>451</c:v>
                </c:pt>
                <c:pt idx="25">
                  <c:v>467</c:v>
                </c:pt>
                <c:pt idx="26">
                  <c:v>477</c:v>
                </c:pt>
                <c:pt idx="27">
                  <c:v>541</c:v>
                </c:pt>
                <c:pt idx="28">
                  <c:v>521</c:v>
                </c:pt>
                <c:pt idx="29">
                  <c:v>558</c:v>
                </c:pt>
                <c:pt idx="30">
                  <c:v>578</c:v>
                </c:pt>
                <c:pt idx="31">
                  <c:v>604</c:v>
                </c:pt>
                <c:pt idx="32">
                  <c:v>656</c:v>
                </c:pt>
                <c:pt idx="33">
                  <c:v>709</c:v>
                </c:pt>
                <c:pt idx="34">
                  <c:v>640</c:v>
                </c:pt>
                <c:pt idx="35">
                  <c:v>653</c:v>
                </c:pt>
                <c:pt idx="36">
                  <c:v>655</c:v>
                </c:pt>
                <c:pt idx="37">
                  <c:v>672</c:v>
                </c:pt>
                <c:pt idx="38">
                  <c:v>712</c:v>
                </c:pt>
                <c:pt idx="39">
                  <c:v>686</c:v>
                </c:pt>
                <c:pt idx="40">
                  <c:v>728</c:v>
                </c:pt>
                <c:pt idx="41">
                  <c:v>696</c:v>
                </c:pt>
                <c:pt idx="42">
                  <c:v>679</c:v>
                </c:pt>
                <c:pt idx="43">
                  <c:v>695</c:v>
                </c:pt>
                <c:pt idx="44">
                  <c:v>655</c:v>
                </c:pt>
                <c:pt idx="45">
                  <c:v>656</c:v>
                </c:pt>
                <c:pt idx="46">
                  <c:v>633</c:v>
                </c:pt>
                <c:pt idx="47">
                  <c:v>621</c:v>
                </c:pt>
                <c:pt idx="48">
                  <c:v>635</c:v>
                </c:pt>
                <c:pt idx="49">
                  <c:v>614</c:v>
                </c:pt>
                <c:pt idx="50">
                  <c:v>598</c:v>
                </c:pt>
                <c:pt idx="51">
                  <c:v>608</c:v>
                </c:pt>
                <c:pt idx="52">
                  <c:v>540</c:v>
                </c:pt>
                <c:pt idx="53">
                  <c:v>492</c:v>
                </c:pt>
                <c:pt idx="54">
                  <c:v>517</c:v>
                </c:pt>
                <c:pt idx="55">
                  <c:v>491</c:v>
                </c:pt>
                <c:pt idx="56">
                  <c:v>499</c:v>
                </c:pt>
                <c:pt idx="57">
                  <c:v>427</c:v>
                </c:pt>
                <c:pt idx="58">
                  <c:v>436</c:v>
                </c:pt>
                <c:pt idx="59">
                  <c:v>378</c:v>
                </c:pt>
                <c:pt idx="60">
                  <c:v>354</c:v>
                </c:pt>
                <c:pt idx="61">
                  <c:v>338</c:v>
                </c:pt>
                <c:pt idx="62">
                  <c:v>309</c:v>
                </c:pt>
                <c:pt idx="63">
                  <c:v>302</c:v>
                </c:pt>
                <c:pt idx="64">
                  <c:v>269</c:v>
                </c:pt>
                <c:pt idx="65">
                  <c:v>234</c:v>
                </c:pt>
                <c:pt idx="66">
                  <c:v>236</c:v>
                </c:pt>
                <c:pt idx="67">
                  <c:v>208</c:v>
                </c:pt>
                <c:pt idx="68">
                  <c:v>218</c:v>
                </c:pt>
                <c:pt idx="69">
                  <c:v>161</c:v>
                </c:pt>
                <c:pt idx="70">
                  <c:v>140</c:v>
                </c:pt>
                <c:pt idx="71">
                  <c:v>122</c:v>
                </c:pt>
                <c:pt idx="72">
                  <c:v>111</c:v>
                </c:pt>
                <c:pt idx="73">
                  <c:v>115</c:v>
                </c:pt>
                <c:pt idx="74">
                  <c:v>90</c:v>
                </c:pt>
                <c:pt idx="75">
                  <c:v>87</c:v>
                </c:pt>
                <c:pt idx="76">
                  <c:v>65</c:v>
                </c:pt>
                <c:pt idx="77">
                  <c:v>59</c:v>
                </c:pt>
                <c:pt idx="78">
                  <c:v>66</c:v>
                </c:pt>
                <c:pt idx="79">
                  <c:v>53</c:v>
                </c:pt>
                <c:pt idx="8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8-49B7-B588-5CA82E24E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945149504"/>
        <c:axId val="1457762720"/>
      </c:barChart>
      <c:lineChart>
        <c:grouping val="standard"/>
        <c:varyColors val="0"/>
        <c:ser>
          <c:idx val="0"/>
          <c:order val="0"/>
          <c:tx>
            <c:strRef>
              <c:f>'[Histogramme BBG.xlsx]Feuil1'!$F$1</c:f>
              <c:strCache>
                <c:ptCount val="1"/>
                <c:pt idx="0">
                  <c:v>N(E=0,sigma=16,88)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'[Histogramme BBG.xlsx]Feuil1'!$C$2:$C$82</c:f>
              <c:numCache>
                <c:formatCode>0.00</c:formatCode>
                <c:ptCount val="81"/>
                <c:pt idx="0">
                  <c:v>40</c:v>
                </c:pt>
                <c:pt idx="1">
                  <c:v>39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34</c:v>
                </c:pt>
                <c:pt idx="7">
                  <c:v>33</c:v>
                </c:pt>
                <c:pt idx="8">
                  <c:v>32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  <c:pt idx="12">
                  <c:v>28</c:v>
                </c:pt>
                <c:pt idx="13">
                  <c:v>27</c:v>
                </c:pt>
                <c:pt idx="14">
                  <c:v>26</c:v>
                </c:pt>
                <c:pt idx="15">
                  <c:v>25</c:v>
                </c:pt>
                <c:pt idx="16">
                  <c:v>24</c:v>
                </c:pt>
                <c:pt idx="17">
                  <c:v>23</c:v>
                </c:pt>
                <c:pt idx="18">
                  <c:v>22</c:v>
                </c:pt>
                <c:pt idx="19">
                  <c:v>21</c:v>
                </c:pt>
                <c:pt idx="20">
                  <c:v>20</c:v>
                </c:pt>
                <c:pt idx="21">
                  <c:v>19</c:v>
                </c:pt>
                <c:pt idx="22">
                  <c:v>18</c:v>
                </c:pt>
                <c:pt idx="23">
                  <c:v>17</c:v>
                </c:pt>
                <c:pt idx="24">
                  <c:v>16</c:v>
                </c:pt>
                <c:pt idx="25">
                  <c:v>15</c:v>
                </c:pt>
                <c:pt idx="26">
                  <c:v>14</c:v>
                </c:pt>
                <c:pt idx="27">
                  <c:v>13</c:v>
                </c:pt>
                <c:pt idx="28">
                  <c:v>12</c:v>
                </c:pt>
                <c:pt idx="29">
                  <c:v>11</c:v>
                </c:pt>
                <c:pt idx="30">
                  <c:v>10</c:v>
                </c:pt>
                <c:pt idx="31">
                  <c:v>9</c:v>
                </c:pt>
                <c:pt idx="32">
                  <c:v>8</c:v>
                </c:pt>
                <c:pt idx="33">
                  <c:v>7</c:v>
                </c:pt>
                <c:pt idx="34">
                  <c:v>6</c:v>
                </c:pt>
                <c:pt idx="35">
                  <c:v>5</c:v>
                </c:pt>
                <c:pt idx="36">
                  <c:v>4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0</c:v>
                </c:pt>
                <c:pt idx="41">
                  <c:v>-1</c:v>
                </c:pt>
                <c:pt idx="42">
                  <c:v>-2</c:v>
                </c:pt>
                <c:pt idx="43">
                  <c:v>-3</c:v>
                </c:pt>
                <c:pt idx="44">
                  <c:v>-4</c:v>
                </c:pt>
                <c:pt idx="45">
                  <c:v>-5</c:v>
                </c:pt>
                <c:pt idx="46">
                  <c:v>-6</c:v>
                </c:pt>
                <c:pt idx="47">
                  <c:v>-7</c:v>
                </c:pt>
                <c:pt idx="48">
                  <c:v>-8</c:v>
                </c:pt>
                <c:pt idx="49">
                  <c:v>-9</c:v>
                </c:pt>
                <c:pt idx="50">
                  <c:v>-10</c:v>
                </c:pt>
                <c:pt idx="51">
                  <c:v>-11</c:v>
                </c:pt>
                <c:pt idx="52">
                  <c:v>-12</c:v>
                </c:pt>
                <c:pt idx="53">
                  <c:v>-13</c:v>
                </c:pt>
                <c:pt idx="54">
                  <c:v>-14</c:v>
                </c:pt>
                <c:pt idx="55">
                  <c:v>-15</c:v>
                </c:pt>
                <c:pt idx="56">
                  <c:v>-16</c:v>
                </c:pt>
                <c:pt idx="57">
                  <c:v>-17</c:v>
                </c:pt>
                <c:pt idx="58">
                  <c:v>-18</c:v>
                </c:pt>
                <c:pt idx="59">
                  <c:v>-19</c:v>
                </c:pt>
                <c:pt idx="60">
                  <c:v>-20</c:v>
                </c:pt>
                <c:pt idx="61">
                  <c:v>-21</c:v>
                </c:pt>
                <c:pt idx="62">
                  <c:v>-22</c:v>
                </c:pt>
                <c:pt idx="63">
                  <c:v>-23</c:v>
                </c:pt>
                <c:pt idx="64">
                  <c:v>-24</c:v>
                </c:pt>
                <c:pt idx="65">
                  <c:v>-25</c:v>
                </c:pt>
                <c:pt idx="66">
                  <c:v>-26</c:v>
                </c:pt>
                <c:pt idx="67">
                  <c:v>-27</c:v>
                </c:pt>
                <c:pt idx="68">
                  <c:v>-28</c:v>
                </c:pt>
                <c:pt idx="69">
                  <c:v>-29</c:v>
                </c:pt>
                <c:pt idx="70">
                  <c:v>-30</c:v>
                </c:pt>
                <c:pt idx="71">
                  <c:v>-31</c:v>
                </c:pt>
                <c:pt idx="72">
                  <c:v>-32</c:v>
                </c:pt>
                <c:pt idx="73">
                  <c:v>-33</c:v>
                </c:pt>
                <c:pt idx="74">
                  <c:v>-34</c:v>
                </c:pt>
                <c:pt idx="75">
                  <c:v>-35</c:v>
                </c:pt>
                <c:pt idx="76">
                  <c:v>-36</c:v>
                </c:pt>
                <c:pt idx="77">
                  <c:v>-37</c:v>
                </c:pt>
                <c:pt idx="78">
                  <c:v>-38</c:v>
                </c:pt>
                <c:pt idx="79">
                  <c:v>-39</c:v>
                </c:pt>
                <c:pt idx="80">
                  <c:v>-40</c:v>
                </c:pt>
              </c:numCache>
            </c:numRef>
          </c:cat>
          <c:val>
            <c:numRef>
              <c:f>'[Histogramme BBG.xlsx]Feuil1'!$F$2:$F$82</c:f>
              <c:numCache>
                <c:formatCode>General</c:formatCode>
                <c:ptCount val="81"/>
                <c:pt idx="0">
                  <c:v>1.4269718439683106E-3</c:v>
                </c:pt>
                <c:pt idx="1">
                  <c:v>1.6391062091744041E-3</c:v>
                </c:pt>
                <c:pt idx="2">
                  <c:v>1.8761819204864999E-3</c:v>
                </c:pt>
                <c:pt idx="3">
                  <c:v>2.1400255453526682E-3</c:v>
                </c:pt>
                <c:pt idx="4">
                  <c:v>2.4324231503866159E-3</c:v>
                </c:pt>
                <c:pt idx="5">
                  <c:v>2.7550878938049431E-3</c:v>
                </c:pt>
                <c:pt idx="6">
                  <c:v>3.109624493569549E-3</c:v>
                </c:pt>
                <c:pt idx="7">
                  <c:v>3.497490940088002E-3</c:v>
                </c:pt>
                <c:pt idx="8">
                  <c:v>3.919957943692088E-3</c:v>
                </c:pt>
                <c:pt idx="9">
                  <c:v>4.378066729962239E-3</c:v>
                </c:pt>
                <c:pt idx="10">
                  <c:v>4.872585916381544E-3</c:v>
                </c:pt>
                <c:pt idx="11">
                  <c:v>5.4039683174649245E-3</c:v>
                </c:pt>
                <c:pt idx="12">
                  <c:v>5.9723086278059738E-3</c:v>
                </c:pt>
                <c:pt idx="13">
                  <c:v>6.5773030186699888E-3</c:v>
                </c:pt>
                <c:pt idx="14">
                  <c:v>7.2182117491317692E-3</c:v>
                </c:pt>
                <c:pt idx="15">
                  <c:v>7.893825932842163E-3</c:v>
                </c:pt>
                <c:pt idx="16">
                  <c:v>8.6024396122821815E-3</c:v>
                </c:pt>
                <c:pt idx="17">
                  <c:v>9.3418282704549119E-3</c:v>
                </c:pt>
                <c:pt idx="18">
                  <c:v>1.0109234852856317E-2</c:v>
                </c:pt>
                <c:pt idx="19">
                  <c:v>1.0901364278780395E-2</c:v>
                </c:pt>
                <c:pt idx="20">
                  <c:v>1.1714387290277458E-2</c:v>
                </c:pt>
                <c:pt idx="21">
                  <c:v>1.2543954320441079E-2</c:v>
                </c:pt>
                <c:pt idx="22">
                  <c:v>1.3385219862590505E-2</c:v>
                </c:pt>
                <c:pt idx="23">
                  <c:v>1.423287759219442E-2</c:v>
                </c:pt>
                <c:pt idx="24">
                  <c:v>1.5081206239277499E-2</c:v>
                </c:pt>
                <c:pt idx="25">
                  <c:v>1.5924125937060413E-2</c:v>
                </c:pt>
                <c:pt idx="26">
                  <c:v>1.6755264490309944E-2</c:v>
                </c:pt>
                <c:pt idx="27">
                  <c:v>1.7568032722799196E-2</c:v>
                </c:pt>
                <c:pt idx="28">
                  <c:v>1.8355707786480449E-2</c:v>
                </c:pt>
                <c:pt idx="29">
                  <c:v>1.9111523054814426E-2</c:v>
                </c:pt>
                <c:pt idx="30">
                  <c:v>1.9828762988465108E-2</c:v>
                </c:pt>
                <c:pt idx="31">
                  <c:v>2.0500861162099072E-2</c:v>
                </c:pt>
                <c:pt idx="32">
                  <c:v>2.112149948435034E-2</c:v>
                </c:pt>
                <c:pt idx="33">
                  <c:v>2.1684706535985743E-2</c:v>
                </c:pt>
                <c:pt idx="34">
                  <c:v>2.2184952899307383E-2</c:v>
                </c:pt>
                <c:pt idx="35">
                  <c:v>2.2617241358479555E-2</c:v>
                </c:pt>
                <c:pt idx="36">
                  <c:v>2.2977189917431737E-2</c:v>
                </c:pt>
                <c:pt idx="37">
                  <c:v>2.3261105708847062E-2</c:v>
                </c:pt>
                <c:pt idx="38">
                  <c:v>2.3466048051948751E-2</c:v>
                </c:pt>
                <c:pt idx="39">
                  <c:v>2.358987915371687E-2</c:v>
                </c:pt>
                <c:pt idx="40">
                  <c:v>2.36313012312287E-2</c:v>
                </c:pt>
                <c:pt idx="41">
                  <c:v>2.358987915371687E-2</c:v>
                </c:pt>
                <c:pt idx="42">
                  <c:v>2.3466048051948751E-2</c:v>
                </c:pt>
                <c:pt idx="43">
                  <c:v>2.3261105708847062E-2</c:v>
                </c:pt>
                <c:pt idx="44">
                  <c:v>2.2977189917431737E-2</c:v>
                </c:pt>
                <c:pt idx="45">
                  <c:v>2.2617241358479555E-2</c:v>
                </c:pt>
                <c:pt idx="46">
                  <c:v>2.2184952899307383E-2</c:v>
                </c:pt>
                <c:pt idx="47">
                  <c:v>2.1684706535985743E-2</c:v>
                </c:pt>
                <c:pt idx="48">
                  <c:v>2.112149948435034E-2</c:v>
                </c:pt>
                <c:pt idx="49">
                  <c:v>2.0500861162099072E-2</c:v>
                </c:pt>
                <c:pt idx="50">
                  <c:v>1.9828762988465108E-2</c:v>
                </c:pt>
                <c:pt idx="51">
                  <c:v>1.9111523054814426E-2</c:v>
                </c:pt>
                <c:pt idx="52">
                  <c:v>1.8355707786480449E-2</c:v>
                </c:pt>
                <c:pt idx="53">
                  <c:v>1.7568032722799196E-2</c:v>
                </c:pt>
                <c:pt idx="54">
                  <c:v>1.6755264490309944E-2</c:v>
                </c:pt>
                <c:pt idx="55">
                  <c:v>1.5924125937060413E-2</c:v>
                </c:pt>
                <c:pt idx="56">
                  <c:v>1.5081206239277499E-2</c:v>
                </c:pt>
                <c:pt idx="57">
                  <c:v>1.423287759219442E-2</c:v>
                </c:pt>
                <c:pt idx="58">
                  <c:v>1.3385219862590505E-2</c:v>
                </c:pt>
                <c:pt idx="59">
                  <c:v>1.2543954320441079E-2</c:v>
                </c:pt>
                <c:pt idx="60">
                  <c:v>1.1714387290277458E-2</c:v>
                </c:pt>
                <c:pt idx="61">
                  <c:v>1.0901364278780395E-2</c:v>
                </c:pt>
                <c:pt idx="62">
                  <c:v>1.0109234852856317E-2</c:v>
                </c:pt>
                <c:pt idx="63">
                  <c:v>9.3418282704549119E-3</c:v>
                </c:pt>
                <c:pt idx="64">
                  <c:v>8.6024396122821815E-3</c:v>
                </c:pt>
                <c:pt idx="65">
                  <c:v>7.893825932842163E-3</c:v>
                </c:pt>
                <c:pt idx="66">
                  <c:v>7.2182117491317692E-3</c:v>
                </c:pt>
                <c:pt idx="67">
                  <c:v>6.5773030186699888E-3</c:v>
                </c:pt>
                <c:pt idx="68">
                  <c:v>5.9723086278059738E-3</c:v>
                </c:pt>
                <c:pt idx="69">
                  <c:v>5.4039683174649245E-3</c:v>
                </c:pt>
                <c:pt idx="70">
                  <c:v>4.872585916381544E-3</c:v>
                </c:pt>
                <c:pt idx="71">
                  <c:v>4.378066729962239E-3</c:v>
                </c:pt>
                <c:pt idx="72">
                  <c:v>3.919957943692088E-3</c:v>
                </c:pt>
                <c:pt idx="73">
                  <c:v>3.497490940088002E-3</c:v>
                </c:pt>
                <c:pt idx="74">
                  <c:v>3.109624493569549E-3</c:v>
                </c:pt>
                <c:pt idx="75">
                  <c:v>2.7550878938049431E-3</c:v>
                </c:pt>
                <c:pt idx="76">
                  <c:v>2.4324231503866159E-3</c:v>
                </c:pt>
                <c:pt idx="77">
                  <c:v>2.1400255453526682E-3</c:v>
                </c:pt>
                <c:pt idx="78">
                  <c:v>1.8761819204864999E-3</c:v>
                </c:pt>
                <c:pt idx="79">
                  <c:v>1.6391062091744041E-3</c:v>
                </c:pt>
                <c:pt idx="80">
                  <c:v>1.4269718439683106E-3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B8-49B7-B588-5CA82E24E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157904"/>
        <c:axId val="1457774368"/>
      </c:lineChart>
      <c:catAx>
        <c:axId val="945149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Catégorie d'amplitude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57762720"/>
        <c:crosses val="autoZero"/>
        <c:auto val="1"/>
        <c:lblAlgn val="ctr"/>
        <c:lblOffset val="100"/>
        <c:noMultiLvlLbl val="0"/>
      </c:catAx>
      <c:valAx>
        <c:axId val="14577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/>
                  <a:t>Nombre de valeur dans la catégorie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5149504"/>
        <c:crosses val="autoZero"/>
        <c:crossBetween val="between"/>
      </c:valAx>
      <c:valAx>
        <c:axId val="1457774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/>
                  <a:t>densité de probabilité (loi normale)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5157904"/>
        <c:crosses val="max"/>
        <c:crossBetween val="between"/>
      </c:valAx>
      <c:catAx>
        <c:axId val="94515790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14577743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17676313234368"/>
          <c:y val="5.8096938659809569E-2"/>
          <c:w val="0.71035751770917466"/>
          <c:h val="0.86037634880219049"/>
        </c:manualLayout>
      </c:layout>
      <c:scatterChart>
        <c:scatterStyle val="smoothMarker"/>
        <c:varyColors val="0"/>
        <c:ser>
          <c:idx val="4"/>
          <c:order val="0"/>
          <c:tx>
            <c:strRef>
              <c:f>[CourbesComparaisons.xlsx]Feuil1!$C$28</c:f>
              <c:strCache>
                <c:ptCount val="1"/>
                <c:pt idx="0">
                  <c:v>Proba d'erreur NRZ Bipolaire</c:v>
                </c:pt>
              </c:strCache>
            </c:strRef>
          </c:tx>
          <c:xVal>
            <c:numRef>
              <c:f>[CourbesComparaisons.xlsx]Feuil1!$A$29:$A$44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[CourbesComparaisons.xlsx]Feuil1!$C$29:$C$44</c:f>
              <c:numCache>
                <c:formatCode>General</c:formatCode>
                <c:ptCount val="16"/>
                <c:pt idx="0">
                  <c:v>7.8649603525142567E-2</c:v>
                </c:pt>
                <c:pt idx="1">
                  <c:v>3.7506128358925986E-2</c:v>
                </c:pt>
                <c:pt idx="2">
                  <c:v>1.2500818040737551E-2</c:v>
                </c:pt>
                <c:pt idx="3">
                  <c:v>2.3882907809328045E-3</c:v>
                </c:pt>
                <c:pt idx="4">
                  <c:v>1.909077740759926E-4</c:v>
                </c:pt>
                <c:pt idx="5">
                  <c:v>3.8721082155220345E-6</c:v>
                </c:pt>
                <c:pt idx="6">
                  <c:v>9.0060103506287157E-9</c:v>
                </c:pt>
                <c:pt idx="7">
                  <c:v>6.8101891287806984E-13</c:v>
                </c:pt>
                <c:pt idx="8">
                  <c:v>2.2673958444543863E-19</c:v>
                </c:pt>
                <c:pt idx="9">
                  <c:v>1.3960143109066921E-29</c:v>
                </c:pt>
                <c:pt idx="10">
                  <c:v>1.0442437918812723E-45</c:v>
                </c:pt>
                <c:pt idx="11">
                  <c:v>3.2960881192840974E-71</c:v>
                </c:pt>
                <c:pt idx="12">
                  <c:v>1.4444190657724474E-111</c:v>
                </c:pt>
                <c:pt idx="13">
                  <c:v>1.7951632271195787E-175</c:v>
                </c:pt>
                <c:pt idx="14">
                  <c:v>1.0684607375562341E-276</c:v>
                </c:pt>
                <c:pt idx="1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CE-4AF2-962F-29A2CB065585}"/>
            </c:ext>
          </c:extLst>
        </c:ser>
        <c:ser>
          <c:idx val="0"/>
          <c:order val="1"/>
          <c:tx>
            <c:strRef>
              <c:f>[CourbesComparaisons.xlsx]Feuil1!$B$3</c:f>
              <c:strCache>
                <c:ptCount val="1"/>
                <c:pt idx="0">
                  <c:v>NRZ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[CourbesComparaisons.xlsx]Feuil1!$A$4:$A$14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[CourbesComparaisons.xlsx]Feuil1!$B$4:$B$14</c:f>
              <c:numCache>
                <c:formatCode>General</c:formatCode>
                <c:ptCount val="11"/>
                <c:pt idx="0">
                  <c:v>8.4000000000000005E-2</c:v>
                </c:pt>
                <c:pt idx="1">
                  <c:v>5.7000000000000002E-2</c:v>
                </c:pt>
                <c:pt idx="2">
                  <c:v>3.7999999999999999E-2</c:v>
                </c:pt>
                <c:pt idx="3">
                  <c:v>2.5999999999999999E-2</c:v>
                </c:pt>
                <c:pt idx="4">
                  <c:v>1.4E-2</c:v>
                </c:pt>
                <c:pt idx="5">
                  <c:v>8.0000000000000002E-3</c:v>
                </c:pt>
                <c:pt idx="6">
                  <c:v>5.0000000000000001E-3</c:v>
                </c:pt>
                <c:pt idx="7">
                  <c:v>2E-3</c:v>
                </c:pt>
                <c:pt idx="8">
                  <c:v>1E-3</c:v>
                </c:pt>
                <c:pt idx="9">
                  <c:v>0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CCE-4AF2-962F-29A2CB065585}"/>
            </c:ext>
          </c:extLst>
        </c:ser>
        <c:ser>
          <c:idx val="1"/>
          <c:order val="2"/>
          <c:tx>
            <c:strRef>
              <c:f>[CourbesComparaisons.xlsx]Feuil1!$C$3</c:f>
              <c:strCache>
                <c:ptCount val="1"/>
                <c:pt idx="0">
                  <c:v>RZ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[CourbesComparaisons.xlsx]Feuil1!$A$4:$A$14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[CourbesComparaisons.xlsx]Feuil1!$C$4:$C$14</c:f>
              <c:numCache>
                <c:formatCode>General</c:formatCode>
                <c:ptCount val="11"/>
                <c:pt idx="0">
                  <c:v>4.9000000000000002E-2</c:v>
                </c:pt>
                <c:pt idx="1">
                  <c:v>4.2999999999999997E-2</c:v>
                </c:pt>
                <c:pt idx="2">
                  <c:v>2.8000000000000001E-2</c:v>
                </c:pt>
                <c:pt idx="3">
                  <c:v>1.9E-2</c:v>
                </c:pt>
                <c:pt idx="4">
                  <c:v>7.0000000000000001E-3</c:v>
                </c:pt>
                <c:pt idx="5">
                  <c:v>4.0000000000000001E-3</c:v>
                </c:pt>
                <c:pt idx="6">
                  <c:v>2E-3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CCE-4AF2-962F-29A2CB065585}"/>
            </c:ext>
          </c:extLst>
        </c:ser>
        <c:ser>
          <c:idx val="2"/>
          <c:order val="3"/>
          <c:tx>
            <c:strRef>
              <c:f>[CourbesComparaisons.xlsx]Feuil1!$D$3</c:f>
              <c:strCache>
                <c:ptCount val="1"/>
                <c:pt idx="0">
                  <c:v>NRZT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[CourbesComparaisons.xlsx]Feuil1!$A$4:$A$14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[CourbesComparaisons.xlsx]Feuil1!$D$4:$D$14</c:f>
              <c:numCache>
                <c:formatCode>General</c:formatCode>
                <c:ptCount val="11"/>
                <c:pt idx="0">
                  <c:v>0.161</c:v>
                </c:pt>
                <c:pt idx="1">
                  <c:v>8.6499999999999994E-2</c:v>
                </c:pt>
                <c:pt idx="2">
                  <c:v>0.11749999999999999</c:v>
                </c:pt>
                <c:pt idx="3">
                  <c:v>0.04</c:v>
                </c:pt>
                <c:pt idx="4">
                  <c:v>3.15E-2</c:v>
                </c:pt>
                <c:pt idx="5">
                  <c:v>1.9E-2</c:v>
                </c:pt>
                <c:pt idx="6">
                  <c:v>2.3E-2</c:v>
                </c:pt>
                <c:pt idx="7">
                  <c:v>4.4999999999999997E-3</c:v>
                </c:pt>
                <c:pt idx="8">
                  <c:v>8.0000000000000002E-3</c:v>
                </c:pt>
                <c:pt idx="9">
                  <c:v>4.4999999999999997E-3</c:v>
                </c:pt>
                <c:pt idx="10">
                  <c:v>1.5E-3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CCE-4AF2-962F-29A2CB065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401144"/>
        <c:axId val="544404096"/>
        <c:extLst/>
      </c:scatterChart>
      <c:valAx>
        <c:axId val="54440114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dirty="0">
                    <a:solidFill>
                      <a:sysClr val="windowText" lastClr="000000"/>
                    </a:solidFill>
                  </a:rPr>
                  <a:t>SNR (dB)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high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4404096"/>
        <c:crosses val="autoZero"/>
        <c:crossBetween val="midCat"/>
      </c:valAx>
      <c:valAx>
        <c:axId val="544404096"/>
        <c:scaling>
          <c:logBase val="10"/>
          <c:orientation val="minMax"/>
          <c:min val="1.0000000000000004E-6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dirty="0" err="1">
                    <a:solidFill>
                      <a:sysClr val="windowText" lastClr="000000"/>
                    </a:solidFill>
                  </a:rPr>
                  <a:t>Taux</a:t>
                </a:r>
                <a:r>
                  <a:rPr lang="en-US" sz="1400" b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400" b="0" dirty="0" err="1">
                    <a:solidFill>
                      <a:sysClr val="windowText" lastClr="000000"/>
                    </a:solidFill>
                  </a:rPr>
                  <a:t>d'erreur</a:t>
                </a:r>
                <a:r>
                  <a:rPr lang="en-US" sz="1400" b="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400" b="0" dirty="0" err="1">
                    <a:solidFill>
                      <a:sysClr val="windowText" lastClr="000000"/>
                    </a:solidFill>
                  </a:rPr>
                  <a:t>binaire</a:t>
                </a:r>
                <a:endParaRPr lang="en-US" sz="14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4401144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4.8840297706611524E-2"/>
          <c:y val="7.0067230862992061E-2"/>
          <c:w val="0.16350568350121866"/>
          <c:h val="0.164190247521889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2E9-DD8C-47DA-A937-9D92F586DA18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A5D36-3A57-4610-84BA-EA90DD86C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75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5197-C63B-4182-ABED-67992FFC8D4A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8DD2-1B05-49ED-85FC-0F526F7A8E39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D862-CE2A-44BA-86AC-BD7306A7A4F3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3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1F-2A86-4B97-B3EB-6884A7A268E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276-D838-413D-9679-2A258BB0BC47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2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BE43-D66C-467E-A655-DF0A6894FEFD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A021-2ABA-4480-AC4F-17918277281C}" type="datetime1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986-1859-4FB3-8A55-E36D2970AEFB}" type="datetime1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0407-3FF4-4634-AC06-70A34B6F6447}" type="datetime1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209A-83BD-422B-8A64-0F3D942BFF15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6F99-C28B-4A49-8AB2-18E2557D95B2}" type="datetime1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DE31-AFA9-4B06-B98B-CEE95DC8161B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0932-4346-4742-A888-81B437EC0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69280" y="2831536"/>
            <a:ext cx="6374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dirty="0">
                <a:solidFill>
                  <a:schemeClr val="bg1"/>
                </a:solidFill>
              </a:rPr>
              <a:t>Séance de restitution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177" y="4585063"/>
            <a:ext cx="2860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Guillaume Chiquet</a:t>
            </a:r>
          </a:p>
          <a:p>
            <a:r>
              <a:rPr lang="fr-FR" sz="2400" dirty="0">
                <a:solidFill>
                  <a:schemeClr val="bg1"/>
                </a:solidFill>
              </a:rPr>
              <a:t>Pierre </a:t>
            </a:r>
            <a:r>
              <a:rPr lang="fr-FR" sz="2400" dirty="0" err="1">
                <a:solidFill>
                  <a:schemeClr val="bg1"/>
                </a:solidFill>
              </a:rPr>
              <a:t>Dugast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</a:p>
          <a:p>
            <a:r>
              <a:rPr lang="fr-FR" sz="2400" dirty="0">
                <a:solidFill>
                  <a:schemeClr val="bg1"/>
                </a:solidFill>
              </a:rPr>
              <a:t>Jérémie </a:t>
            </a:r>
            <a:r>
              <a:rPr lang="fr-FR" sz="2400" dirty="0" err="1">
                <a:solidFill>
                  <a:schemeClr val="bg1"/>
                </a:solidFill>
              </a:rPr>
              <a:t>Rafinesque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Arnaud </a:t>
            </a:r>
            <a:r>
              <a:rPr lang="fr-FR" sz="2400" dirty="0" err="1">
                <a:solidFill>
                  <a:schemeClr val="bg1"/>
                </a:solidFill>
              </a:rPr>
              <a:t>Rohé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30045" y="3764845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bg1"/>
                </a:solidFill>
              </a:rPr>
              <a:t>SIT 213 – Atelier Logiciel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48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de l’équipe et des aspects ingénierie 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pPr marL="457200" lvl="1" indent="0">
              <a:buNone/>
            </a:pPr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10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991A059-DE54-4E4A-9CD7-C8C6C8D70DAC}"/>
              </a:ext>
            </a:extLst>
          </p:cNvPr>
          <p:cNvSpPr txBox="1">
            <a:spLocks/>
          </p:cNvSpPr>
          <p:nvPr/>
        </p:nvSpPr>
        <p:spPr>
          <a:xfrm>
            <a:off x="251670" y="1365365"/>
            <a:ext cx="11702642" cy="544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Efficacité des récepteurs (transmission bruité) par rapport au modèle théorique idéal 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00727" y="1636887"/>
          <a:ext cx="10401247" cy="5221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AF067547-9ACA-4BA7-A96D-A5DF709FA66A}"/>
              </a:ext>
            </a:extLst>
          </p:cNvPr>
          <p:cNvSpPr txBox="1"/>
          <p:nvPr/>
        </p:nvSpPr>
        <p:spPr>
          <a:xfrm>
            <a:off x="350981" y="3231781"/>
            <a:ext cx="2133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Il ne s’agit pas des récepteurs idéaux.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Cependant, nous connaissons leurs performances :</a:t>
            </a:r>
          </a:p>
        </p:txBody>
      </p:sp>
    </p:spTree>
    <p:extLst>
      <p:ext uri="{BB962C8B-B14F-4D97-AF65-F5344CB8AC3E}">
        <p14:creationId xmlns:p14="http://schemas.microsoft.com/office/powerpoint/2010/main" val="3108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</a:t>
            </a:r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322092"/>
            <a:ext cx="10515600" cy="4391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>
                <a:solidFill>
                  <a:srgbClr val="A7D131"/>
                </a:solidFill>
              </a:rPr>
              <a:t>Cahier </a:t>
            </a:r>
            <a:r>
              <a:rPr lang="fr-FR" sz="3200" b="1" dirty="0" smtClean="0">
                <a:solidFill>
                  <a:srgbClr val="A7D131"/>
                </a:solidFill>
              </a:rPr>
              <a:t>des charges : </a:t>
            </a:r>
            <a:endParaRPr lang="fr-FR" sz="3200" b="1" dirty="0">
              <a:solidFill>
                <a:srgbClr val="A7D131"/>
              </a:solidFill>
            </a:endParaRPr>
          </a:p>
          <a:p>
            <a:pPr lvl="1"/>
            <a:r>
              <a:rPr lang="fr-FR" sz="2800" dirty="0" smtClean="0"/>
              <a:t>Emetteurs </a:t>
            </a:r>
            <a:r>
              <a:rPr lang="fr-FR" sz="2800" dirty="0" smtClean="0"/>
              <a:t>sont alimentés par des batteries</a:t>
            </a:r>
          </a:p>
          <a:p>
            <a:pPr lvl="1"/>
            <a:r>
              <a:rPr lang="fr-FR" sz="2800" dirty="0" smtClean="0"/>
              <a:t>Le canal de transmission est de type bruit blanc additif gaussien </a:t>
            </a:r>
          </a:p>
          <a:p>
            <a:pPr lvl="1"/>
            <a:r>
              <a:rPr lang="fr-FR" sz="2800" dirty="0" smtClean="0"/>
              <a:t>Objectifs : </a:t>
            </a:r>
          </a:p>
          <a:p>
            <a:pPr lvl="2"/>
            <a:r>
              <a:rPr lang="fr-FR" sz="2400" dirty="0" smtClean="0"/>
              <a:t>Consommer le moins d’</a:t>
            </a:r>
            <a:r>
              <a:rPr lang="fr-FR" sz="2400" dirty="0"/>
              <a:t>é</a:t>
            </a:r>
            <a:r>
              <a:rPr lang="fr-FR" sz="2400" dirty="0" smtClean="0"/>
              <a:t>nergie</a:t>
            </a:r>
          </a:p>
          <a:p>
            <a:pPr lvl="2"/>
            <a:r>
              <a:rPr lang="fr-FR" sz="2400" dirty="0" smtClean="0"/>
              <a:t>Obtenir un TEB inférieur ou égal à 10^-3</a:t>
            </a:r>
          </a:p>
          <a:p>
            <a:pPr lvl="2"/>
            <a:r>
              <a:rPr lang="fr-FR" sz="2400" dirty="0" smtClean="0"/>
              <a:t>Plancher de bruit de nos récepteurs est NO = -80 dBm/Hz</a:t>
            </a:r>
          </a:p>
          <a:p>
            <a:pPr lvl="2"/>
            <a:r>
              <a:rPr lang="fr-FR" sz="2400" dirty="0" smtClean="0"/>
              <a:t>Atténuation de la ligne entre émetteur et récepteur de 40 dB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11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Besoin 1 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267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Consommation énergétique de notre solution :</a:t>
            </a:r>
          </a:p>
          <a:p>
            <a:pPr marL="0" indent="0">
              <a:buNone/>
            </a:pPr>
            <a:r>
              <a:rPr lang="fr-FR" sz="2400" dirty="0" smtClean="0"/>
              <a:t>Nous </a:t>
            </a:r>
            <a:r>
              <a:rPr lang="fr-FR" sz="2400" dirty="0" smtClean="0"/>
              <a:t>avons :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A </a:t>
            </a:r>
            <a:r>
              <a:rPr lang="fr-FR" dirty="0" smtClean="0">
                <a:solidFill>
                  <a:srgbClr val="A7D131"/>
                </a:solidFill>
              </a:rPr>
              <a:t>l’aide des différentes courbes nous déduisons le SNR pour </a:t>
            </a:r>
            <a:r>
              <a:rPr lang="fr-FR" dirty="0" smtClean="0">
                <a:solidFill>
                  <a:srgbClr val="A7D131"/>
                </a:solidFill>
              </a:rPr>
              <a:t>un TEB de 10</a:t>
            </a:r>
            <a:r>
              <a:rPr lang="fr-FR" dirty="0" smtClean="0">
                <a:solidFill>
                  <a:srgbClr val="A7D131"/>
                </a:solidFill>
              </a:rPr>
              <a:t>^-3 : </a:t>
            </a:r>
          </a:p>
          <a:p>
            <a:pPr marL="0" indent="0">
              <a:buNone/>
            </a:pPr>
            <a:endParaRPr lang="fr-FR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Solution </a:t>
            </a:r>
            <a:r>
              <a:rPr lang="fr-FR" dirty="0" smtClean="0">
                <a:solidFill>
                  <a:srgbClr val="A7D131"/>
                </a:solidFill>
              </a:rPr>
              <a:t>proposée : </a:t>
            </a:r>
          </a:p>
          <a:p>
            <a:pPr marL="0" indent="0">
              <a:buNone/>
            </a:pPr>
            <a:r>
              <a:rPr lang="fr-FR" sz="2400" dirty="0" smtClean="0"/>
              <a:t>Utilisation du codage RZ, qui consomme le moins d’énergie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12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1825708"/>
            <a:ext cx="1761851" cy="3952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462" y="3046480"/>
            <a:ext cx="6315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</a:rPr>
              <a:t/>
            </a:r>
            <a:br>
              <a:rPr lang="fr-FR" sz="4000" b="1" dirty="0" smtClean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Besoin 2 </a:t>
            </a:r>
            <a:r>
              <a:rPr lang="fr-FR" sz="4000" b="1" dirty="0">
                <a:solidFill>
                  <a:srgbClr val="002060"/>
                </a:solidFill>
              </a:rPr>
              <a:t/>
            </a:r>
            <a:br>
              <a:rPr lang="fr-FR" sz="4000" b="1" dirty="0">
                <a:solidFill>
                  <a:srgbClr val="002060"/>
                </a:solidFill>
              </a:rPr>
            </a:br>
            <a:endParaRPr lang="fr-FR" sz="4000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1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Calcul du nombre </a:t>
            </a:r>
            <a:r>
              <a:rPr lang="fr-FR" b="1" dirty="0" smtClean="0">
                <a:solidFill>
                  <a:srgbClr val="A7D131"/>
                </a:solidFill>
              </a:rPr>
              <a:t>de jours avant </a:t>
            </a:r>
            <a:r>
              <a:rPr lang="fr-FR" b="1" dirty="0" smtClean="0">
                <a:solidFill>
                  <a:srgbClr val="A7D131"/>
                </a:solidFill>
              </a:rPr>
              <a:t>le déchargement </a:t>
            </a:r>
            <a:r>
              <a:rPr lang="fr-FR" b="1" dirty="0" smtClean="0">
                <a:solidFill>
                  <a:srgbClr val="A7D131"/>
                </a:solidFill>
              </a:rPr>
              <a:t>de la batterie 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Nous avons les caractéristiques </a:t>
            </a:r>
            <a:r>
              <a:rPr lang="fr-FR" dirty="0" smtClean="0">
                <a:solidFill>
                  <a:srgbClr val="A7D131"/>
                </a:solidFill>
              </a:rPr>
              <a:t>de la batterie : </a:t>
            </a:r>
          </a:p>
          <a:p>
            <a:pPr lvl="1"/>
            <a:r>
              <a:rPr lang="fr-FR" sz="2000" dirty="0" smtClean="0"/>
              <a:t>La batterie stocke</a:t>
            </a:r>
            <a:r>
              <a:rPr lang="fr-FR" sz="2000" dirty="0" smtClean="0"/>
              <a:t> </a:t>
            </a:r>
            <a:r>
              <a:rPr lang="fr-FR" sz="2000" dirty="0" smtClean="0"/>
              <a:t>une énergie de 3 Joules </a:t>
            </a:r>
          </a:p>
          <a:p>
            <a:pPr lvl="1"/>
            <a:r>
              <a:rPr lang="fr-FR" sz="2000" dirty="0" smtClean="0"/>
              <a:t>L’émetteur </a:t>
            </a:r>
            <a:r>
              <a:rPr lang="fr-FR" sz="2000" dirty="0" smtClean="0"/>
              <a:t>ne transmettra pas plus de 10^6 bits / Jour </a:t>
            </a:r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  <a:p>
            <a:pPr marL="457200" lvl="1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A7D131"/>
                </a:solidFill>
              </a:rPr>
              <a:t>Nous allons utiliser le codage RZ pour un SNR = 7 qui selon la question précédente est le moins consommateur d’énergie avec un TEB = 10^-3 : </a:t>
            </a:r>
          </a:p>
          <a:p>
            <a:pPr marL="0" indent="0">
              <a:buNone/>
            </a:pPr>
            <a:r>
              <a:rPr lang="fr-FR" sz="2000" dirty="0" smtClean="0"/>
              <a:t>Sans atténuation dans la ligne nous avons </a:t>
            </a:r>
            <a:r>
              <a:rPr lang="fr-FR" sz="2000" dirty="0" err="1" smtClean="0"/>
              <a:t>Eb</a:t>
            </a:r>
            <a:r>
              <a:rPr lang="fr-FR" sz="2000" dirty="0" smtClean="0"/>
              <a:t> = - 73 dBm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Avec atténuation dans la ligne nous avons </a:t>
            </a:r>
            <a:r>
              <a:rPr lang="fr-FR" sz="2000" dirty="0" err="1" smtClean="0"/>
              <a:t>Eb</a:t>
            </a:r>
            <a:r>
              <a:rPr lang="fr-FR" sz="2000" dirty="0" smtClean="0"/>
              <a:t> = - 33 dBm 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13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</a:rPr>
              <a:t/>
            </a:r>
            <a:br>
              <a:rPr lang="fr-FR" sz="4000" b="1" dirty="0" smtClean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Besoin 2 </a:t>
            </a:r>
            <a:r>
              <a:rPr lang="fr-FR" sz="4000" b="1" dirty="0">
                <a:solidFill>
                  <a:srgbClr val="002060"/>
                </a:solidFill>
              </a:rPr>
              <a:t/>
            </a:r>
            <a:br>
              <a:rPr lang="fr-FR" sz="4000" b="1" dirty="0">
                <a:solidFill>
                  <a:srgbClr val="002060"/>
                </a:solidFill>
              </a:rPr>
            </a:br>
            <a:endParaRPr lang="fr-FR" sz="4000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963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la puissance d’un bit:  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la puissance totale pour 10^6 bits :</a:t>
            </a: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0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l’autonomie : </a:t>
            </a: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Résultat : </a:t>
            </a: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14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79" y="1342299"/>
            <a:ext cx="1200150" cy="2857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469" y="1933206"/>
            <a:ext cx="1571625" cy="3143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620" y="2717750"/>
            <a:ext cx="1457325" cy="266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532" y="4370046"/>
            <a:ext cx="876300" cy="2571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691" y="5253874"/>
            <a:ext cx="914400" cy="3048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3779" y="134907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2060"/>
                </a:solidFill>
              </a:rPr>
              <a:t>Eb</a:t>
            </a:r>
            <a:r>
              <a:rPr lang="fr-FR" sz="1600" dirty="0" smtClean="0">
                <a:solidFill>
                  <a:srgbClr val="002060"/>
                </a:solidFill>
              </a:rPr>
              <a:t> en J/Bits * TEB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33779" y="1939285"/>
            <a:ext cx="1730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d’un bit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33779" y="2698691"/>
            <a:ext cx="358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* nombre de bit utiles par jour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433779" y="3454018"/>
            <a:ext cx="225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Totale par jour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433779" y="4209345"/>
            <a:ext cx="384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3 Joules par jour / Puissance Totale par jour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33779" y="5010638"/>
            <a:ext cx="226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Autonomie de la batterie</a:t>
            </a:r>
            <a:endParaRPr lang="fr-FR" sz="1600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3857" y="3515661"/>
            <a:ext cx="1009650" cy="247650"/>
          </a:xfrm>
          <a:prstGeom prst="rect">
            <a:avLst/>
          </a:prstGeom>
        </p:spPr>
      </p:pic>
      <p:sp>
        <p:nvSpPr>
          <p:cNvPr id="9" name="Flèche vers le bas 8"/>
          <p:cNvSpPr/>
          <p:nvPr/>
        </p:nvSpPr>
        <p:spPr>
          <a:xfrm>
            <a:off x="6121317" y="1696030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6121317" y="2361833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6116554" y="3104183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6111033" y="3920138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6111033" y="4784646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Besoin 3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6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Calcul du nombre </a:t>
            </a:r>
            <a:r>
              <a:rPr lang="fr-FR" b="1" dirty="0" smtClean="0">
                <a:solidFill>
                  <a:srgbClr val="A7D131"/>
                </a:solidFill>
              </a:rPr>
              <a:t>de jours avant déchargement de la batterie avec un code correcteur d’erreurs: </a:t>
            </a:r>
            <a:endParaRPr lang="fr-FR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A7D131"/>
                </a:solidFill>
              </a:rPr>
              <a:t>Nous conservons les caractéristiques précédentes de la batterie.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A7D131"/>
                </a:solidFill>
              </a:rPr>
              <a:t>L’utilisation du correcteur d’erreur améliore notre rapport </a:t>
            </a:r>
            <a:r>
              <a:rPr lang="fr-FR" sz="2400" dirty="0" err="1" smtClean="0">
                <a:solidFill>
                  <a:srgbClr val="A7D131"/>
                </a:solidFill>
              </a:rPr>
              <a:t>Eb</a:t>
            </a:r>
            <a:r>
              <a:rPr lang="fr-FR" sz="2400" dirty="0" smtClean="0">
                <a:solidFill>
                  <a:srgbClr val="A7D131"/>
                </a:solidFill>
              </a:rPr>
              <a:t>/No : </a:t>
            </a:r>
          </a:p>
          <a:p>
            <a:pPr lvl="1"/>
            <a:r>
              <a:rPr lang="fr-FR" sz="2000" dirty="0" smtClean="0">
                <a:solidFill>
                  <a:srgbClr val="002060"/>
                </a:solidFill>
              </a:rPr>
              <a:t>Pour obtenir un TEB = 10^-3, on passe d’un SNR de 7 à 3; </a:t>
            </a:r>
          </a:p>
          <a:p>
            <a:pPr lvl="1"/>
            <a:r>
              <a:rPr lang="fr-FR" sz="2000" dirty="0" smtClean="0">
                <a:solidFill>
                  <a:srgbClr val="002060"/>
                </a:solidFill>
              </a:rPr>
              <a:t>Le correcteur d’erreur multiplie le nombre de bits par 3 </a:t>
            </a:r>
            <a:r>
              <a:rPr lang="fr-F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Impact énergétique </a:t>
            </a:r>
          </a:p>
          <a:p>
            <a:pPr marL="457200" lvl="1" indent="0">
              <a:buNone/>
            </a:pPr>
            <a:endParaRPr lang="fr-FR" sz="2000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A7D131"/>
                </a:solidFill>
              </a:rPr>
              <a:t>Nous </a:t>
            </a:r>
            <a:r>
              <a:rPr lang="fr-FR" sz="2400" dirty="0">
                <a:solidFill>
                  <a:srgbClr val="A7D131"/>
                </a:solidFill>
              </a:rPr>
              <a:t>allons utiliser le codage RZ pour un SNR = </a:t>
            </a:r>
            <a:r>
              <a:rPr lang="fr-FR" sz="2400" dirty="0" smtClean="0">
                <a:solidFill>
                  <a:srgbClr val="A7D131"/>
                </a:solidFill>
              </a:rPr>
              <a:t>3 </a:t>
            </a:r>
            <a:r>
              <a:rPr lang="fr-FR" sz="2400" dirty="0">
                <a:solidFill>
                  <a:srgbClr val="A7D131"/>
                </a:solidFill>
              </a:rPr>
              <a:t>qui selon la question précédente est le moins consommateur d’énergie avec un TEB = 10^-3 : </a:t>
            </a:r>
            <a:endParaRPr lang="fr-FR" sz="2400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dirty="0"/>
              <a:t>Sans atténuation dans la ligne nous avons </a:t>
            </a:r>
            <a:r>
              <a:rPr lang="fr-FR" sz="2000" dirty="0" err="1"/>
              <a:t>Eb</a:t>
            </a:r>
            <a:r>
              <a:rPr lang="fr-FR" sz="2000" dirty="0"/>
              <a:t> = - </a:t>
            </a:r>
            <a:r>
              <a:rPr lang="fr-FR" sz="2000" dirty="0" smtClean="0"/>
              <a:t>77 </a:t>
            </a:r>
            <a:r>
              <a:rPr lang="fr-FR" sz="2000" dirty="0"/>
              <a:t>dBm </a:t>
            </a:r>
          </a:p>
          <a:p>
            <a:pPr marL="0" indent="0">
              <a:buNone/>
            </a:pPr>
            <a:r>
              <a:rPr lang="fr-FR" sz="2000" dirty="0"/>
              <a:t>Avec atténuation dans la ligne nous avons </a:t>
            </a:r>
            <a:r>
              <a:rPr lang="fr-FR" sz="2000" dirty="0" err="1"/>
              <a:t>Eb</a:t>
            </a:r>
            <a:r>
              <a:rPr lang="fr-FR" sz="2000" dirty="0"/>
              <a:t> = - </a:t>
            </a:r>
            <a:r>
              <a:rPr lang="fr-FR" sz="2000" dirty="0" smtClean="0"/>
              <a:t>37 </a:t>
            </a:r>
            <a:r>
              <a:rPr lang="fr-FR" sz="2000" dirty="0"/>
              <a:t>dBm </a:t>
            </a:r>
            <a:endParaRPr lang="fr-FR" dirty="0" smtClean="0">
              <a:solidFill>
                <a:srgbClr val="002060"/>
              </a:solidFill>
            </a:endParaRPr>
          </a:p>
          <a:p>
            <a:pPr lvl="2"/>
            <a:endParaRPr lang="fr-FR" dirty="0" smtClean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15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</a:rPr>
              <a:t/>
            </a:r>
            <a:br>
              <a:rPr lang="fr-FR" sz="4000" b="1" dirty="0" smtClean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Besoin </a:t>
            </a:r>
            <a:r>
              <a:rPr lang="fr-FR" sz="4000" b="1" dirty="0">
                <a:solidFill>
                  <a:srgbClr val="002060"/>
                </a:solidFill>
              </a:rPr>
              <a:t>3</a:t>
            </a:r>
            <a:r>
              <a:rPr lang="fr-FR" sz="4000" b="1" dirty="0" smtClean="0">
                <a:solidFill>
                  <a:srgbClr val="002060"/>
                </a:solidFill>
              </a:rPr>
              <a:t> avec codeur</a:t>
            </a:r>
            <a:r>
              <a:rPr lang="fr-FR" sz="4000" b="1" dirty="0" smtClean="0">
                <a:solidFill>
                  <a:srgbClr val="002060"/>
                </a:solidFill>
              </a:rPr>
              <a:t> </a:t>
            </a:r>
            <a:r>
              <a:rPr lang="fr-FR" sz="4000" b="1" dirty="0">
                <a:solidFill>
                  <a:srgbClr val="002060"/>
                </a:solidFill>
              </a:rPr>
              <a:t/>
            </a:r>
            <a:br>
              <a:rPr lang="fr-FR" sz="4000" b="1" dirty="0">
                <a:solidFill>
                  <a:srgbClr val="002060"/>
                </a:solidFill>
              </a:rPr>
            </a:br>
            <a:endParaRPr lang="fr-FR" sz="4000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963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la puissance d’un bit:  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la puissance totale pour 10^6 bits :</a:t>
            </a: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0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Calcul de l’autonomie : </a:t>
            </a: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A7D131"/>
                </a:solidFill>
              </a:rPr>
              <a:t>Résultat : </a:t>
            </a:r>
            <a:endParaRPr lang="fr-FR" sz="20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16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3779" y="134907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2060"/>
                </a:solidFill>
              </a:rPr>
              <a:t>Eb</a:t>
            </a:r>
            <a:r>
              <a:rPr lang="fr-FR" sz="1600" dirty="0" smtClean="0">
                <a:solidFill>
                  <a:srgbClr val="002060"/>
                </a:solidFill>
              </a:rPr>
              <a:t> en J/Bits * TEB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33779" y="1939285"/>
            <a:ext cx="1730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d’un bit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33779" y="2698691"/>
            <a:ext cx="3586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* nombre de bit utiles par jour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433779" y="3454018"/>
            <a:ext cx="225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Puissance Totale par jour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433779" y="4209345"/>
            <a:ext cx="384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3 Joules par jour / Puissance Totale par jour 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33779" y="5010638"/>
            <a:ext cx="226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Autonomie de la batterie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6121317" y="1696030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6121317" y="2361833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6116554" y="3104183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6111033" y="3920138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6111033" y="4784646"/>
            <a:ext cx="228599" cy="23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32" y="1362801"/>
            <a:ext cx="1133475" cy="3048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153" y="1961635"/>
            <a:ext cx="1504950" cy="36195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354" y="2685695"/>
            <a:ext cx="1676400" cy="24765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281" y="3557443"/>
            <a:ext cx="942975" cy="21907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78" y="4300934"/>
            <a:ext cx="752475" cy="3048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906" y="5130150"/>
            <a:ext cx="8953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002060"/>
                </a:solidFill>
              </a:rPr>
              <a:t/>
            </a:r>
            <a:br>
              <a:rPr lang="fr-FR" sz="4000" b="1" dirty="0" smtClean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1 – </a:t>
            </a:r>
            <a:r>
              <a:rPr lang="fr-FR" sz="4000" b="1" dirty="0" smtClean="0">
                <a:solidFill>
                  <a:srgbClr val="002060"/>
                </a:solidFill>
              </a:rPr>
              <a:t>Comparaison avec ou sans codeur</a:t>
            </a:r>
            <a:r>
              <a:rPr lang="fr-FR" sz="4000" b="1" dirty="0">
                <a:solidFill>
                  <a:srgbClr val="002060"/>
                </a:solidFill>
              </a:rPr>
              <a:t/>
            </a:r>
            <a:br>
              <a:rPr lang="fr-FR" sz="4000" b="1" dirty="0">
                <a:solidFill>
                  <a:srgbClr val="002060"/>
                </a:solidFill>
              </a:rPr>
            </a:br>
            <a:endParaRPr lang="fr-FR" sz="4000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1962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Analyse : </a:t>
            </a:r>
          </a:p>
          <a:p>
            <a:r>
              <a:rPr lang="fr-FR" sz="2000" b="1" dirty="0" smtClean="0">
                <a:solidFill>
                  <a:srgbClr val="002060"/>
                </a:solidFill>
              </a:rPr>
              <a:t>L’utilisation du codeur multiplie le nombre de bits utiles par jour par 3 </a:t>
            </a:r>
          </a:p>
          <a:p>
            <a:r>
              <a:rPr lang="fr-FR" sz="2000" b="1" dirty="0" smtClean="0">
                <a:solidFill>
                  <a:srgbClr val="002060"/>
                </a:solidFill>
              </a:rPr>
              <a:t>Impact énergétique presque compensé par l’amélioration du TEB </a:t>
            </a:r>
          </a:p>
          <a:p>
            <a:r>
              <a:rPr lang="fr-FR" sz="2000" b="1" dirty="0" smtClean="0">
                <a:solidFill>
                  <a:srgbClr val="002060"/>
                </a:solidFill>
              </a:rPr>
              <a:t>Autonomie finale de 5 jours en codage RZ avec le codeur </a:t>
            </a: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17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2 </a:t>
            </a:r>
            <a:r>
              <a:rPr lang="fr-FR" sz="4000" b="1" dirty="0" smtClean="0">
                <a:solidFill>
                  <a:srgbClr val="002060"/>
                </a:solidFill>
              </a:rPr>
              <a:t>– Cahier des charges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>
                <a:solidFill>
                  <a:srgbClr val="A7D131"/>
                </a:solidFill>
              </a:rPr>
              <a:t>Canal de propagation multi-trajets : </a:t>
            </a:r>
            <a:endParaRPr lang="fr-FR" sz="3200" b="1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A7D131"/>
              </a:solidFill>
            </a:endParaRPr>
          </a:p>
          <a:p>
            <a:pPr lvl="1"/>
            <a:r>
              <a:rPr lang="fr-FR" dirty="0" smtClean="0">
                <a:solidFill>
                  <a:srgbClr val="A7D131"/>
                </a:solidFill>
              </a:rPr>
              <a:t>Caractéristiques : </a:t>
            </a:r>
          </a:p>
          <a:p>
            <a:pPr lvl="2"/>
            <a:r>
              <a:rPr lang="fr-FR" dirty="0" smtClean="0"/>
              <a:t>L’environnement contient2 </a:t>
            </a:r>
            <a:r>
              <a:rPr lang="fr-FR" dirty="0" smtClean="0"/>
              <a:t>trajets espacés de 10 </a:t>
            </a:r>
            <a:r>
              <a:rPr lang="fr-FR" dirty="0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µs et </a:t>
            </a:r>
            <a:r>
              <a:rPr lang="fr-FR" dirty="0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d’amplitudes relatives 1 et 0,5</a:t>
            </a:r>
          </a:p>
          <a:p>
            <a:pPr lvl="2"/>
            <a:endParaRPr lang="fr-FR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914400" lvl="2" indent="0">
              <a:buNone/>
            </a:pPr>
            <a:endParaRPr lang="fr-FR" dirty="0" smtClean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1"/>
            <a:r>
              <a:rPr lang="fr-FR" dirty="0" smtClean="0">
                <a:solidFill>
                  <a:srgbClr val="A7D13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Objectifs : </a:t>
            </a:r>
          </a:p>
          <a:p>
            <a:pPr lvl="2"/>
            <a:r>
              <a:rPr lang="fr-FR" dirty="0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Trouver pour quel débit binaire maximal de transmission nous pouvons garantir un TEB inférieur ou égal à 10^-2 et un </a:t>
            </a:r>
            <a:r>
              <a:rPr lang="fr-FR" dirty="0" err="1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Eb</a:t>
            </a:r>
            <a:r>
              <a:rPr lang="fr-FR" dirty="0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/N0 inférieur à 15 </a:t>
            </a:r>
          </a:p>
          <a:p>
            <a:pPr lvl="2"/>
            <a:r>
              <a:rPr lang="fr-FR" dirty="0" smtClean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Aucune contrainte imposée sur la bande fréquentielle occupée </a:t>
            </a:r>
            <a:endParaRPr lang="fr-FR" dirty="0" smtClean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A7D13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18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2 </a:t>
            </a:r>
            <a:r>
              <a:rPr lang="fr-FR" sz="4000" b="1" dirty="0" smtClean="0">
                <a:solidFill>
                  <a:srgbClr val="002060"/>
                </a:solidFill>
              </a:rPr>
              <a:t>– Notre réponse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Simulation de cette chaine de transmission : </a:t>
            </a:r>
          </a:p>
          <a:p>
            <a:pPr lvl="1"/>
            <a:r>
              <a:rPr lang="fr-FR" dirty="0" smtClean="0">
                <a:solidFill>
                  <a:srgbClr val="A7D131"/>
                </a:solidFill>
              </a:rPr>
              <a:t>Utilisation du codage RZ, émission de 10 000 bits, variation SNR 0 -&gt; 15 : 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19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59" y="2227811"/>
            <a:ext cx="9075939" cy="4843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22" y="2886883"/>
            <a:ext cx="5729028" cy="31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7154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0119"/>
            <a:ext cx="10515600" cy="470244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Présentation de l’équipe et des aspects ingénierie </a:t>
            </a:r>
          </a:p>
          <a:p>
            <a:pPr lvl="1"/>
            <a:r>
              <a:rPr lang="fr-FR" b="1" dirty="0"/>
              <a:t>Organisation</a:t>
            </a:r>
          </a:p>
          <a:p>
            <a:pPr lvl="1"/>
            <a:r>
              <a:rPr lang="fr-FR" b="1" dirty="0"/>
              <a:t>Outils utilisés / Gestion des versions</a:t>
            </a:r>
          </a:p>
          <a:p>
            <a:pPr lvl="1"/>
            <a:r>
              <a:rPr lang="fr-FR" b="1" dirty="0"/>
              <a:t>Notre code / Garanties </a:t>
            </a:r>
          </a:p>
          <a:p>
            <a:r>
              <a:rPr lang="fr-FR" b="1" dirty="0">
                <a:solidFill>
                  <a:srgbClr val="A7D131"/>
                </a:solidFill>
              </a:rPr>
              <a:t>Présentation du BE de test</a:t>
            </a:r>
          </a:p>
          <a:p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</a:p>
          <a:p>
            <a:pPr lvl="1"/>
            <a:r>
              <a:rPr lang="fr-FR" b="1" dirty="0"/>
              <a:t>Paramètres des formes d’ondes</a:t>
            </a:r>
          </a:p>
          <a:p>
            <a:pPr lvl="1"/>
            <a:r>
              <a:rPr lang="fr-FR" b="1" dirty="0"/>
              <a:t>Schémas de réception </a:t>
            </a:r>
          </a:p>
          <a:p>
            <a:pPr lvl="1"/>
            <a:r>
              <a:rPr lang="fr-FR" b="1" dirty="0"/>
              <a:t>Le canal bruité </a:t>
            </a:r>
          </a:p>
          <a:p>
            <a:pPr lvl="1"/>
            <a:r>
              <a:rPr lang="fr-FR" b="1" dirty="0"/>
              <a:t>Nos courbes </a:t>
            </a:r>
          </a:p>
          <a:p>
            <a:pPr lvl="1"/>
            <a:r>
              <a:rPr lang="fr-FR" b="1" dirty="0"/>
              <a:t>Les simulations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r>
              <a:rPr lang="fr-FR" sz="1800" b="1" dirty="0">
                <a:solidFill>
                  <a:srgbClr val="92D050"/>
                </a:solidFill>
              </a:rPr>
              <a:t> </a:t>
            </a:r>
            <a:fld id="{EE740932-4346-4742-A888-81B437EC00F0}" type="slidenum">
              <a:rPr lang="fr-FR" sz="1800" b="1" smtClean="0">
                <a:solidFill>
                  <a:srgbClr val="92D050"/>
                </a:solidFill>
              </a:rPr>
              <a:t>2</a:t>
            </a:fld>
            <a:endParaRPr lang="fr-FR" sz="1800" b="1" dirty="0">
              <a:solidFill>
                <a:srgbClr val="92D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2 </a:t>
            </a:r>
            <a:r>
              <a:rPr lang="fr-FR" sz="4000" b="1" dirty="0" smtClean="0">
                <a:solidFill>
                  <a:srgbClr val="002060"/>
                </a:solidFill>
              </a:rPr>
              <a:t>– Notre réponse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Lecture graphique : 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TEB = 10^-2 </a:t>
            </a:r>
            <a:r>
              <a:rPr lang="fr-FR" dirty="0">
                <a:solidFill>
                  <a:srgbClr val="002060"/>
                </a:solidFill>
              </a:rPr>
              <a:t>pour </a:t>
            </a:r>
            <a:r>
              <a:rPr lang="fr-FR" dirty="0" err="1">
                <a:solidFill>
                  <a:srgbClr val="002060"/>
                </a:solidFill>
              </a:rPr>
              <a:t>Eb</a:t>
            </a:r>
            <a:r>
              <a:rPr lang="fr-FR" dirty="0">
                <a:solidFill>
                  <a:srgbClr val="002060"/>
                </a:solidFill>
              </a:rPr>
              <a:t> / N0 = 5,35 </a:t>
            </a:r>
            <a:r>
              <a:rPr lang="fr-FR" dirty="0" smtClean="0">
                <a:solidFill>
                  <a:srgbClr val="002060"/>
                </a:solidFill>
              </a:rPr>
              <a:t>en codage RZ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Nous cherchons No et FE : 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lvl="1"/>
            <a:endParaRPr lang="fr-FR" dirty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N est notre nombre d’échantillons, ici 30 : 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			 	</a:t>
            </a:r>
          </a:p>
          <a:p>
            <a:pPr marL="457200" lvl="1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20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10" y="2711102"/>
            <a:ext cx="5295221" cy="5258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4" y="3264356"/>
            <a:ext cx="3786707" cy="55097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460" y="2685166"/>
            <a:ext cx="1729676" cy="5145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460" y="3264356"/>
            <a:ext cx="2130832" cy="617457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3557847" y="2842953"/>
            <a:ext cx="881149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3732415" y="3412324"/>
            <a:ext cx="1005839" cy="286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353" y="4419653"/>
            <a:ext cx="1396135" cy="36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10" y="4340479"/>
            <a:ext cx="2862409" cy="526420"/>
          </a:xfrm>
          <a:prstGeom prst="rect">
            <a:avLst/>
          </a:prstGeom>
        </p:spPr>
      </p:pic>
      <p:sp>
        <p:nvSpPr>
          <p:cNvPr id="16" name="Flèche droite 15"/>
          <p:cNvSpPr/>
          <p:nvPr/>
        </p:nvSpPr>
        <p:spPr>
          <a:xfrm>
            <a:off x="3649917" y="4500885"/>
            <a:ext cx="1005839" cy="286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2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2 </a:t>
            </a:r>
            <a:r>
              <a:rPr lang="fr-FR" sz="4000" b="1" dirty="0" smtClean="0">
                <a:solidFill>
                  <a:srgbClr val="002060"/>
                </a:solidFill>
              </a:rPr>
              <a:t>– Amélioration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Objectif : 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Faire descendre le TEB à 10^-3 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A7D131"/>
                </a:solidFill>
              </a:rPr>
              <a:t>Solution proposée : 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Modifier l’amplitude relative du deuxième trajet ainsi que son décalage temporel : </a:t>
            </a:r>
          </a:p>
          <a:p>
            <a:pPr lvl="2"/>
            <a:endParaRPr lang="fr-FR" dirty="0">
              <a:solidFill>
                <a:srgbClr val="A7D131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Utilisation du code décodeur d’erreurs -&gt; TEB = 10^-4 pour les mêmes valeurs de </a:t>
            </a:r>
            <a:r>
              <a:rPr lang="fr-FR" dirty="0" err="1" smtClean="0">
                <a:solidFill>
                  <a:srgbClr val="002060"/>
                </a:solidFill>
              </a:rPr>
              <a:t>Eb</a:t>
            </a:r>
            <a:r>
              <a:rPr lang="fr-FR" dirty="0" smtClean="0">
                <a:solidFill>
                  <a:srgbClr val="002060"/>
                </a:solidFill>
              </a:rPr>
              <a:t>/No et de codage RZ </a:t>
            </a: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			 	</a:t>
            </a:r>
          </a:p>
          <a:p>
            <a:pPr marL="457200" lvl="1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21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2941705"/>
            <a:ext cx="70008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A7D131"/>
                </a:solidFill>
              </a:rPr>
              <a:t/>
            </a:r>
            <a:br>
              <a:rPr lang="fr-FR" sz="3600" b="1" dirty="0" smtClean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du BE de test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 smtClean="0">
                <a:solidFill>
                  <a:srgbClr val="002060"/>
                </a:solidFill>
              </a:rPr>
              <a:t>Environnement 2 </a:t>
            </a:r>
            <a:r>
              <a:rPr lang="fr-FR" sz="4000" b="1" dirty="0" smtClean="0">
                <a:solidFill>
                  <a:srgbClr val="002060"/>
                </a:solidFill>
              </a:rPr>
              <a:t>– Amélioration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A7D131"/>
                </a:solidFill>
              </a:rPr>
              <a:t>Illustration après modification du canal : </a:t>
            </a:r>
            <a:endParaRPr lang="fr-FR" dirty="0" smtClean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lvl="1"/>
            <a:endParaRPr lang="fr-FR" dirty="0" smtClean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A7D131"/>
                </a:solidFill>
              </a:rPr>
              <a:t>			 	</a:t>
            </a:r>
          </a:p>
          <a:p>
            <a:pPr marL="457200" lvl="1" indent="0">
              <a:buNone/>
            </a:pPr>
            <a:endParaRPr lang="fr-FR" dirty="0">
              <a:solidFill>
                <a:srgbClr val="A7D13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A7D131"/>
              </a:solidFill>
            </a:endParaRPr>
          </a:p>
          <a:p>
            <a:pPr lvl="2"/>
            <a:endParaRPr lang="fr-FR" dirty="0" smtClean="0">
              <a:solidFill>
                <a:srgbClr val="A7D13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lvl="2"/>
            <a:endParaRPr lang="fr-FR" dirty="0" smtClean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22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58" y="1712894"/>
            <a:ext cx="7000875" cy="466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361" y="2179619"/>
            <a:ext cx="5423277" cy="3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  <a:p>
            <a:pPr lvl="1"/>
            <a:r>
              <a:rPr lang="fr-FR" dirty="0"/>
              <a:t>Choix du lieu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23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/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i="1" dirty="0">
                <a:solidFill>
                  <a:srgbClr val="A7D131"/>
                </a:solidFill>
              </a:rPr>
              <a:t>Paramètres des formes d’ondes</a:t>
            </a:r>
            <a:r>
              <a:rPr lang="fr-FR" b="1" dirty="0">
                <a:solidFill>
                  <a:srgbClr val="A7D131"/>
                </a:solidFill>
              </a:rPr>
              <a:t/>
            </a:r>
            <a:br>
              <a:rPr lang="fr-FR" b="1" dirty="0">
                <a:solidFill>
                  <a:srgbClr val="A7D131"/>
                </a:solidFill>
              </a:rPr>
            </a:b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24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/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dirty="0">
                <a:solidFill>
                  <a:srgbClr val="A7D131"/>
                </a:solidFill>
              </a:rPr>
              <a:t>Présentation de notre logiciel et de ses résultats</a:t>
            </a:r>
            <a:br>
              <a:rPr lang="fr-FR" b="1" dirty="0">
                <a:solidFill>
                  <a:srgbClr val="A7D131"/>
                </a:solidFill>
              </a:rPr>
            </a:br>
            <a:r>
              <a:rPr lang="fr-FR" b="1" i="1" dirty="0">
                <a:solidFill>
                  <a:srgbClr val="A7D131"/>
                </a:solidFill>
              </a:rPr>
              <a:t>Paramètres des formes d’ondes</a:t>
            </a:r>
            <a:r>
              <a:rPr lang="fr-FR" b="1" dirty="0">
                <a:solidFill>
                  <a:srgbClr val="A7D131"/>
                </a:solidFill>
              </a:rPr>
              <a:t/>
            </a:r>
            <a:br>
              <a:rPr lang="fr-FR" b="1" dirty="0">
                <a:solidFill>
                  <a:srgbClr val="A7D131"/>
                </a:solidFill>
              </a:rPr>
            </a:br>
            <a:endParaRPr lang="fr-FR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Préparation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25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de l’équipe et des aspects ingénierie 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Organisation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Rôles théoriques : </a:t>
            </a:r>
          </a:p>
          <a:p>
            <a:pPr lvl="1"/>
            <a:r>
              <a:rPr lang="fr-FR" dirty="0"/>
              <a:t>2 Responsables Code </a:t>
            </a:r>
          </a:p>
          <a:p>
            <a:pPr lvl="1"/>
            <a:r>
              <a:rPr lang="fr-FR" dirty="0"/>
              <a:t>Responsable Déploiement &amp; Validation</a:t>
            </a:r>
          </a:p>
          <a:p>
            <a:pPr lvl="1"/>
            <a:r>
              <a:rPr lang="fr-FR" dirty="0"/>
              <a:t>Responsable Rapport/délais</a:t>
            </a:r>
          </a:p>
          <a:p>
            <a:r>
              <a:rPr lang="fr-FR" b="1" dirty="0">
                <a:solidFill>
                  <a:srgbClr val="A7D131"/>
                </a:solidFill>
              </a:rPr>
              <a:t>Planification et répartition des taches sur Git</a:t>
            </a:r>
          </a:p>
          <a:p>
            <a:pPr lvl="1"/>
            <a:r>
              <a:rPr lang="fr-FR" dirty="0"/>
              <a:t>La répartition tâche par tâche a prévalue sur l’attribution des rôles.</a:t>
            </a:r>
          </a:p>
          <a:p>
            <a:r>
              <a:rPr lang="fr-FR" b="1" dirty="0" smtClean="0">
                <a:solidFill>
                  <a:srgbClr val="A7D131"/>
                </a:solidFill>
              </a:rPr>
              <a:t>Relecture </a:t>
            </a:r>
            <a:r>
              <a:rPr lang="fr-FR" b="1" dirty="0">
                <a:solidFill>
                  <a:srgbClr val="A7D131"/>
                </a:solidFill>
              </a:rPr>
              <a:t>et analyses des résultat des responsables entre eux.</a:t>
            </a:r>
          </a:p>
          <a:p>
            <a:pPr lvl="1"/>
            <a:endParaRPr lang="fr-FR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3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de l’équipe et des aspects ingénierie </a:t>
            </a:r>
            <a:br>
              <a:rPr lang="fr-FR" sz="4000" b="1" dirty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Outils utilisés – Gestion des versions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Outils utilisés: </a:t>
            </a:r>
          </a:p>
          <a:p>
            <a:pPr lvl="1"/>
            <a:r>
              <a:rPr lang="fr-FR" dirty="0"/>
              <a:t>GitHub</a:t>
            </a:r>
          </a:p>
          <a:p>
            <a:pPr lvl="1"/>
            <a:r>
              <a:rPr lang="fr-FR" dirty="0" err="1"/>
              <a:t>GitKraken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Junit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Debuger</a:t>
            </a:r>
            <a:r>
              <a:rPr lang="fr-FR" dirty="0"/>
              <a:t> Eclipse </a:t>
            </a:r>
          </a:p>
          <a:p>
            <a:r>
              <a:rPr lang="fr-FR" b="1" dirty="0">
                <a:solidFill>
                  <a:srgbClr val="A7D131"/>
                </a:solidFill>
              </a:rPr>
              <a:t>Gestion des versions: </a:t>
            </a:r>
          </a:p>
          <a:p>
            <a:pPr lvl="1"/>
            <a:r>
              <a:rPr lang="fr-FR" dirty="0"/>
              <a:t>Git synchronise les versions </a:t>
            </a:r>
          </a:p>
          <a:p>
            <a:pPr lvl="1"/>
            <a:r>
              <a:rPr lang="fr-FR" dirty="0"/>
              <a:t>Règles de nommage « code en cours » « code final »</a:t>
            </a: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4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A7D131"/>
                </a:solidFill>
              </a:rPr>
              <a:t/>
            </a:r>
            <a:br>
              <a:rPr lang="fr-FR" sz="3600" dirty="0">
                <a:solidFill>
                  <a:srgbClr val="A7D131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Présentation de l’équipe et des aspects ingénierie </a:t>
            </a:r>
            <a:r>
              <a:rPr lang="fr-FR" sz="4000" dirty="0">
                <a:solidFill>
                  <a:srgbClr val="002060"/>
                </a:solidFill>
              </a:rPr>
              <a:t/>
            </a:r>
            <a:br>
              <a:rPr lang="fr-FR" sz="4000" dirty="0">
                <a:solidFill>
                  <a:srgbClr val="002060"/>
                </a:solidFill>
              </a:rPr>
            </a:br>
            <a:r>
              <a:rPr lang="fr-FR" sz="4000" b="1" dirty="0">
                <a:solidFill>
                  <a:srgbClr val="002060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2299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A7D131"/>
                </a:solidFill>
              </a:rPr>
              <a:t>Aspect tests/validation : </a:t>
            </a:r>
          </a:p>
          <a:p>
            <a:pPr lvl="1"/>
            <a:r>
              <a:rPr lang="fr-FR" dirty="0"/>
              <a:t>Rédaction des tests fonctionnels à exécuter avant chaque étape de validation.</a:t>
            </a:r>
          </a:p>
          <a:p>
            <a:pPr lvl="1"/>
            <a:r>
              <a:rPr lang="fr-FR" dirty="0"/>
              <a:t>Pendant et après le développement, exécution manuelle des tests avec différentes combinaisons d’arguments.</a:t>
            </a:r>
          </a:p>
          <a:p>
            <a:pPr lvl="1"/>
            <a:r>
              <a:rPr lang="fr-FR" dirty="0"/>
              <a:t>Pas d’autotests : trop gros investissement (en temps) pour la faible complexité du code à tester. </a:t>
            </a:r>
          </a:p>
          <a:p>
            <a:r>
              <a:rPr lang="fr-FR" b="1" dirty="0">
                <a:solidFill>
                  <a:srgbClr val="A7D131"/>
                </a:solidFill>
              </a:rPr>
              <a:t>Nos garanties: </a:t>
            </a:r>
            <a:endParaRPr lang="fr-FR" dirty="0"/>
          </a:p>
          <a:p>
            <a:pPr lvl="1"/>
            <a:r>
              <a:rPr lang="fr-FR" dirty="0"/>
              <a:t>Graphiques interprétés pour vérifier la cohérence de notre simulateur (</a:t>
            </a:r>
            <a:r>
              <a:rPr lang="fr-FR" dirty="0" err="1"/>
              <a:t>c.f</a:t>
            </a:r>
            <a:r>
              <a:rPr lang="fr-FR" dirty="0"/>
              <a:t>. rapport).</a:t>
            </a:r>
          </a:p>
          <a:p>
            <a:pPr lvl="1"/>
            <a:r>
              <a:rPr lang="fr-FR" dirty="0" smtClean="0"/>
              <a:t>Exemples à suivre..</a:t>
            </a: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5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fr-FR" sz="1600" b="1" dirty="0"/>
          </a:p>
          <a:p>
            <a:pPr lvl="1"/>
            <a:r>
              <a:rPr lang="fr-FR" dirty="0"/>
              <a:t>Codage NRZ : modèle théorique &amp; sonde sortie émetteur analogique :</a:t>
            </a:r>
          </a:p>
          <a:p>
            <a:pPr marL="914400" lvl="2" indent="0">
              <a:buNone/>
            </a:pPr>
            <a:r>
              <a:rPr lang="fr-FR" i="1" dirty="0"/>
              <a:t>Validation de la technique d’émission</a:t>
            </a: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6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595B175-9F5A-461C-9765-96420DBF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8" y="2699510"/>
            <a:ext cx="3219450" cy="2790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F77165-43A9-48DF-9686-69202A0D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62" y="3178897"/>
            <a:ext cx="5906077" cy="16546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1F5DBC-AD1F-4A47-8301-5543C5AF875C}"/>
              </a:ext>
            </a:extLst>
          </p:cNvPr>
          <p:cNvSpPr txBox="1"/>
          <p:nvPr/>
        </p:nvSpPr>
        <p:spPr>
          <a:xfrm>
            <a:off x="5898963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B146E7-DBF2-42F6-9CDE-8607385C81F0}"/>
              </a:ext>
            </a:extLst>
          </p:cNvPr>
          <p:cNvSpPr txBox="1"/>
          <p:nvPr/>
        </p:nvSpPr>
        <p:spPr>
          <a:xfrm>
            <a:off x="6507408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AF4483-DABA-40C2-A022-3808665BC665}"/>
              </a:ext>
            </a:extLst>
          </p:cNvPr>
          <p:cNvSpPr txBox="1"/>
          <p:nvPr/>
        </p:nvSpPr>
        <p:spPr>
          <a:xfrm>
            <a:off x="7473763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E0063B-6EA7-4A0E-B858-A49F7E216778}"/>
              </a:ext>
            </a:extLst>
          </p:cNvPr>
          <p:cNvSpPr txBox="1"/>
          <p:nvPr/>
        </p:nvSpPr>
        <p:spPr>
          <a:xfrm>
            <a:off x="8041794" y="3821543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4E92C0-F57A-47ED-B76F-2CBD734EB482}"/>
              </a:ext>
            </a:extLst>
          </p:cNvPr>
          <p:cNvSpPr txBox="1"/>
          <p:nvPr/>
        </p:nvSpPr>
        <p:spPr>
          <a:xfrm>
            <a:off x="8814423" y="3821543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383645-9885-4EA8-A44D-B69F09C8B201}"/>
              </a:ext>
            </a:extLst>
          </p:cNvPr>
          <p:cNvSpPr txBox="1"/>
          <p:nvPr/>
        </p:nvSpPr>
        <p:spPr>
          <a:xfrm>
            <a:off x="9565796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E25CD2-BD2A-4F97-ADB8-1E5A3933D133}"/>
              </a:ext>
            </a:extLst>
          </p:cNvPr>
          <p:cNvSpPr txBox="1"/>
          <p:nvPr/>
        </p:nvSpPr>
        <p:spPr>
          <a:xfrm>
            <a:off x="10292476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90B706-202C-4A63-85B6-492F83E1A2EC}"/>
              </a:ext>
            </a:extLst>
          </p:cNvPr>
          <p:cNvSpPr txBox="1"/>
          <p:nvPr/>
        </p:nvSpPr>
        <p:spPr>
          <a:xfrm>
            <a:off x="11019156" y="382840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63CFAB0-744E-47A4-AFBE-B7ED24708AB1}"/>
              </a:ext>
            </a:extLst>
          </p:cNvPr>
          <p:cNvCxnSpPr/>
          <p:nvPr/>
        </p:nvCxnSpPr>
        <p:spPr>
          <a:xfrm>
            <a:off x="5746459" y="3269609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A78AA76-A993-40BE-99C1-5AB75A02A844}"/>
              </a:ext>
            </a:extLst>
          </p:cNvPr>
          <p:cNvCxnSpPr/>
          <p:nvPr/>
        </p:nvCxnSpPr>
        <p:spPr>
          <a:xfrm>
            <a:off x="6460922" y="3271007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ADEF87A-783D-46A9-A8CD-238CD877A9C4}"/>
              </a:ext>
            </a:extLst>
          </p:cNvPr>
          <p:cNvCxnSpPr/>
          <p:nvPr/>
        </p:nvCxnSpPr>
        <p:spPr>
          <a:xfrm>
            <a:off x="7192163" y="3264016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92C8C45-A863-48A6-BDE0-4829654D6EEB}"/>
              </a:ext>
            </a:extLst>
          </p:cNvPr>
          <p:cNvCxnSpPr/>
          <p:nvPr/>
        </p:nvCxnSpPr>
        <p:spPr>
          <a:xfrm>
            <a:off x="7923404" y="3273803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5778D49-CC93-4FE1-9C28-8FE406581D45}"/>
              </a:ext>
            </a:extLst>
          </p:cNvPr>
          <p:cNvCxnSpPr/>
          <p:nvPr/>
        </p:nvCxnSpPr>
        <p:spPr>
          <a:xfrm>
            <a:off x="8629478" y="3258423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29728C7-F2E5-44A6-9BF7-632EC19B8168}"/>
              </a:ext>
            </a:extLst>
          </p:cNvPr>
          <p:cNvCxnSpPr/>
          <p:nvPr/>
        </p:nvCxnSpPr>
        <p:spPr>
          <a:xfrm>
            <a:off x="9385886" y="3268210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2E75A5-E383-4EA0-9A58-BA7546F6FC6B}"/>
              </a:ext>
            </a:extLst>
          </p:cNvPr>
          <p:cNvCxnSpPr/>
          <p:nvPr/>
        </p:nvCxnSpPr>
        <p:spPr>
          <a:xfrm>
            <a:off x="10100349" y="3261219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02BC9F-DD67-4997-8A37-FEA903EB6FCA}"/>
              </a:ext>
            </a:extLst>
          </p:cNvPr>
          <p:cNvCxnSpPr/>
          <p:nvPr/>
        </p:nvCxnSpPr>
        <p:spPr>
          <a:xfrm>
            <a:off x="10835785" y="3250034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pPr lvl="1"/>
            <a:r>
              <a:rPr lang="fr-FR" dirty="0"/>
              <a:t>Codage NRZT : modèle théorique &amp; sonde sortie émetteur analogique :</a:t>
            </a:r>
          </a:p>
          <a:p>
            <a:pPr marL="914400" lvl="2" indent="0">
              <a:buNone/>
            </a:pPr>
            <a:r>
              <a:rPr lang="fr-FR" i="1" dirty="0"/>
              <a:t>Validation de la technique d’émission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7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1E3464-7C9C-4F11-A331-6AD50EA1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11" y="2796638"/>
            <a:ext cx="3371850" cy="2705100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059A259F-140C-40A7-9C44-6057B0B11992}"/>
              </a:ext>
            </a:extLst>
          </p:cNvPr>
          <p:cNvGrpSpPr/>
          <p:nvPr/>
        </p:nvGrpSpPr>
        <p:grpSpPr>
          <a:xfrm>
            <a:off x="5165754" y="3418048"/>
            <a:ext cx="6050327" cy="1462280"/>
            <a:chOff x="4972807" y="3052072"/>
            <a:chExt cx="6050327" cy="146228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D37B20E-6D44-4041-92A0-1A6FF4D0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2807" y="3052072"/>
              <a:ext cx="6050327" cy="146228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3226269-1783-4A8E-A5A9-39C5621CF4DD}"/>
                </a:ext>
              </a:extLst>
            </p:cNvPr>
            <p:cNvSpPr txBox="1"/>
            <p:nvPr/>
          </p:nvSpPr>
          <p:spPr>
            <a:xfrm>
              <a:off x="5298209" y="3563862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4E277EE-874A-4658-9FC3-FA8C476AF5E3}"/>
                </a:ext>
              </a:extLst>
            </p:cNvPr>
            <p:cNvSpPr txBox="1"/>
            <p:nvPr/>
          </p:nvSpPr>
          <p:spPr>
            <a:xfrm>
              <a:off x="5906654" y="3563862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3B705EB-ED00-4442-AF3A-C11E8BC2BD1C}"/>
                </a:ext>
              </a:extLst>
            </p:cNvPr>
            <p:cNvSpPr txBox="1"/>
            <p:nvPr/>
          </p:nvSpPr>
          <p:spPr>
            <a:xfrm>
              <a:off x="6747544" y="3570650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F88FDEA-B062-41F2-B133-06AEA660B275}"/>
                </a:ext>
              </a:extLst>
            </p:cNvPr>
            <p:cNvSpPr txBox="1"/>
            <p:nvPr/>
          </p:nvSpPr>
          <p:spPr>
            <a:xfrm>
              <a:off x="7441040" y="3556996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47E9C61-E228-41FE-92F1-DB57095D6BD0}"/>
                </a:ext>
              </a:extLst>
            </p:cNvPr>
            <p:cNvSpPr txBox="1"/>
            <p:nvPr/>
          </p:nvSpPr>
          <p:spPr>
            <a:xfrm>
              <a:off x="8213669" y="3556996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D5EA99A-D197-40A0-BC70-BEF03103B1B7}"/>
                </a:ext>
              </a:extLst>
            </p:cNvPr>
            <p:cNvSpPr txBox="1"/>
            <p:nvPr/>
          </p:nvSpPr>
          <p:spPr>
            <a:xfrm>
              <a:off x="8998598" y="3563862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53542F6-A603-4C30-9693-143D384EBC1B}"/>
                </a:ext>
              </a:extLst>
            </p:cNvPr>
            <p:cNvSpPr txBox="1"/>
            <p:nvPr/>
          </p:nvSpPr>
          <p:spPr>
            <a:xfrm>
              <a:off x="9733667" y="3563862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46DF54-BF77-4878-928B-DCBFCF3421A0}"/>
                </a:ext>
              </a:extLst>
            </p:cNvPr>
            <p:cNvSpPr txBox="1"/>
            <p:nvPr/>
          </p:nvSpPr>
          <p:spPr>
            <a:xfrm>
              <a:off x="10418402" y="3563862"/>
              <a:ext cx="378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C13E444-9C0D-449B-9FB6-088B8215755D}"/>
              </a:ext>
            </a:extLst>
          </p:cNvPr>
          <p:cNvCxnSpPr/>
          <p:nvPr/>
        </p:nvCxnSpPr>
        <p:spPr>
          <a:xfrm>
            <a:off x="5922628" y="3429000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B9912B-0A15-4D3B-BC8B-B67EFA7B02D7}"/>
              </a:ext>
            </a:extLst>
          </p:cNvPr>
          <p:cNvCxnSpPr/>
          <p:nvPr/>
        </p:nvCxnSpPr>
        <p:spPr>
          <a:xfrm>
            <a:off x="6712592" y="3430398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499A05C-4D1D-4CB2-90D1-3B1D878396B6}"/>
              </a:ext>
            </a:extLst>
          </p:cNvPr>
          <p:cNvCxnSpPr/>
          <p:nvPr/>
        </p:nvCxnSpPr>
        <p:spPr>
          <a:xfrm>
            <a:off x="7453406" y="3427601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C33FBCE-838A-4ADE-8041-FB1ACAC8FAE2}"/>
              </a:ext>
            </a:extLst>
          </p:cNvPr>
          <p:cNvCxnSpPr/>
          <p:nvPr/>
        </p:nvCxnSpPr>
        <p:spPr>
          <a:xfrm>
            <a:off x="8190917" y="3417814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F231DD4-1F93-4E9C-8BDF-FFCFA8D8942A}"/>
              </a:ext>
            </a:extLst>
          </p:cNvPr>
          <p:cNvCxnSpPr/>
          <p:nvPr/>
        </p:nvCxnSpPr>
        <p:spPr>
          <a:xfrm>
            <a:off x="8973427" y="3417814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8EC23BF-9002-4E44-8ACB-6B6A4130C949}"/>
              </a:ext>
            </a:extLst>
          </p:cNvPr>
          <p:cNvCxnSpPr/>
          <p:nvPr/>
        </p:nvCxnSpPr>
        <p:spPr>
          <a:xfrm>
            <a:off x="9696279" y="3427601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605AC43-C36C-43DF-BADA-6E16D2947317}"/>
              </a:ext>
            </a:extLst>
          </p:cNvPr>
          <p:cNvCxnSpPr/>
          <p:nvPr/>
        </p:nvCxnSpPr>
        <p:spPr>
          <a:xfrm>
            <a:off x="10469465" y="3420610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dirty="0">
                <a:solidFill>
                  <a:srgbClr val="A7D131"/>
                </a:solidFill>
              </a:rPr>
              <a:t>Présentation de l’équipe et des aspects ingénierie </a:t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3600" b="1" i="1" dirty="0">
                <a:solidFill>
                  <a:srgbClr val="A7D131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pPr lvl="1"/>
            <a:r>
              <a:rPr lang="fr-FR" dirty="0"/>
              <a:t>Codage NRZT : modèle théorique &amp; sonde sortie émetteur analogique :</a:t>
            </a:r>
          </a:p>
          <a:p>
            <a:pPr marL="914400" lvl="2" indent="0">
              <a:buNone/>
            </a:pPr>
            <a:r>
              <a:rPr lang="fr-FR" i="1" dirty="0"/>
              <a:t>Validation de la technique d’émission</a:t>
            </a:r>
          </a:p>
          <a:p>
            <a:pPr marL="914400" lvl="2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8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52C610-9A20-4DA3-AB91-AEA8D183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2" y="2772559"/>
            <a:ext cx="3381375" cy="2838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D88C9-52CC-46B1-B432-B47F867F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18" y="3363985"/>
            <a:ext cx="6041480" cy="1637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41077D-4B40-48EF-82D5-DED7D32AF1AF}"/>
              </a:ext>
            </a:extLst>
          </p:cNvPr>
          <p:cNvSpPr txBox="1"/>
          <p:nvPr/>
        </p:nvSpPr>
        <p:spPr>
          <a:xfrm>
            <a:off x="5220311" y="404093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F7BAFA-C455-4C14-AC21-D12E46C9B02F}"/>
              </a:ext>
            </a:extLst>
          </p:cNvPr>
          <p:cNvSpPr txBox="1"/>
          <p:nvPr/>
        </p:nvSpPr>
        <p:spPr>
          <a:xfrm>
            <a:off x="5959569" y="404093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AC4F80-EF80-490F-A913-2720968BFE2D}"/>
              </a:ext>
            </a:extLst>
          </p:cNvPr>
          <p:cNvSpPr txBox="1"/>
          <p:nvPr/>
        </p:nvSpPr>
        <p:spPr>
          <a:xfrm>
            <a:off x="6678133" y="4038063"/>
            <a:ext cx="378691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369EA9-561B-42F8-BEAE-99241101E1B4}"/>
              </a:ext>
            </a:extLst>
          </p:cNvPr>
          <p:cNvSpPr txBox="1"/>
          <p:nvPr/>
        </p:nvSpPr>
        <p:spPr>
          <a:xfrm>
            <a:off x="7433985" y="4048140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51B066-677C-44E9-8EE2-C58F6FC82729}"/>
              </a:ext>
            </a:extLst>
          </p:cNvPr>
          <p:cNvSpPr txBox="1"/>
          <p:nvPr/>
        </p:nvSpPr>
        <p:spPr>
          <a:xfrm>
            <a:off x="8177716" y="4034073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6BC6D8-D579-4C95-B899-64DA22FB11F3}"/>
              </a:ext>
            </a:extLst>
          </p:cNvPr>
          <p:cNvSpPr txBox="1"/>
          <p:nvPr/>
        </p:nvSpPr>
        <p:spPr>
          <a:xfrm>
            <a:off x="8887144" y="404093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20D607-CDF3-436F-9CEC-4F6431C7ECDC}"/>
              </a:ext>
            </a:extLst>
          </p:cNvPr>
          <p:cNvSpPr txBox="1"/>
          <p:nvPr/>
        </p:nvSpPr>
        <p:spPr>
          <a:xfrm>
            <a:off x="9664158" y="404093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23D5F68-7BFC-4B34-A7E8-72B4E649B3BE}"/>
              </a:ext>
            </a:extLst>
          </p:cNvPr>
          <p:cNvSpPr txBox="1"/>
          <p:nvPr/>
        </p:nvSpPr>
        <p:spPr>
          <a:xfrm>
            <a:off x="10466339" y="4040939"/>
            <a:ext cx="3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35777C-D612-42A7-9AF5-4FADDF10D5B0}"/>
              </a:ext>
            </a:extLst>
          </p:cNvPr>
          <p:cNvCxnSpPr/>
          <p:nvPr/>
        </p:nvCxnSpPr>
        <p:spPr>
          <a:xfrm>
            <a:off x="5746459" y="3429000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C926D60-158C-4B29-88B1-B4DF3B3A3BA0}"/>
              </a:ext>
            </a:extLst>
          </p:cNvPr>
          <p:cNvCxnSpPr/>
          <p:nvPr/>
        </p:nvCxnSpPr>
        <p:spPr>
          <a:xfrm>
            <a:off x="6511256" y="3430398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C5B6384-C759-48B5-BEB6-EA2F6572521C}"/>
              </a:ext>
            </a:extLst>
          </p:cNvPr>
          <p:cNvCxnSpPr/>
          <p:nvPr/>
        </p:nvCxnSpPr>
        <p:spPr>
          <a:xfrm>
            <a:off x="7192163" y="3423407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E484D7F-4119-4C74-8A30-C1189186480E}"/>
              </a:ext>
            </a:extLst>
          </p:cNvPr>
          <p:cNvCxnSpPr/>
          <p:nvPr/>
        </p:nvCxnSpPr>
        <p:spPr>
          <a:xfrm>
            <a:off x="7923404" y="3433194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2085FBA-B3FD-4732-8731-E50D7D037071}"/>
              </a:ext>
            </a:extLst>
          </p:cNvPr>
          <p:cNvCxnSpPr/>
          <p:nvPr/>
        </p:nvCxnSpPr>
        <p:spPr>
          <a:xfrm>
            <a:off x="8746924" y="3417814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DDB93D-D05F-4C07-8360-988D5E078BE7}"/>
              </a:ext>
            </a:extLst>
          </p:cNvPr>
          <p:cNvCxnSpPr/>
          <p:nvPr/>
        </p:nvCxnSpPr>
        <p:spPr>
          <a:xfrm>
            <a:off x="9394275" y="3427601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6E77A2E-BAED-45AB-BD93-E9C5383DD6F2}"/>
              </a:ext>
            </a:extLst>
          </p:cNvPr>
          <p:cNvCxnSpPr/>
          <p:nvPr/>
        </p:nvCxnSpPr>
        <p:spPr>
          <a:xfrm>
            <a:off x="10242962" y="3420610"/>
            <a:ext cx="0" cy="147017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967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r>
              <a:rPr lang="fr-FR" sz="4000" dirty="0">
                <a:solidFill>
                  <a:srgbClr val="002060"/>
                </a:solidFill>
              </a:rPr>
              <a:t>Présentation de l’équipe et des aspects ingénierie </a:t>
            </a:r>
            <a:br>
              <a:rPr lang="fr-FR" sz="4000" dirty="0">
                <a:solidFill>
                  <a:srgbClr val="002060"/>
                </a:solidFill>
              </a:rPr>
            </a:br>
            <a:r>
              <a:rPr lang="fr-FR" sz="4000" dirty="0">
                <a:solidFill>
                  <a:srgbClr val="002060"/>
                </a:solidFill>
              </a:rPr>
              <a:t>Notre Code - Garanties</a:t>
            </a:r>
            <a:r>
              <a:rPr lang="fr-FR" sz="3600" b="1" dirty="0">
                <a:solidFill>
                  <a:srgbClr val="A7D131"/>
                </a:solidFill>
              </a:rPr>
              <a:t/>
            </a:r>
            <a:br>
              <a:rPr lang="fr-FR" sz="3600" b="1" dirty="0">
                <a:solidFill>
                  <a:srgbClr val="A7D131"/>
                </a:solidFill>
              </a:rPr>
            </a:b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2965"/>
            <a:ext cx="10515600" cy="544732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1600" b="1" dirty="0"/>
              <a:t>Exemple : Histogramme de la répartition des valeurs prises par le bruit blanc gaussien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pPr lvl="1"/>
            <a:endParaRPr lang="fr-FR" b="1" dirty="0">
              <a:solidFill>
                <a:srgbClr val="A7D131"/>
              </a:solidFill>
            </a:endParaRPr>
          </a:p>
          <a:p>
            <a:endParaRPr lang="fr-FR" b="1" dirty="0">
              <a:solidFill>
                <a:srgbClr val="A7D13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9058" y="423920"/>
            <a:ext cx="2743200" cy="365125"/>
          </a:xfrm>
        </p:spPr>
        <p:txBody>
          <a:bodyPr/>
          <a:lstStyle/>
          <a:p>
            <a:fld id="{EE740932-4346-4742-A888-81B437EC00F0}" type="slidenum">
              <a:rPr lang="fr-FR" sz="1800" b="1" smtClean="0">
                <a:solidFill>
                  <a:srgbClr val="A7D131"/>
                </a:solidFill>
              </a:rPr>
              <a:t>9</a:t>
            </a:fld>
            <a:endParaRPr lang="fr-FR" sz="1800" b="1" dirty="0">
              <a:solidFill>
                <a:srgbClr val="A7D1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" y="5822969"/>
            <a:ext cx="1573380" cy="966652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5A14DE3-BC02-48EE-A119-EEE65C03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50617"/>
              </p:ext>
            </p:extLst>
          </p:nvPr>
        </p:nvGraphicFramePr>
        <p:xfrm>
          <a:off x="1878720" y="1610473"/>
          <a:ext cx="9304587" cy="504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7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980</Words>
  <Application>Microsoft Office PowerPoint</Application>
  <PresentationFormat>Grand écran</PresentationFormat>
  <Paragraphs>278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Liberation Serif</vt:lpstr>
      <vt:lpstr>Wingdings</vt:lpstr>
      <vt:lpstr>Thème Office</vt:lpstr>
      <vt:lpstr>Présentation PowerPoint</vt:lpstr>
      <vt:lpstr>Introduction</vt:lpstr>
      <vt:lpstr> Présentation de l’équipe et des aspects ingénierie  Organisation </vt:lpstr>
      <vt:lpstr> Présentation de l’équipe et des aspects ingénierie  Outils utilisés – Gestion des versions </vt:lpstr>
      <vt:lpstr> Présentation de l’équipe et des aspects ingénierie  Notre Code - Garanties </vt:lpstr>
      <vt:lpstr> Présentation de l’équipe et des aspects ingénierie  Notre Code - Garanties </vt:lpstr>
      <vt:lpstr> Présentation de l’équipe et des aspects ingénierie  Notre Code - Garanties </vt:lpstr>
      <vt:lpstr> Présentation de l’équipe et des aspects ingénierie  Notre Code - Garanties </vt:lpstr>
      <vt:lpstr> Présentation de l’équipe et des aspects ingénierie  Notre Code - Garanties </vt:lpstr>
      <vt:lpstr> Présentation de l’équipe et des aspects ingénierie  Notre Code - Garanties </vt:lpstr>
      <vt:lpstr> Présentation du BE de test Environnement 1  </vt:lpstr>
      <vt:lpstr> Présentation du BE de test Environnement 1 – Besoin 1  </vt:lpstr>
      <vt:lpstr> Présentation du BE de test Environnement 1 – Besoin 2  </vt:lpstr>
      <vt:lpstr> Présentation du BE de test Environnement 1 – Besoin 2  </vt:lpstr>
      <vt:lpstr> Présentation du BE de test Environnement 1 – Besoin 3 </vt:lpstr>
      <vt:lpstr> Présentation du BE de test Environnement 1 – Besoin 3 avec codeur  </vt:lpstr>
      <vt:lpstr> Présentation du BE de test Environnement 1 – Comparaison avec ou sans codeur </vt:lpstr>
      <vt:lpstr> Présentation du BE de test Environnement 2 – Cahier des charges </vt:lpstr>
      <vt:lpstr> Présentation du BE de test Environnement 2 – Notre réponse </vt:lpstr>
      <vt:lpstr> Présentation du BE de test Environnement 2 – Notre réponse </vt:lpstr>
      <vt:lpstr> Présentation du BE de test Environnement 2 – Amélioration </vt:lpstr>
      <vt:lpstr> Présentation du BE de test Environnement 2 – Amélioration </vt:lpstr>
      <vt:lpstr> Présentation de l’équipe et des aspects ingénierie  Notre Code </vt:lpstr>
      <vt:lpstr> Présentation de notre logiciel et de ses résultats Paramètres des formes d’ondes </vt:lpstr>
      <vt:lpstr> Présentation de notre logiciel et de ses résultats Paramètres des formes d’ondes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guillaume chiquet</dc:creator>
  <cp:lastModifiedBy>guillaume chiquet</cp:lastModifiedBy>
  <cp:revision>31</cp:revision>
  <dcterms:created xsi:type="dcterms:W3CDTF">2019-09-19T13:51:15Z</dcterms:created>
  <dcterms:modified xsi:type="dcterms:W3CDTF">2019-10-15T23:14:16Z</dcterms:modified>
</cp:coreProperties>
</file>