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89" r:id="rId1"/>
  </p:sldMasterIdLst>
  <p:handoutMasterIdLst>
    <p:handoutMasterId r:id="rId26"/>
  </p:handoutMasterIdLst>
  <p:sldIdLst>
    <p:sldId id="256" r:id="rId2"/>
    <p:sldId id="257" r:id="rId3"/>
    <p:sldId id="264" r:id="rId4"/>
    <p:sldId id="258" r:id="rId5"/>
    <p:sldId id="277" r:id="rId6"/>
    <p:sldId id="260" r:id="rId7"/>
    <p:sldId id="286" r:id="rId8"/>
    <p:sldId id="289" r:id="rId9"/>
    <p:sldId id="285" r:id="rId10"/>
    <p:sldId id="288" r:id="rId11"/>
    <p:sldId id="292" r:id="rId12"/>
    <p:sldId id="262" r:id="rId13"/>
    <p:sldId id="294" r:id="rId14"/>
    <p:sldId id="261" r:id="rId15"/>
    <p:sldId id="270" r:id="rId16"/>
    <p:sldId id="263" r:id="rId17"/>
    <p:sldId id="267" r:id="rId18"/>
    <p:sldId id="268" r:id="rId19"/>
    <p:sldId id="271" r:id="rId20"/>
    <p:sldId id="272" r:id="rId21"/>
    <p:sldId id="273" r:id="rId22"/>
    <p:sldId id="274" r:id="rId23"/>
    <p:sldId id="275" r:id="rId24"/>
    <p:sldId id="28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s. Shannon Kovalchick" initials="MSK"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18" autoAdjust="0"/>
    <p:restoredTop sz="94590" autoAdjust="0"/>
  </p:normalViewPr>
  <p:slideViewPr>
    <p:cSldViewPr snapToGrid="0" snapToObjects="1">
      <p:cViewPr varScale="1">
        <p:scale>
          <a:sx n="86" d="100"/>
          <a:sy n="86" d="100"/>
        </p:scale>
        <p:origin x="-1048" y="-96"/>
      </p:cViewPr>
      <p:guideLst>
        <p:guide orient="horz" pos="2160"/>
        <p:guide pos="2880"/>
      </p:guideLst>
    </p:cSldViewPr>
  </p:slideViewPr>
  <p:outlineViewPr>
    <p:cViewPr>
      <p:scale>
        <a:sx n="33" d="100"/>
        <a:sy n="33" d="100"/>
      </p:scale>
      <p:origin x="0" y="13672"/>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274F80-EFA5-374B-8762-7C6789617688}" type="datetimeFigureOut">
              <a:rPr lang="en-US" smtClean="0"/>
              <a:t>8/18/14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97AD44-57FB-5F4E-A124-900628898F56}" type="slidenum">
              <a:rPr lang="en-US" smtClean="0"/>
              <a:t>‹#›</a:t>
            </a:fld>
            <a:endParaRPr lang="en-US"/>
          </a:p>
        </p:txBody>
      </p:sp>
    </p:spTree>
    <p:extLst>
      <p:ext uri="{BB962C8B-B14F-4D97-AF65-F5344CB8AC3E}">
        <p14:creationId xmlns:p14="http://schemas.microsoft.com/office/powerpoint/2010/main" val="218978005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20EA803E-398F-E04C-A049-25528CB34D84}" type="datetimeFigureOut">
              <a:rPr lang="en-US" smtClean="0"/>
              <a:t>8/18/14</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2787FB96-690C-E24E-8BCF-1254E85B05D6}"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8438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EA803E-398F-E04C-A049-25528CB34D84}" type="datetimeFigureOut">
              <a:rPr lang="en-US" smtClean="0"/>
              <a:t>8/18/14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7FB96-690C-E24E-8BCF-1254E85B05D6}" type="slidenum">
              <a:rPr lang="en-US" smtClean="0"/>
              <a:t>‹#›</a:t>
            </a:fld>
            <a:endParaRPr lang="en-US"/>
          </a:p>
        </p:txBody>
      </p:sp>
    </p:spTree>
    <p:extLst>
      <p:ext uri="{BB962C8B-B14F-4D97-AF65-F5344CB8AC3E}">
        <p14:creationId xmlns:p14="http://schemas.microsoft.com/office/powerpoint/2010/main" val="97250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A803E-398F-E04C-A049-25528CB34D84}" type="datetimeFigureOut">
              <a:rPr lang="en-US" smtClean="0"/>
              <a:t>8/18/14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7FB96-690C-E24E-8BCF-1254E85B05D6}"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7035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A803E-398F-E04C-A049-25528CB34D84}" type="datetimeFigureOut">
              <a:rPr lang="en-US" smtClean="0"/>
              <a:t>8/18/14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7FB96-690C-E24E-8BCF-1254E85B05D6}"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7179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A803E-398F-E04C-A049-25528CB34D84}" type="datetimeFigureOut">
              <a:rPr lang="en-US" smtClean="0"/>
              <a:t>8/18/14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7FB96-690C-E24E-8BCF-1254E85B05D6}" type="slidenum">
              <a:rPr lang="en-US" smtClean="0"/>
              <a:t>‹#›</a:t>
            </a:fld>
            <a:endParaRPr lang="en-US"/>
          </a:p>
        </p:txBody>
      </p:sp>
    </p:spTree>
    <p:extLst>
      <p:ext uri="{BB962C8B-B14F-4D97-AF65-F5344CB8AC3E}">
        <p14:creationId xmlns:p14="http://schemas.microsoft.com/office/powerpoint/2010/main" val="1029374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A803E-398F-E04C-A049-25528CB34D84}" type="datetimeFigureOut">
              <a:rPr lang="en-US" smtClean="0"/>
              <a:t>8/18/14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7FB96-690C-E24E-8BCF-1254E85B05D6}"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024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A803E-398F-E04C-A049-25528CB34D84}" type="datetimeFigureOut">
              <a:rPr lang="en-US" smtClean="0"/>
              <a:t>8/18/14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7FB96-690C-E24E-8BCF-1254E85B05D6}"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7101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EA803E-398F-E04C-A049-25528CB34D84}" type="datetimeFigureOut">
              <a:rPr lang="en-US" smtClean="0"/>
              <a:t>8/18/14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7FB96-690C-E24E-8BCF-1254E85B05D6}"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2775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EA803E-398F-E04C-A049-25528CB34D84}" type="datetimeFigureOut">
              <a:rPr lang="en-US" smtClean="0"/>
              <a:t>8/18/14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7FB96-690C-E24E-8BCF-1254E85B05D6}"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6115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EA803E-398F-E04C-A049-25528CB34D84}" type="datetimeFigureOut">
              <a:rPr lang="en-US" smtClean="0"/>
              <a:t>8/18/14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7FB96-690C-E24E-8BCF-1254E85B05D6}" type="slidenum">
              <a:rPr lang="en-US" smtClean="0"/>
              <a:t>‹#›</a:t>
            </a:fld>
            <a:endParaRPr lang="en-US"/>
          </a:p>
        </p:txBody>
      </p:sp>
    </p:spTree>
    <p:extLst>
      <p:ext uri="{BB962C8B-B14F-4D97-AF65-F5344CB8AC3E}">
        <p14:creationId xmlns:p14="http://schemas.microsoft.com/office/powerpoint/2010/main" val="377946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A803E-398F-E04C-A049-25528CB34D84}" type="datetimeFigureOut">
              <a:rPr lang="en-US" smtClean="0"/>
              <a:t>8/18/14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7FB96-690C-E24E-8BCF-1254E85B05D6}"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611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EA803E-398F-E04C-A049-25528CB34D84}" type="datetimeFigureOut">
              <a:rPr lang="en-US" smtClean="0"/>
              <a:t>8/18/14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7FB96-690C-E24E-8BCF-1254E85B05D6}" type="slidenum">
              <a:rPr lang="en-US" smtClean="0"/>
              <a:t>‹#›</a:t>
            </a:fld>
            <a:endParaRPr lang="en-US"/>
          </a:p>
        </p:txBody>
      </p:sp>
    </p:spTree>
    <p:extLst>
      <p:ext uri="{BB962C8B-B14F-4D97-AF65-F5344CB8AC3E}">
        <p14:creationId xmlns:p14="http://schemas.microsoft.com/office/powerpoint/2010/main" val="17879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EA803E-398F-E04C-A049-25528CB34D84}" type="datetimeFigureOut">
              <a:rPr lang="en-US" smtClean="0"/>
              <a:t>8/18/14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87FB96-690C-E24E-8BCF-1254E85B05D6}"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32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EA803E-398F-E04C-A049-25528CB34D84}" type="datetimeFigureOut">
              <a:rPr lang="en-US" smtClean="0"/>
              <a:t>8/18/14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87FB96-690C-E24E-8BCF-1254E85B05D6}"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4396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EA803E-398F-E04C-A049-25528CB34D84}" type="datetimeFigureOut">
              <a:rPr lang="en-US" smtClean="0"/>
              <a:t>8/18/14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87FB96-690C-E24E-8BCF-1254E85B05D6}" type="slidenum">
              <a:rPr lang="en-US" smtClean="0"/>
              <a:t>‹#›</a:t>
            </a:fld>
            <a:endParaRPr lang="en-US"/>
          </a:p>
        </p:txBody>
      </p:sp>
    </p:spTree>
    <p:extLst>
      <p:ext uri="{BB962C8B-B14F-4D97-AF65-F5344CB8AC3E}">
        <p14:creationId xmlns:p14="http://schemas.microsoft.com/office/powerpoint/2010/main" val="29443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EA803E-398F-E04C-A049-25528CB34D84}" type="datetimeFigureOut">
              <a:rPr lang="en-US" smtClean="0"/>
              <a:t>8/18/14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7FB96-690C-E24E-8BCF-1254E85B05D6}"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944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EA803E-398F-E04C-A049-25528CB34D84}" type="datetimeFigureOut">
              <a:rPr lang="en-US" smtClean="0"/>
              <a:t>8/18/14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87FB96-690C-E24E-8BCF-1254E85B05D6}" type="slidenum">
              <a:rPr lang="en-US" smtClean="0"/>
              <a:t>‹#›</a:t>
            </a:fld>
            <a:endParaRPr lang="en-US"/>
          </a:p>
        </p:txBody>
      </p:sp>
    </p:spTree>
    <p:extLst>
      <p:ext uri="{BB962C8B-B14F-4D97-AF65-F5344CB8AC3E}">
        <p14:creationId xmlns:p14="http://schemas.microsoft.com/office/powerpoint/2010/main" val="2495551225"/>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EA803E-398F-E04C-A049-25528CB34D84}" type="datetimeFigureOut">
              <a:rPr lang="en-US" smtClean="0"/>
              <a:t>8/18/14</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87FB96-690C-E24E-8BCF-1254E85B05D6}" type="slidenum">
              <a:rPr lang="en-US" smtClean="0"/>
              <a:t>‹#›</a:t>
            </a:fld>
            <a:endParaRPr lang="en-US"/>
          </a:p>
        </p:txBody>
      </p:sp>
    </p:spTree>
    <p:extLst>
      <p:ext uri="{BB962C8B-B14F-4D97-AF65-F5344CB8AC3E}">
        <p14:creationId xmlns:p14="http://schemas.microsoft.com/office/powerpoint/2010/main" val="2038623930"/>
      </p:ext>
    </p:extLst>
  </p:cSld>
  <p:clrMap bg1="lt1" tx1="dk1" bg2="lt2" tx2="dk2" accent1="accent1" accent2="accent2" accent3="accent3" accent4="accent4" accent5="accent5" accent6="accent6" hlink="hlink" folHlink="folHlink"/>
  <p:sldLayoutIdLst>
    <p:sldLayoutId id="2147484290" r:id="rId1"/>
    <p:sldLayoutId id="2147484291" r:id="rId2"/>
    <p:sldLayoutId id="2147484292" r:id="rId3"/>
    <p:sldLayoutId id="2147484293" r:id="rId4"/>
    <p:sldLayoutId id="2147484294" r:id="rId5"/>
    <p:sldLayoutId id="2147484295" r:id="rId6"/>
    <p:sldLayoutId id="2147484296" r:id="rId7"/>
    <p:sldLayoutId id="2147484297" r:id="rId8"/>
    <p:sldLayoutId id="2147484298" r:id="rId9"/>
    <p:sldLayoutId id="2147484299" r:id="rId10"/>
    <p:sldLayoutId id="2147484300" r:id="rId11"/>
    <p:sldLayoutId id="2147484301" r:id="rId12"/>
    <p:sldLayoutId id="2147484302" r:id="rId13"/>
    <p:sldLayoutId id="2147484303" r:id="rId14"/>
    <p:sldLayoutId id="2147484304" r:id="rId15"/>
    <p:sldLayoutId id="2147484305" r:id="rId16"/>
    <p:sldLayoutId id="2147484306"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Read an Academic Article</a:t>
            </a:r>
            <a:endParaRPr lang="en-US" dirty="0"/>
          </a:p>
        </p:txBody>
      </p:sp>
      <p:sp>
        <p:nvSpPr>
          <p:cNvPr id="3" name="Subtitle 2"/>
          <p:cNvSpPr>
            <a:spLocks noGrp="1"/>
          </p:cNvSpPr>
          <p:nvPr>
            <p:ph type="subTitle" idx="1"/>
          </p:nvPr>
        </p:nvSpPr>
        <p:spPr>
          <a:xfrm>
            <a:off x="1921934" y="3898815"/>
            <a:ext cx="5308866" cy="1077163"/>
          </a:xfrm>
        </p:spPr>
        <p:txBody>
          <a:bodyPr>
            <a:normAutofit/>
          </a:bodyPr>
          <a:lstStyle/>
          <a:p>
            <a:r>
              <a:rPr lang="en-US" dirty="0" smtClean="0"/>
              <a:t>Shannon </a:t>
            </a:r>
            <a:r>
              <a:rPr lang="en-US" dirty="0" err="1" smtClean="0"/>
              <a:t>Kovalchick</a:t>
            </a:r>
            <a:endParaRPr lang="en-US" dirty="0" smtClean="0"/>
          </a:p>
          <a:p>
            <a:r>
              <a:rPr lang="en-US" dirty="0"/>
              <a:t>Dr. John A. </a:t>
            </a:r>
            <a:r>
              <a:rPr lang="en-US" dirty="0" smtClean="0"/>
              <a:t>Mills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Skimming the article</a:t>
            </a:r>
          </a:p>
        </p:txBody>
      </p:sp>
      <p:sp>
        <p:nvSpPr>
          <p:cNvPr id="3" name="Content Placeholder 2"/>
          <p:cNvSpPr>
            <a:spLocks noGrp="1"/>
          </p:cNvSpPr>
          <p:nvPr>
            <p:ph idx="1"/>
          </p:nvPr>
        </p:nvSpPr>
        <p:spPr/>
        <p:txBody>
          <a:bodyPr>
            <a:normAutofit/>
          </a:bodyPr>
          <a:lstStyle/>
          <a:p>
            <a:pPr marL="0" indent="0">
              <a:buNone/>
            </a:pPr>
            <a:r>
              <a:rPr lang="en-US" dirty="0" smtClean="0"/>
              <a:t>Combining the skimming strategies for the two types of “chunks”, in each section you will read the entire first paragraph, then the first sentence in each paragraph after that. For the introduction and conclusion, also read the entire last </a:t>
            </a:r>
            <a:r>
              <a:rPr lang="en-US" dirty="0"/>
              <a:t>paragraph. Read the topics of all tables and </a:t>
            </a:r>
            <a:r>
              <a:rPr lang="en-US" dirty="0" smtClean="0"/>
              <a:t>charts</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 Determining purpose</a:t>
            </a:r>
          </a:p>
        </p:txBody>
      </p:sp>
      <p:sp>
        <p:nvSpPr>
          <p:cNvPr id="3" name="Content Placeholder 2"/>
          <p:cNvSpPr>
            <a:spLocks noGrp="1"/>
          </p:cNvSpPr>
          <p:nvPr>
            <p:ph idx="1"/>
          </p:nvPr>
        </p:nvSpPr>
        <p:spPr>
          <a:xfrm>
            <a:off x="1176865" y="2490135"/>
            <a:ext cx="6798736" cy="3708534"/>
          </a:xfrm>
        </p:spPr>
        <p:txBody>
          <a:bodyPr>
            <a:normAutofit fontScale="62500" lnSpcReduction="20000"/>
          </a:bodyPr>
          <a:lstStyle/>
          <a:p>
            <a:pPr marL="0" indent="0">
              <a:buNone/>
            </a:pPr>
            <a:r>
              <a:rPr lang="en-US" sz="2900" dirty="0" smtClean="0"/>
              <a:t>Different purposes for reading articles require attention to different areas.</a:t>
            </a:r>
          </a:p>
          <a:p>
            <a:r>
              <a:rPr lang="en-US" dirty="0" smtClean="0"/>
              <a:t>Overview of topic</a:t>
            </a:r>
          </a:p>
          <a:p>
            <a:pPr lvl="1"/>
            <a:r>
              <a:rPr lang="en-US" dirty="0" smtClean="0"/>
              <a:t>Focus on the introduction and conclusion.</a:t>
            </a:r>
          </a:p>
          <a:p>
            <a:r>
              <a:rPr lang="en-US" dirty="0" smtClean="0"/>
              <a:t>Research ideas</a:t>
            </a:r>
          </a:p>
          <a:p>
            <a:pPr lvl="1"/>
            <a:r>
              <a:rPr lang="en-US" dirty="0" smtClean="0"/>
              <a:t>Read the introduction and conclusion, looking for further research suggestions in conclusion, then critically read the methods section.</a:t>
            </a:r>
          </a:p>
          <a:p>
            <a:r>
              <a:rPr lang="en-US" dirty="0" smtClean="0"/>
              <a:t>Planning an experiment</a:t>
            </a:r>
          </a:p>
          <a:p>
            <a:pPr lvl="1"/>
            <a:r>
              <a:rPr lang="en-US" dirty="0" smtClean="0"/>
              <a:t>Critically read the methods section.</a:t>
            </a:r>
          </a:p>
          <a:p>
            <a:r>
              <a:rPr lang="en-US" dirty="0" smtClean="0"/>
              <a:t>General knowledge</a:t>
            </a:r>
          </a:p>
          <a:p>
            <a:pPr lvl="1"/>
            <a:r>
              <a:rPr lang="en-US" dirty="0" smtClean="0"/>
              <a:t>Carefully read the whole article making sure you understand it all.</a:t>
            </a:r>
          </a:p>
          <a:p>
            <a:r>
              <a:rPr lang="en-US" dirty="0" smtClean="0"/>
              <a:t>Assignment for a course</a:t>
            </a:r>
          </a:p>
          <a:p>
            <a:pPr lvl="1"/>
            <a:r>
              <a:rPr lang="en-US" dirty="0" smtClean="0"/>
              <a:t>Think about the goal of the assignment. Critically read what you might use to achieve that goal.</a:t>
            </a:r>
            <a:endParaRPr lang="en-US" dirty="0"/>
          </a:p>
        </p:txBody>
      </p:sp>
    </p:spTree>
    <p:extLst>
      <p:ext uri="{BB962C8B-B14F-4D97-AF65-F5344CB8AC3E}">
        <p14:creationId xmlns:p14="http://schemas.microsoft.com/office/powerpoint/2010/main" val="341508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 Reading critically: </a:t>
            </a:r>
            <a:br>
              <a:rPr lang="en-US" dirty="0" smtClean="0"/>
            </a:br>
            <a:r>
              <a:rPr lang="en-US" dirty="0" smtClean="0"/>
              <a:t>Skill </a:t>
            </a:r>
            <a:endParaRPr lang="en-US" dirty="0"/>
          </a:p>
        </p:txBody>
      </p:sp>
      <p:sp>
        <p:nvSpPr>
          <p:cNvPr id="3" name="Content Placeholder 2"/>
          <p:cNvSpPr>
            <a:spLocks noGrp="1"/>
          </p:cNvSpPr>
          <p:nvPr>
            <p:ph idx="1"/>
          </p:nvPr>
        </p:nvSpPr>
        <p:spPr>
          <a:xfrm>
            <a:off x="1176865" y="2490135"/>
            <a:ext cx="6798736" cy="3670033"/>
          </a:xfrm>
        </p:spPr>
        <p:txBody>
          <a:bodyPr>
            <a:normAutofit fontScale="62500" lnSpcReduction="20000"/>
          </a:bodyPr>
          <a:lstStyle/>
          <a:p>
            <a:pPr>
              <a:buNone/>
            </a:pPr>
            <a:r>
              <a:rPr lang="en-US" b="1" dirty="0" smtClean="0"/>
              <a:t>Treat </a:t>
            </a:r>
            <a:r>
              <a:rPr lang="en-US" b="1" dirty="0"/>
              <a:t>critical reading as a skill </a:t>
            </a:r>
            <a:r>
              <a:rPr lang="en-US" b="1" dirty="0" smtClean="0"/>
              <a:t>to develop </a:t>
            </a:r>
            <a:r>
              <a:rPr lang="en-US" b="1" dirty="0"/>
              <a:t>personal &amp; academic </a:t>
            </a:r>
            <a:r>
              <a:rPr lang="en-US" b="1" dirty="0" smtClean="0"/>
              <a:t>responses. It can </a:t>
            </a:r>
            <a:r>
              <a:rPr lang="en-US" b="1" dirty="0"/>
              <a:t>be developed through practices, such as</a:t>
            </a:r>
            <a:r>
              <a:rPr lang="en-US" b="1" dirty="0" smtClean="0"/>
              <a:t>:</a:t>
            </a:r>
            <a:endParaRPr lang="en-US" dirty="0" smtClean="0"/>
          </a:p>
          <a:p>
            <a:r>
              <a:rPr lang="en-US" sz="2600" dirty="0" smtClean="0"/>
              <a:t>Marking and looking up all vocabulary and concepts that your are unfamiliar with</a:t>
            </a:r>
          </a:p>
          <a:p>
            <a:r>
              <a:rPr lang="en-US" sz="2600" dirty="0" smtClean="0"/>
              <a:t>Taking </a:t>
            </a:r>
            <a:r>
              <a:rPr lang="en-US" sz="2600" dirty="0"/>
              <a:t>notes of the text's main ideas and adding your own responsive </a:t>
            </a:r>
            <a:r>
              <a:rPr lang="en-US" sz="2600" dirty="0" smtClean="0"/>
              <a:t>comments</a:t>
            </a:r>
          </a:p>
          <a:p>
            <a:r>
              <a:rPr lang="en-US" sz="2600" dirty="0" smtClean="0"/>
              <a:t>Talking </a:t>
            </a:r>
            <a:r>
              <a:rPr lang="en-US" sz="2600" dirty="0"/>
              <a:t>to others about what you have </a:t>
            </a:r>
            <a:r>
              <a:rPr lang="en-US" sz="2600" dirty="0" smtClean="0"/>
              <a:t>read</a:t>
            </a:r>
            <a:endParaRPr lang="en-US" sz="2600" dirty="0"/>
          </a:p>
          <a:p>
            <a:r>
              <a:rPr lang="en-US" sz="2600" dirty="0" smtClean="0"/>
              <a:t>Relating </a:t>
            </a:r>
            <a:r>
              <a:rPr lang="en-US" sz="2600" dirty="0"/>
              <a:t>a given text to others in the syllabus by identifying similar or contrasting </a:t>
            </a:r>
            <a:r>
              <a:rPr lang="en-US" sz="2600" dirty="0" smtClean="0"/>
              <a:t>themes</a:t>
            </a:r>
            <a:endParaRPr lang="en-US" sz="2600" dirty="0"/>
          </a:p>
          <a:p>
            <a:r>
              <a:rPr lang="en-US" sz="2600" dirty="0" smtClean="0"/>
              <a:t>Explaining </a:t>
            </a:r>
            <a:r>
              <a:rPr lang="en-US" sz="2600" dirty="0"/>
              <a:t>what the text means to a non-specialist and noting what you would have to add to make it </a:t>
            </a:r>
            <a:r>
              <a:rPr lang="en-US" sz="2600" dirty="0" smtClean="0"/>
              <a:t>intelligible </a:t>
            </a:r>
            <a:r>
              <a:rPr lang="en-US" sz="2600" dirty="0"/>
              <a:t>(This will help you to see the underlying, unstated assumptions</a:t>
            </a:r>
            <a:r>
              <a:rPr lang="en-US" sz="2600" dirty="0" smtClean="0"/>
              <a:t>.)</a:t>
            </a:r>
            <a:endParaRPr lang="en-US" sz="2600" dirty="0"/>
          </a:p>
          <a:p>
            <a:r>
              <a:rPr lang="en-US" sz="2600" dirty="0" smtClean="0"/>
              <a:t>Asking </a:t>
            </a:r>
            <a:r>
              <a:rPr lang="en-US" sz="2600" dirty="0"/>
              <a:t>yourself: </a:t>
            </a:r>
            <a:r>
              <a:rPr lang="en-US" sz="2600" dirty="0" smtClean="0"/>
              <a:t>“How </a:t>
            </a:r>
            <a:r>
              <a:rPr lang="en-US" sz="2600" dirty="0"/>
              <a:t>can I convince my peers/teachers that I understand what this is about</a:t>
            </a:r>
            <a:r>
              <a:rPr lang="en-US" sz="2600" dirty="0" smtClean="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Step 3: Reading critically: </a:t>
            </a:r>
            <a:r>
              <a:rPr lang="en-US" sz="3600" dirty="0" smtClean="0"/>
              <a:t/>
            </a:r>
            <a:br>
              <a:rPr lang="en-US" sz="3600" dirty="0" smtClean="0"/>
            </a:br>
            <a:r>
              <a:rPr lang="en-US" sz="3600" dirty="0" smtClean="0"/>
              <a:t>Attitude</a:t>
            </a:r>
            <a:endParaRPr lang="en-US" sz="3600" dirty="0"/>
          </a:p>
        </p:txBody>
      </p:sp>
      <p:sp>
        <p:nvSpPr>
          <p:cNvPr id="3" name="Content Placeholder 2"/>
          <p:cNvSpPr>
            <a:spLocks noGrp="1"/>
          </p:cNvSpPr>
          <p:nvPr>
            <p:ph idx="1"/>
          </p:nvPr>
        </p:nvSpPr>
        <p:spPr/>
        <p:txBody>
          <a:bodyPr>
            <a:noAutofit/>
          </a:bodyPr>
          <a:lstStyle/>
          <a:p>
            <a:pPr marL="0" indent="0">
              <a:buNone/>
            </a:pPr>
            <a:r>
              <a:rPr lang="en-US" sz="1600" b="1" dirty="0"/>
              <a:t>Treat critical reading as an attitude towards the communication of ideas.</a:t>
            </a:r>
            <a:endParaRPr lang="en-US" dirty="0"/>
          </a:p>
          <a:p>
            <a:r>
              <a:rPr lang="en-US" sz="1600" dirty="0" smtClean="0"/>
              <a:t>Think of reading an article like hearing someone else’s perspective on a specific topic.</a:t>
            </a:r>
          </a:p>
          <a:p>
            <a:r>
              <a:rPr lang="en-US" sz="1600" dirty="0" smtClean="0"/>
              <a:t>Remain open minded to the fact that your previously held ideas may be wrong.</a:t>
            </a:r>
          </a:p>
          <a:p>
            <a:r>
              <a:rPr lang="en-US" sz="1600" dirty="0"/>
              <a:t>Do not make the mistake of thinking that authors are always right.</a:t>
            </a:r>
          </a:p>
          <a:p>
            <a:r>
              <a:rPr lang="en-US" sz="1600" dirty="0" smtClean="0"/>
              <a:t>Keep in mind that writers of academic articles are trying persuade you to agree with their ideas.</a:t>
            </a:r>
          </a:p>
          <a:p>
            <a:r>
              <a:rPr lang="en-US" sz="1600" dirty="0" smtClean="0"/>
              <a:t>Keep in mind the influence both the author’s ideological affiliations and biases in writing the article as well as your own in reading the article. </a:t>
            </a:r>
          </a:p>
          <a:p>
            <a:r>
              <a:rPr lang="en-US" sz="1600" dirty="0" smtClean="0"/>
              <a:t>Remain willing to look up vocabulary and concepts in the article that you are unfamiliar with to expand your knowledge and fully understand the article.</a:t>
            </a:r>
          </a:p>
        </p:txBody>
      </p:sp>
    </p:spTree>
    <p:extLst>
      <p:ext uri="{BB962C8B-B14F-4D97-AF65-F5344CB8AC3E}">
        <p14:creationId xmlns:p14="http://schemas.microsoft.com/office/powerpoint/2010/main" val="3384298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3: Reading critically</a:t>
            </a:r>
            <a:r>
              <a:rPr lang="en-US" dirty="0" smtClean="0"/>
              <a:t>: </a:t>
            </a:r>
            <a:br>
              <a:rPr lang="en-US" dirty="0" smtClean="0"/>
            </a:br>
            <a:r>
              <a:rPr lang="en-US" dirty="0" smtClean="0"/>
              <a:t>Questions while reading</a:t>
            </a:r>
            <a:endParaRPr lang="en-US" dirty="0"/>
          </a:p>
        </p:txBody>
      </p:sp>
      <p:sp>
        <p:nvSpPr>
          <p:cNvPr id="3" name="Content Placeholder 2"/>
          <p:cNvSpPr>
            <a:spLocks noGrp="1"/>
          </p:cNvSpPr>
          <p:nvPr>
            <p:ph idx="1"/>
          </p:nvPr>
        </p:nvSpPr>
        <p:spPr>
          <a:xfrm>
            <a:off x="1176865" y="2413133"/>
            <a:ext cx="7043110" cy="3708534"/>
          </a:xfrm>
        </p:spPr>
        <p:txBody>
          <a:bodyPr>
            <a:noAutofit/>
          </a:bodyPr>
          <a:lstStyle/>
          <a:p>
            <a:pPr>
              <a:spcBef>
                <a:spcPts val="0"/>
              </a:spcBef>
              <a:spcAft>
                <a:spcPts val="0"/>
              </a:spcAft>
              <a:buNone/>
            </a:pPr>
            <a:r>
              <a:rPr lang="en-US" sz="1600" b="1" dirty="0" smtClean="0"/>
              <a:t>…think about the following questions to </a:t>
            </a:r>
            <a:r>
              <a:rPr lang="en-US" sz="1600" b="1" dirty="0"/>
              <a:t>help you read </a:t>
            </a:r>
            <a:r>
              <a:rPr lang="en-US" sz="1600" b="1" dirty="0" smtClean="0"/>
              <a:t>critically:</a:t>
            </a:r>
          </a:p>
          <a:p>
            <a:pPr>
              <a:spcBef>
                <a:spcPts val="0"/>
              </a:spcBef>
              <a:spcAft>
                <a:spcPts val="0"/>
              </a:spcAft>
            </a:pPr>
            <a:r>
              <a:rPr lang="en-US" sz="1400" dirty="0" smtClean="0"/>
              <a:t>What is the author’s purpose for writing this paper/ conducting this research?</a:t>
            </a:r>
          </a:p>
          <a:p>
            <a:pPr>
              <a:spcBef>
                <a:spcPts val="0"/>
              </a:spcBef>
              <a:spcAft>
                <a:spcPts val="0"/>
              </a:spcAft>
            </a:pPr>
            <a:r>
              <a:rPr lang="en-US" sz="1400" dirty="0" smtClean="0"/>
              <a:t>What </a:t>
            </a:r>
            <a:r>
              <a:rPr lang="en-US" sz="1400" dirty="0"/>
              <a:t>are the main points of this </a:t>
            </a:r>
            <a:r>
              <a:rPr lang="en-US" sz="1400" dirty="0" smtClean="0"/>
              <a:t>text?</a:t>
            </a:r>
          </a:p>
          <a:p>
            <a:pPr>
              <a:spcBef>
                <a:spcPts val="0"/>
              </a:spcBef>
              <a:spcAft>
                <a:spcPts val="0"/>
              </a:spcAft>
            </a:pPr>
            <a:r>
              <a:rPr lang="en-US" sz="1400" dirty="0" smtClean="0"/>
              <a:t>Can </a:t>
            </a:r>
            <a:r>
              <a:rPr lang="en-US" sz="1400" dirty="0"/>
              <a:t>you put them in your own </a:t>
            </a:r>
            <a:r>
              <a:rPr lang="en-US" sz="1400" dirty="0" smtClean="0"/>
              <a:t>words?</a:t>
            </a:r>
          </a:p>
          <a:p>
            <a:pPr>
              <a:spcBef>
                <a:spcPts val="0"/>
              </a:spcBef>
              <a:spcAft>
                <a:spcPts val="0"/>
              </a:spcAft>
            </a:pPr>
            <a:r>
              <a:rPr lang="en-US" sz="1400" dirty="0" smtClean="0"/>
              <a:t>What </a:t>
            </a:r>
            <a:r>
              <a:rPr lang="en-US" sz="1400" dirty="0"/>
              <a:t>sorts of examples are used? Are they useful? Can you think of </a:t>
            </a:r>
            <a:r>
              <a:rPr lang="en-US" sz="1400" dirty="0" smtClean="0"/>
              <a:t>others?</a:t>
            </a:r>
            <a:endParaRPr lang="en-US" sz="1400" dirty="0"/>
          </a:p>
          <a:p>
            <a:pPr>
              <a:spcBef>
                <a:spcPts val="0"/>
              </a:spcBef>
              <a:spcAft>
                <a:spcPts val="0"/>
              </a:spcAft>
            </a:pPr>
            <a:r>
              <a:rPr lang="en-US" sz="1400" dirty="0" smtClean="0"/>
              <a:t>What </a:t>
            </a:r>
            <a:r>
              <a:rPr lang="en-US" sz="1400" dirty="0"/>
              <a:t>factors (ideas, people, things) have been included? Can you think of anything that has been missed </a:t>
            </a:r>
            <a:r>
              <a:rPr lang="en-US" sz="1400" dirty="0" smtClean="0"/>
              <a:t>out?</a:t>
            </a:r>
            <a:endParaRPr lang="en-US" sz="1400" dirty="0"/>
          </a:p>
          <a:p>
            <a:pPr>
              <a:spcBef>
                <a:spcPts val="0"/>
              </a:spcBef>
              <a:spcAft>
                <a:spcPts val="0"/>
              </a:spcAft>
            </a:pPr>
            <a:r>
              <a:rPr lang="en-US" sz="1400" dirty="0" smtClean="0"/>
              <a:t>Is </a:t>
            </a:r>
            <a:r>
              <a:rPr lang="en-US" sz="1400" dirty="0"/>
              <a:t>a particular bias or framework apparent? Can you tell what 'school of thought' the author belongs </a:t>
            </a:r>
            <a:r>
              <a:rPr lang="en-US" sz="1400" dirty="0" smtClean="0"/>
              <a:t>to?</a:t>
            </a:r>
            <a:endParaRPr lang="en-US" sz="1400" dirty="0"/>
          </a:p>
          <a:p>
            <a:pPr>
              <a:spcBef>
                <a:spcPts val="0"/>
              </a:spcBef>
              <a:spcAft>
                <a:spcPts val="0"/>
              </a:spcAft>
            </a:pPr>
            <a:r>
              <a:rPr lang="en-US" sz="1400" dirty="0" smtClean="0"/>
              <a:t>Can </a:t>
            </a:r>
            <a:r>
              <a:rPr lang="en-US" sz="1400" dirty="0"/>
              <a:t>you work out the steps of the argument being presented? Do all the steps follow </a:t>
            </a:r>
            <a:r>
              <a:rPr lang="en-US" sz="1400" dirty="0" smtClean="0"/>
              <a:t>logically?</a:t>
            </a:r>
            <a:endParaRPr lang="en-US" sz="1400" dirty="0"/>
          </a:p>
          <a:p>
            <a:pPr>
              <a:spcBef>
                <a:spcPts val="0"/>
              </a:spcBef>
              <a:spcAft>
                <a:spcPts val="0"/>
              </a:spcAft>
            </a:pPr>
            <a:r>
              <a:rPr lang="en-US" sz="1400" dirty="0" smtClean="0"/>
              <a:t>Could </a:t>
            </a:r>
            <a:r>
              <a:rPr lang="en-US" sz="1400" dirty="0"/>
              <a:t>a different conclusion be drawn from the argument being </a:t>
            </a:r>
            <a:r>
              <a:rPr lang="en-US" sz="1400" dirty="0" smtClean="0"/>
              <a:t>presented?</a:t>
            </a:r>
            <a:endParaRPr lang="en-US" sz="1400" dirty="0"/>
          </a:p>
          <a:p>
            <a:pPr>
              <a:spcBef>
                <a:spcPts val="0"/>
              </a:spcBef>
              <a:spcAft>
                <a:spcPts val="0"/>
              </a:spcAft>
            </a:pPr>
            <a:r>
              <a:rPr lang="en-US" sz="1400" dirty="0" smtClean="0"/>
              <a:t>Are </a:t>
            </a:r>
            <a:r>
              <a:rPr lang="en-US" sz="1400" dirty="0"/>
              <a:t>the main ideas in the text supported by reliable evidence (well researched, non-emotive, logical)? </a:t>
            </a:r>
            <a:endParaRPr lang="en-US" sz="1400" dirty="0" smtClean="0"/>
          </a:p>
          <a:p>
            <a:pPr>
              <a:spcBef>
                <a:spcPts val="0"/>
              </a:spcBef>
              <a:spcAft>
                <a:spcPts val="0"/>
              </a:spcAft>
            </a:pPr>
            <a:r>
              <a:rPr lang="en-US" sz="1400" dirty="0" smtClean="0"/>
              <a:t>Do </a:t>
            </a:r>
            <a:r>
              <a:rPr lang="en-US" sz="1400" dirty="0"/>
              <a:t>you agree or disagree with the author? </a:t>
            </a:r>
            <a:r>
              <a:rPr lang="en-US" sz="1400" dirty="0" smtClean="0"/>
              <a:t>Why?</a:t>
            </a:r>
            <a:endParaRPr lang="en-US" sz="1400" dirty="0"/>
          </a:p>
          <a:p>
            <a:pPr>
              <a:spcBef>
                <a:spcPts val="0"/>
              </a:spcBef>
              <a:spcAft>
                <a:spcPts val="0"/>
              </a:spcAft>
            </a:pPr>
            <a:r>
              <a:rPr lang="en-US" sz="1400" dirty="0" smtClean="0"/>
              <a:t>What </a:t>
            </a:r>
            <a:r>
              <a:rPr lang="en-US" sz="1400" dirty="0"/>
              <a:t>connections do you see between this and other </a:t>
            </a:r>
            <a:r>
              <a:rPr lang="en-US" sz="1400" dirty="0" smtClean="0"/>
              <a:t>texts?</a:t>
            </a:r>
            <a:endParaRPr lang="en-US" sz="1400" dirty="0"/>
          </a:p>
          <a:p>
            <a:pPr>
              <a:spcBef>
                <a:spcPts val="0"/>
              </a:spcBef>
              <a:spcAft>
                <a:spcPts val="0"/>
              </a:spcAft>
            </a:pPr>
            <a:r>
              <a:rPr lang="en-US" sz="1400" dirty="0" smtClean="0"/>
              <a:t>Where </a:t>
            </a:r>
            <a:r>
              <a:rPr lang="en-US" sz="1400" dirty="0"/>
              <a:t>does it differ from other texts on the same </a:t>
            </a:r>
            <a:r>
              <a:rPr lang="en-US" sz="1400" dirty="0" smtClean="0"/>
              <a:t>subject?</a:t>
            </a:r>
            <a:endParaRPr lang="en-US" sz="1400" dirty="0"/>
          </a:p>
          <a:p>
            <a:pPr>
              <a:spcBef>
                <a:spcPts val="0"/>
              </a:spcBef>
              <a:spcAft>
                <a:spcPts val="0"/>
              </a:spcAft>
            </a:pPr>
            <a:r>
              <a:rPr lang="en-US" sz="1400" dirty="0" smtClean="0"/>
              <a:t>What </a:t>
            </a:r>
            <a:r>
              <a:rPr lang="en-US" sz="1400" dirty="0"/>
              <a:t>are the wider implications——for you, for the discipline</a:t>
            </a:r>
            <a:r>
              <a:rPr lang="en-US" sz="1400" dirty="0" smtClean="0"/>
              <a:t>?</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 the strength/validity of the argument</a:t>
            </a:r>
            <a:endParaRPr lang="en-US" dirty="0"/>
          </a:p>
        </p:txBody>
      </p:sp>
      <p:sp>
        <p:nvSpPr>
          <p:cNvPr id="3" name="Content Placeholder 2"/>
          <p:cNvSpPr>
            <a:spLocks noGrp="1"/>
          </p:cNvSpPr>
          <p:nvPr>
            <p:ph idx="1"/>
          </p:nvPr>
        </p:nvSpPr>
        <p:spPr>
          <a:xfrm>
            <a:off x="856648" y="2413133"/>
            <a:ext cx="7478830" cy="3756661"/>
          </a:xfrm>
        </p:spPr>
        <p:txBody>
          <a:bodyPr>
            <a:normAutofit fontScale="25000" lnSpcReduction="20000"/>
          </a:bodyPr>
          <a:lstStyle/>
          <a:p>
            <a:pPr marL="0" indent="0">
              <a:buNone/>
            </a:pPr>
            <a:r>
              <a:rPr lang="en-US" sz="4800" dirty="0" smtClean="0"/>
              <a:t>While </a:t>
            </a:r>
            <a:r>
              <a:rPr lang="en-US" sz="4800" dirty="0"/>
              <a:t>continuing to close read for the subtle rhetorical ways in which the writer builds his or her case, use the following questions to help you sort out the building blocks of the writer's </a:t>
            </a:r>
            <a:r>
              <a:rPr lang="en-US" sz="4800" dirty="0" smtClean="0"/>
              <a:t>argument:</a:t>
            </a:r>
          </a:p>
          <a:p>
            <a:pPr marL="457200" lvl="1" indent="0">
              <a:buNone/>
            </a:pPr>
            <a:r>
              <a:rPr lang="en-US" sz="4400" dirty="0" smtClean="0"/>
              <a:t>1. Evidence</a:t>
            </a:r>
          </a:p>
          <a:p>
            <a:pPr lvl="1">
              <a:spcAft>
                <a:spcPts val="0"/>
              </a:spcAft>
            </a:pPr>
            <a:r>
              <a:rPr lang="en-US" sz="4400" dirty="0" smtClean="0"/>
              <a:t>What </a:t>
            </a:r>
            <a:r>
              <a:rPr lang="en-US" sz="4400" dirty="0"/>
              <a:t>evidence does the author offer in support of the position put forth? (Identify all pieces of evidence you find.) </a:t>
            </a:r>
          </a:p>
          <a:p>
            <a:pPr lvl="1">
              <a:spcAft>
                <a:spcPts val="0"/>
              </a:spcAft>
            </a:pPr>
            <a:r>
              <a:rPr lang="en-US" sz="4400" dirty="0"/>
              <a:t>What is the nature of each piece of supporting evidence? For example, is it based on empirical research, ethical consideration, common knowledge, anecdote? </a:t>
            </a:r>
          </a:p>
          <a:p>
            <a:pPr lvl="1"/>
            <a:r>
              <a:rPr lang="en-US" sz="4400" dirty="0"/>
              <a:t>How convincing is the evidence? For example, does the research design adequately address the question posed (#1 above)? Are the ethical considerations adequately explored and assessed? Have you read or heard anything on this subject that confirms or challenges the evidence? </a:t>
            </a:r>
            <a:endParaRPr lang="en-US" sz="4400" dirty="0" smtClean="0"/>
          </a:p>
          <a:p>
            <a:pPr marL="457200" lvl="1" indent="0">
              <a:buNone/>
            </a:pPr>
            <a:r>
              <a:rPr lang="en-US" sz="4400" dirty="0" smtClean="0"/>
              <a:t>2. Counter arguments</a:t>
            </a:r>
          </a:p>
          <a:p>
            <a:pPr lvl="1">
              <a:spcAft>
                <a:spcPts val="0"/>
              </a:spcAft>
            </a:pPr>
            <a:r>
              <a:rPr lang="en-US" sz="4400" dirty="0" smtClean="0"/>
              <a:t>What </a:t>
            </a:r>
            <a:r>
              <a:rPr lang="en-US" sz="4400" dirty="0"/>
              <a:t>arguments made in opposition to the author's views were described? </a:t>
            </a:r>
          </a:p>
          <a:p>
            <a:pPr lvl="1">
              <a:spcAft>
                <a:spcPts val="0"/>
              </a:spcAft>
            </a:pPr>
            <a:r>
              <a:rPr lang="en-US" sz="4400" dirty="0"/>
              <a:t>Were these arguments persuasively refuted? </a:t>
            </a:r>
          </a:p>
          <a:p>
            <a:pPr lvl="1"/>
            <a:r>
              <a:rPr lang="en-US" sz="4400" dirty="0"/>
              <a:t>What evidence was used in the refutation? </a:t>
            </a:r>
          </a:p>
          <a:p>
            <a:pPr marL="457200" lvl="1" indent="0">
              <a:buNone/>
            </a:pPr>
            <a:r>
              <a:rPr lang="en-US" sz="4400" dirty="0"/>
              <a:t>3. Effectiveness</a:t>
            </a:r>
          </a:p>
          <a:p>
            <a:pPr lvl="1">
              <a:spcAft>
                <a:spcPts val="0"/>
              </a:spcAft>
            </a:pPr>
            <a:r>
              <a:rPr lang="en-US" sz="4400" dirty="0"/>
              <a:t>What were the strengths of the article? </a:t>
            </a:r>
          </a:p>
          <a:p>
            <a:pPr lvl="1">
              <a:spcAft>
                <a:spcPts val="0"/>
              </a:spcAft>
            </a:pPr>
            <a:r>
              <a:rPr lang="en-US" sz="4400" dirty="0"/>
              <a:t>Was it difficult to read and understand? If so, why? If not, why not? </a:t>
            </a:r>
          </a:p>
          <a:p>
            <a:pPr lvl="1">
              <a:spcAft>
                <a:spcPts val="0"/>
              </a:spcAft>
            </a:pPr>
            <a:r>
              <a:rPr lang="en-US" sz="4400" dirty="0"/>
              <a:t>Were you able to follow the moves of the article from thesis to evidence, for example? </a:t>
            </a:r>
          </a:p>
          <a:p>
            <a:pPr lvl="1">
              <a:spcAft>
                <a:spcPts val="0"/>
              </a:spcAft>
            </a:pPr>
            <a:r>
              <a:rPr lang="en-US" sz="4400" dirty="0"/>
              <a:t>Did the structure of sentences and paragraphs and the overall organization guide you and help you follow the author's intent? </a:t>
            </a:r>
          </a:p>
          <a:p>
            <a:pPr lvl="1">
              <a:spcAft>
                <a:spcPts val="0"/>
              </a:spcAft>
            </a:pPr>
            <a:r>
              <a:rPr lang="en-US" sz="4400" dirty="0"/>
              <a:t>Did all the material seem relevant to the points made?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to look for in each section</a:t>
            </a:r>
            <a:endParaRPr lang="en-US" dirty="0"/>
          </a:p>
        </p:txBody>
      </p:sp>
      <p:sp>
        <p:nvSpPr>
          <p:cNvPr id="3" name="Content Placeholder 2"/>
          <p:cNvSpPr>
            <a:spLocks noGrp="1"/>
          </p:cNvSpPr>
          <p:nvPr>
            <p:ph idx="1"/>
          </p:nvPr>
        </p:nvSpPr>
        <p:spPr>
          <a:xfrm>
            <a:off x="1176867" y="2415942"/>
            <a:ext cx="6798734" cy="3801978"/>
          </a:xfrm>
        </p:spPr>
        <p:txBody>
          <a:bodyPr>
            <a:noAutofit/>
          </a:bodyPr>
          <a:lstStyle/>
          <a:p>
            <a:pPr marL="0" indent="0">
              <a:buNone/>
            </a:pPr>
            <a:r>
              <a:rPr lang="en-US" sz="1700" dirty="0"/>
              <a:t>By knowing the point of each section, you'll find what you need quickly and without being bogged down by the convoluted language in these academic journal articles</a:t>
            </a:r>
            <a:r>
              <a:rPr lang="en-US" sz="1700" dirty="0" smtClean="0"/>
              <a:t>.</a:t>
            </a:r>
          </a:p>
          <a:p>
            <a:pPr marL="0" indent="0">
              <a:buNone/>
            </a:pPr>
            <a:r>
              <a:rPr lang="en-US" sz="1700" dirty="0" smtClean="0"/>
              <a:t>Academic articles, particularly research reports, generally contain the following:</a:t>
            </a:r>
            <a:endParaRPr lang="en-US" sz="1700" dirty="0"/>
          </a:p>
          <a:p>
            <a:pPr>
              <a:spcBef>
                <a:spcPts val="0"/>
              </a:spcBef>
              <a:spcAft>
                <a:spcPts val="0"/>
              </a:spcAft>
            </a:pPr>
            <a:r>
              <a:rPr lang="en-US" sz="1700" dirty="0" smtClean="0"/>
              <a:t>abstract</a:t>
            </a:r>
          </a:p>
          <a:p>
            <a:pPr>
              <a:spcBef>
                <a:spcPts val="0"/>
              </a:spcBef>
              <a:spcAft>
                <a:spcPts val="0"/>
              </a:spcAft>
            </a:pPr>
            <a:r>
              <a:rPr lang="en-US" sz="1700" dirty="0" smtClean="0"/>
              <a:t>introduction</a:t>
            </a:r>
          </a:p>
          <a:p>
            <a:pPr>
              <a:spcBef>
                <a:spcPts val="0"/>
              </a:spcBef>
              <a:spcAft>
                <a:spcPts val="0"/>
              </a:spcAft>
            </a:pPr>
            <a:r>
              <a:rPr lang="en-US" sz="1700" dirty="0" smtClean="0"/>
              <a:t>literature review</a:t>
            </a:r>
          </a:p>
          <a:p>
            <a:pPr>
              <a:spcBef>
                <a:spcPts val="0"/>
              </a:spcBef>
              <a:spcAft>
                <a:spcPts val="0"/>
              </a:spcAft>
            </a:pPr>
            <a:r>
              <a:rPr lang="en-US" sz="1700" dirty="0" smtClean="0"/>
              <a:t>methods</a:t>
            </a:r>
          </a:p>
          <a:p>
            <a:pPr>
              <a:spcBef>
                <a:spcPts val="0"/>
              </a:spcBef>
              <a:spcAft>
                <a:spcPts val="0"/>
              </a:spcAft>
            </a:pPr>
            <a:r>
              <a:rPr lang="en-US" sz="1700" dirty="0" smtClean="0"/>
              <a:t>data</a:t>
            </a:r>
          </a:p>
          <a:p>
            <a:pPr>
              <a:spcBef>
                <a:spcPts val="0"/>
              </a:spcBef>
              <a:spcAft>
                <a:spcPts val="0"/>
              </a:spcAft>
            </a:pPr>
            <a:r>
              <a:rPr lang="en-US" sz="1700" dirty="0" smtClean="0"/>
              <a:t>results</a:t>
            </a:r>
          </a:p>
          <a:p>
            <a:pPr>
              <a:spcBef>
                <a:spcPts val="0"/>
              </a:spcBef>
              <a:spcAft>
                <a:spcPts val="0"/>
              </a:spcAft>
            </a:pPr>
            <a:r>
              <a:rPr lang="en-US" sz="1700" dirty="0" smtClean="0"/>
              <a:t>conclusion</a:t>
            </a:r>
          </a:p>
          <a:p>
            <a:pPr>
              <a:spcBef>
                <a:spcPts val="0"/>
              </a:spcBef>
              <a:spcAft>
                <a:spcPts val="0"/>
              </a:spcAft>
            </a:pPr>
            <a:r>
              <a:rPr lang="en-US" sz="1700" dirty="0" smtClean="0"/>
              <a:t>bibliography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This </a:t>
            </a:r>
            <a:r>
              <a:rPr lang="en-US" dirty="0"/>
              <a:t>is the summary of the journal article. Almost all journal articles have an abstract. The abstract appears as a short paragraph at the start of the article, sometimes italicized or indented to set itself apart from the rest of the article</a:t>
            </a:r>
            <a:r>
              <a:rPr lang="en-US" dirty="0" smtClean="0"/>
              <a:t>.</a:t>
            </a:r>
          </a:p>
          <a:p>
            <a:pPr>
              <a:buNone/>
            </a:pPr>
            <a:endParaRPr lang="en-US" dirty="0" smtClean="0"/>
          </a:p>
          <a:p>
            <a:pPr>
              <a:buNone/>
            </a:pPr>
            <a:r>
              <a:rPr lang="en-US" dirty="0" smtClean="0"/>
              <a:t>Editors/publishers usually have rules about the structure</a:t>
            </a:r>
            <a:br>
              <a:rPr lang="en-US" dirty="0" smtClean="0"/>
            </a:br>
            <a:endParaRPr lang="en-US" dirty="0" smtClean="0"/>
          </a:p>
          <a:p>
            <a:pPr>
              <a:buNone/>
            </a:pPr>
            <a:r>
              <a:rPr lang="en-US" i="1" dirty="0" smtClean="0"/>
              <a:t>What's </a:t>
            </a:r>
            <a:r>
              <a:rPr lang="en-US" i="1" dirty="0"/>
              <a:t>important</a:t>
            </a:r>
            <a:r>
              <a:rPr lang="en-US" dirty="0"/>
              <a:t>: The abstract tells you the point of the article. Always read the abstract to make sure the article is suited toward your paper's topic.</a:t>
            </a:r>
            <a:br>
              <a:rPr lang="en-US" dirty="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 / Literature Review</a:t>
            </a:r>
            <a:endParaRPr lang="en-US" dirty="0"/>
          </a:p>
        </p:txBody>
      </p:sp>
      <p:sp>
        <p:nvSpPr>
          <p:cNvPr id="3" name="Content Placeholder 2"/>
          <p:cNvSpPr>
            <a:spLocks noGrp="1"/>
          </p:cNvSpPr>
          <p:nvPr>
            <p:ph idx="1"/>
          </p:nvPr>
        </p:nvSpPr>
        <p:spPr>
          <a:xfrm>
            <a:off x="1176866" y="2422757"/>
            <a:ext cx="6798736" cy="3852914"/>
          </a:xfrm>
        </p:spPr>
        <p:txBody>
          <a:bodyPr>
            <a:normAutofit fontScale="55000" lnSpcReduction="20000"/>
          </a:bodyPr>
          <a:lstStyle/>
          <a:p>
            <a:pPr marL="0" indent="-457200">
              <a:buNone/>
            </a:pPr>
            <a:r>
              <a:rPr lang="en-US" dirty="0" smtClean="0"/>
              <a:t>The </a:t>
            </a:r>
            <a:r>
              <a:rPr lang="en-US" dirty="0"/>
              <a:t>writer's introduction is </a:t>
            </a:r>
            <a:r>
              <a:rPr lang="en-US" dirty="0" smtClean="0"/>
              <a:t>the </a:t>
            </a:r>
            <a:r>
              <a:rPr lang="en-US" dirty="0"/>
              <a:t>first section of the paper. </a:t>
            </a:r>
            <a:r>
              <a:rPr lang="en-US" dirty="0" smtClean="0"/>
              <a:t>Although not always labeled, it </a:t>
            </a:r>
            <a:r>
              <a:rPr lang="en-US" dirty="0"/>
              <a:t>generally introduces the topic, the thesis, and tells readers why the research is </a:t>
            </a:r>
            <a:r>
              <a:rPr lang="en-US" dirty="0" smtClean="0"/>
              <a:t>important.</a:t>
            </a:r>
            <a:endParaRPr lang="en-US" dirty="0"/>
          </a:p>
          <a:p>
            <a:pPr marL="0" indent="-457200">
              <a:buNone/>
            </a:pPr>
            <a:r>
              <a:rPr lang="en-US" i="1" dirty="0" smtClean="0"/>
              <a:t>What's </a:t>
            </a:r>
            <a:r>
              <a:rPr lang="en-US" i="1" dirty="0"/>
              <a:t>important</a:t>
            </a:r>
            <a:r>
              <a:rPr lang="en-US" dirty="0"/>
              <a:t>: Look for the thesis; what's the author trying to prove or show? How do they intend to contribute to their field? Read the first and last paragraph of the introduction; the thesis is oftentimes located there. If you cannot find the thesis in those two places, you may have to scan the whole </a:t>
            </a:r>
            <a:r>
              <a:rPr lang="en-US" dirty="0" smtClean="0"/>
              <a:t>introduction.</a:t>
            </a:r>
            <a:endParaRPr lang="en-US" dirty="0"/>
          </a:p>
          <a:p>
            <a:pPr marL="0" indent="0">
              <a:buNone/>
            </a:pPr>
            <a:r>
              <a:rPr lang="en-US" b="1" dirty="0" smtClean="0"/>
              <a:t>Literature </a:t>
            </a:r>
            <a:r>
              <a:rPr lang="en-US" b="1" dirty="0"/>
              <a:t>Review (or "A Review of the Literature")</a:t>
            </a:r>
            <a:r>
              <a:rPr lang="en-US" dirty="0"/>
              <a:t/>
            </a:r>
            <a:br>
              <a:rPr lang="en-US" dirty="0"/>
            </a:br>
            <a:r>
              <a:rPr lang="en-US" dirty="0"/>
              <a:t/>
            </a:r>
            <a:br>
              <a:rPr lang="en-US" dirty="0"/>
            </a:br>
            <a:r>
              <a:rPr lang="en-US" dirty="0"/>
              <a:t>A literature review looks at past research on the author's thesis. The literature review demonstrates to other researchers that the author is thoroughly acquainted with their topic</a:t>
            </a:r>
            <a:r>
              <a:rPr lang="en-US" dirty="0" smtClean="0"/>
              <a:t>. It is not always marked as a separate section from the introduction.</a:t>
            </a:r>
          </a:p>
          <a:p>
            <a:pPr marL="0" indent="0">
              <a:buNone/>
            </a:pPr>
            <a:r>
              <a:rPr lang="en-US" i="1" dirty="0" smtClean="0"/>
              <a:t>What's </a:t>
            </a:r>
            <a:r>
              <a:rPr lang="en-US" i="1" dirty="0"/>
              <a:t>important</a:t>
            </a:r>
            <a:r>
              <a:rPr lang="en-US" dirty="0"/>
              <a:t>: If you're still searching for sources for your paper, a literature review can point you to other sources you can use. It can also broadly educate you on this area of research. If you're not looking for more research and you have a good grasp on the material, feel free to skip over this section</a:t>
            </a:r>
            <a:r>
              <a:rPr lang="en-US" dirty="0" smtClean="0"/>
              <a:t>.</a:t>
            </a:r>
          </a:p>
          <a:p>
            <a:r>
              <a:rPr lang="en-US" dirty="0" smtClean="0"/>
              <a:t>Questions:</a:t>
            </a:r>
          </a:p>
          <a:p>
            <a:pPr lvl="1"/>
            <a:r>
              <a:rPr lang="en-US" dirty="0" smtClean="0"/>
              <a:t>What </a:t>
            </a:r>
            <a:r>
              <a:rPr lang="en-US" dirty="0"/>
              <a:t>is the overall purpose of the research? </a:t>
            </a:r>
          </a:p>
          <a:p>
            <a:pPr lvl="1"/>
            <a:r>
              <a:rPr lang="en-US" dirty="0"/>
              <a:t>How does the research fit into the context of its field? Is it, for example, attempting to settle a controversy? show the validity of a new technique? open up a new field of inquiry? </a:t>
            </a:r>
          </a:p>
          <a:p>
            <a:pPr lvl="1"/>
            <a:r>
              <a:rPr lang="en-US" dirty="0"/>
              <a:t>Do you agree with the author's rationale for studying the question in this way? </a:t>
            </a: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Methods </a:t>
            </a:r>
            <a:endParaRPr lang="en-US" dirty="0"/>
          </a:p>
        </p:txBody>
      </p:sp>
      <p:sp>
        <p:nvSpPr>
          <p:cNvPr id="3" name="Content Placeholder 2"/>
          <p:cNvSpPr>
            <a:spLocks noGrp="1"/>
          </p:cNvSpPr>
          <p:nvPr>
            <p:ph idx="1"/>
          </p:nvPr>
        </p:nvSpPr>
        <p:spPr>
          <a:xfrm>
            <a:off x="1176865" y="2490135"/>
            <a:ext cx="6798736" cy="3593031"/>
          </a:xfrm>
        </p:spPr>
        <p:txBody>
          <a:bodyPr>
            <a:normAutofit fontScale="47500" lnSpcReduction="20000"/>
          </a:bodyPr>
          <a:lstStyle/>
          <a:p>
            <a:pPr marL="0" indent="0">
              <a:buNone/>
            </a:pPr>
            <a:r>
              <a:rPr lang="en-US" dirty="0" smtClean="0"/>
              <a:t>In </a:t>
            </a:r>
            <a:r>
              <a:rPr lang="en-US" dirty="0"/>
              <a:t>this section, the author details how they will try to support (or disprove) their thesis.</a:t>
            </a:r>
            <a:br>
              <a:rPr lang="en-US" dirty="0"/>
            </a:br>
            <a:r>
              <a:rPr lang="en-US" dirty="0"/>
              <a:t/>
            </a:r>
            <a:br>
              <a:rPr lang="en-US" dirty="0"/>
            </a:br>
            <a:r>
              <a:rPr lang="en-US" i="1" dirty="0"/>
              <a:t>What's important</a:t>
            </a:r>
            <a:r>
              <a:rPr lang="en-US" dirty="0"/>
              <a:t>: You should know how the writer obtained their information and explain that in your paper. Did they use a survey? What type of survey? Who did they survey? Or did they do an experiment? What type of experiment? How did they get test subjects</a:t>
            </a:r>
            <a:r>
              <a:rPr lang="en-US" dirty="0" smtClean="0"/>
              <a:t>?</a:t>
            </a:r>
            <a:endParaRPr lang="en-US" sz="2200" dirty="0"/>
          </a:p>
          <a:p>
            <a:r>
              <a:rPr lang="en-US" sz="2500" dirty="0" smtClean="0"/>
              <a:t>Questions:</a:t>
            </a:r>
          </a:p>
          <a:p>
            <a:pPr lvl="1"/>
            <a:r>
              <a:rPr lang="en-US" sz="2500" dirty="0" smtClean="0"/>
              <a:t>(If an experiment:) How did the researchers manipulate variables in order to test them?</a:t>
            </a:r>
          </a:p>
          <a:p>
            <a:pPr lvl="1"/>
            <a:r>
              <a:rPr lang="en-US" sz="2500" dirty="0" smtClean="0"/>
              <a:t>Were </a:t>
            </a:r>
            <a:r>
              <a:rPr lang="en-US" sz="2500" dirty="0"/>
              <a:t>the measurements appropriate for the questions the researcher was approaching? </a:t>
            </a:r>
          </a:p>
          <a:p>
            <a:pPr lvl="1"/>
            <a:r>
              <a:rPr lang="en-US" sz="2500" dirty="0"/>
              <a:t>Often, researchers need to use "indicators" because they cannot measure something directly--for example, using babies' </a:t>
            </a:r>
            <a:r>
              <a:rPr lang="en-US" sz="2500" dirty="0" err="1"/>
              <a:t>birthweight</a:t>
            </a:r>
            <a:r>
              <a:rPr lang="en-US" sz="2500" dirty="0"/>
              <a:t> to indicate nutritional status. Were the measures in this research clearly related to the variables in which the researchers (or you) were interested? </a:t>
            </a:r>
          </a:p>
          <a:p>
            <a:pPr lvl="1"/>
            <a:r>
              <a:rPr lang="en-US" sz="2500" dirty="0"/>
              <a:t>If human subjects were studied, do they fairly represent the populations under study? </a:t>
            </a:r>
          </a:p>
          <a:p>
            <a:pPr lvl="1"/>
            <a:r>
              <a:rPr lang="en-US" sz="2500" dirty="0"/>
              <a:t>Were the measurements appropriate for the questions the researcher was approaching?</a:t>
            </a:r>
          </a:p>
          <a:p>
            <a:pPr lvl="1"/>
            <a:r>
              <a:rPr lang="en-US" sz="2500" dirty="0"/>
              <a:t>Often, researchers need to use "indicators" because they cannot measure something directly--for example, using babies' </a:t>
            </a:r>
            <a:r>
              <a:rPr lang="en-US" sz="2500" dirty="0" err="1"/>
              <a:t>birthweight</a:t>
            </a:r>
            <a:r>
              <a:rPr lang="en-US" sz="2500" dirty="0"/>
              <a:t> to indicate nutritional status. Were the measures in this research clearly related to the variables in which the researchers (or you) were interested</a:t>
            </a:r>
            <a:r>
              <a:rPr lang="en-US" sz="2500" dirty="0" smtClean="0"/>
              <a:t>?</a:t>
            </a:r>
            <a:endParaRPr lang="en-US" sz="2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an academic journal?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Academic </a:t>
            </a:r>
            <a:r>
              <a:rPr lang="en-US" dirty="0"/>
              <a:t>journals are periodicals in which researchers publish articles on their work.</a:t>
            </a:r>
            <a:r>
              <a:rPr lang="en-US" dirty="0" smtClean="0"/>
              <a:t> </a:t>
            </a:r>
          </a:p>
          <a:p>
            <a:r>
              <a:rPr lang="en-US" dirty="0" smtClean="0"/>
              <a:t>Most </a:t>
            </a:r>
            <a:r>
              <a:rPr lang="en-US" dirty="0"/>
              <a:t>often these articles discuss recent research.</a:t>
            </a:r>
            <a:r>
              <a:rPr lang="en-US" dirty="0" smtClean="0"/>
              <a:t> </a:t>
            </a:r>
          </a:p>
          <a:p>
            <a:r>
              <a:rPr lang="en-US" dirty="0" smtClean="0"/>
              <a:t>Journals </a:t>
            </a:r>
            <a:r>
              <a:rPr lang="en-US" dirty="0"/>
              <a:t>also publish theoretical discussions and articles that critically review already published work.</a:t>
            </a:r>
            <a:r>
              <a:rPr lang="en-US" dirty="0" smtClean="0"/>
              <a:t> </a:t>
            </a:r>
          </a:p>
          <a:p>
            <a:r>
              <a:rPr lang="en-US" dirty="0" smtClean="0"/>
              <a:t>Academic </a:t>
            </a:r>
            <a:r>
              <a:rPr lang="en-US" dirty="0"/>
              <a:t>journals are typically peer-reviewed journals.</a:t>
            </a:r>
            <a:r>
              <a:rPr lang="en-US" dirty="0" smtClean="0"/>
              <a:t> </a:t>
            </a:r>
          </a:p>
          <a:p>
            <a:r>
              <a:rPr lang="en-US" dirty="0" smtClean="0"/>
              <a:t>Some, but not all,  </a:t>
            </a:r>
            <a:r>
              <a:rPr lang="en-US" dirty="0"/>
              <a:t>search engines that search for periodical sources identify whether or not the sources are from peer-reviewed </a:t>
            </a:r>
            <a:r>
              <a:rPr lang="en-US" dirty="0" smtClean="0"/>
              <a:t>publications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All </a:t>
            </a:r>
            <a:r>
              <a:rPr lang="en-US" dirty="0"/>
              <a:t>the data the author collected from their research is located in this section</a:t>
            </a:r>
            <a:r>
              <a:rPr lang="en-US" dirty="0" smtClean="0"/>
              <a:t>. This is often incorporated in the results section.</a:t>
            </a:r>
            <a:br>
              <a:rPr lang="en-US" dirty="0" smtClean="0"/>
            </a:br>
            <a:endParaRPr lang="en-US" dirty="0" smtClean="0"/>
          </a:p>
          <a:p>
            <a:r>
              <a:rPr lang="en-US" i="1" dirty="0" smtClean="0"/>
              <a:t>What's </a:t>
            </a:r>
            <a:r>
              <a:rPr lang="en-US" i="1" dirty="0"/>
              <a:t>important</a:t>
            </a:r>
            <a:r>
              <a:rPr lang="en-US" dirty="0"/>
              <a:t>:</a:t>
            </a:r>
            <a:r>
              <a:rPr lang="en-US" dirty="0" smtClean="0"/>
              <a:t> Although it depends on your purpose for reading the article, looking at the data in combination with the results gives you a more unbiased result of their experiment. </a:t>
            </a:r>
          </a:p>
          <a:p>
            <a:r>
              <a:rPr lang="en-US" dirty="0" smtClean="0"/>
              <a:t>Sometimes</a:t>
            </a:r>
            <a:r>
              <a:rPr lang="en-US" dirty="0"/>
              <a:t>, you'll want to skip this section entirely. If you're interested in a specific point of the author's research (and which is unlikely to be covered by the author in the conclusion) or are interested in replicating the research, then you may want to check out the data section</a:t>
            </a:r>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The </a:t>
            </a:r>
            <a:r>
              <a:rPr lang="en-US" dirty="0"/>
              <a:t>author explains the results of the data.</a:t>
            </a:r>
            <a:r>
              <a:rPr lang="en-US" dirty="0" smtClean="0"/>
              <a:t/>
            </a:r>
            <a:br>
              <a:rPr lang="en-US" dirty="0" smtClean="0"/>
            </a:br>
            <a:endParaRPr lang="en-US" dirty="0" smtClean="0"/>
          </a:p>
          <a:p>
            <a:pPr>
              <a:buNone/>
            </a:pPr>
            <a:r>
              <a:rPr lang="en-US" i="1" dirty="0" smtClean="0"/>
              <a:t>What's </a:t>
            </a:r>
            <a:r>
              <a:rPr lang="en-US" i="1" dirty="0"/>
              <a:t>important</a:t>
            </a:r>
            <a:r>
              <a:rPr lang="en-US" dirty="0"/>
              <a:t>: Like the data section, this section can be skipped over depending on your interests. The conclusion's section should be the final is-my-thesis-right-or-wrong statement, and the conclusion is usually clearer than the results section. If the article's conclusion doesn't satisfy you, </a:t>
            </a:r>
            <a:r>
              <a:rPr lang="en-US" i="1" dirty="0"/>
              <a:t>then</a:t>
            </a:r>
            <a:r>
              <a:rPr lang="en-US" dirty="0"/>
              <a:t> you may want to look at the results section</a:t>
            </a:r>
            <a:r>
              <a:rPr lang="en-US" dirty="0" smtClean="0"/>
              <a:t>.</a:t>
            </a:r>
          </a:p>
          <a:p>
            <a:r>
              <a:rPr lang="en-US" dirty="0" smtClean="0"/>
              <a:t> Questions</a:t>
            </a:r>
          </a:p>
          <a:p>
            <a:pPr lvl="1"/>
            <a:r>
              <a:rPr lang="en-US" dirty="0"/>
              <a:t>What is the one major finding? </a:t>
            </a:r>
          </a:p>
          <a:p>
            <a:pPr lvl="1"/>
            <a:r>
              <a:rPr lang="en-US" dirty="0"/>
              <a:t>Were enough of the data presented so that you feel you can judge for yourself how the experiment turned out? </a:t>
            </a:r>
          </a:p>
          <a:p>
            <a:pPr lvl="1"/>
            <a:r>
              <a:rPr lang="en-US" dirty="0"/>
              <a:t>Did you see patterns or trends in the data that the author did not mention? Were there problems that were not addressed?</a:t>
            </a:r>
            <a:r>
              <a:rPr lang="en-US" dirty="0" smtClean="0"/>
              <a:t> </a:t>
            </a:r>
            <a:br>
              <a:rPr lang="en-US" dirty="0" smtClean="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 / Discussion</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The </a:t>
            </a:r>
            <a:r>
              <a:rPr lang="en-US" dirty="0"/>
              <a:t>author's summary of the journal article. The author will also explain whether his or her thesis is correct, the implications, and what other research can be done</a:t>
            </a:r>
            <a:r>
              <a:rPr lang="en-US" dirty="0" smtClean="0"/>
              <a:t>.</a:t>
            </a:r>
          </a:p>
          <a:p>
            <a:pPr>
              <a:buNone/>
            </a:pPr>
            <a:r>
              <a:rPr lang="en-US" i="1" dirty="0" smtClean="0"/>
              <a:t>What's </a:t>
            </a:r>
            <a:r>
              <a:rPr lang="en-US" i="1" dirty="0"/>
              <a:t>important</a:t>
            </a:r>
            <a:r>
              <a:rPr lang="en-US" dirty="0"/>
              <a:t>: This section is </a:t>
            </a:r>
            <a:r>
              <a:rPr lang="en-US" dirty="0" smtClean="0"/>
              <a:t>vital. </a:t>
            </a:r>
            <a:r>
              <a:rPr lang="en-US" dirty="0"/>
              <a:t>If you use this article as a source, you better know the general outcome of the author's research. </a:t>
            </a:r>
            <a:r>
              <a:rPr lang="en-US" dirty="0" smtClean="0"/>
              <a:t>It is a good idea to read this section after you read the abstract, then again after reading the rest of the </a:t>
            </a:r>
            <a:r>
              <a:rPr lang="en-US" smtClean="0"/>
              <a:t>article. Was </a:t>
            </a:r>
            <a:r>
              <a:rPr lang="en-US" dirty="0"/>
              <a:t>it proven wrong? Right? Inconclusive? You can always turn to the results section if you can't find the answers you're looking for here</a:t>
            </a:r>
            <a:r>
              <a:rPr lang="en-US" dirty="0" smtClean="0"/>
              <a:t>. You may also find a suggestion for future research in the discussion of limitation that guides your own project.</a:t>
            </a:r>
          </a:p>
          <a:p>
            <a:r>
              <a:rPr lang="en-US" dirty="0" smtClean="0"/>
              <a:t>Questions:</a:t>
            </a:r>
          </a:p>
          <a:p>
            <a:pPr lvl="1"/>
            <a:r>
              <a:rPr lang="en-US" dirty="0"/>
              <a:t>Do you agree with the conclusions drawn from the data? </a:t>
            </a:r>
          </a:p>
          <a:p>
            <a:pPr lvl="1"/>
            <a:r>
              <a:rPr lang="en-US" dirty="0"/>
              <a:t>Are these conclusions over-generalized or appropriately careful? </a:t>
            </a:r>
          </a:p>
          <a:p>
            <a:pPr lvl="1"/>
            <a:r>
              <a:rPr lang="en-US" dirty="0"/>
              <a:t>Are there other factors that could have influenced, or accounted for, the results? </a:t>
            </a:r>
          </a:p>
          <a:p>
            <a:pPr lvl="1"/>
            <a:r>
              <a:rPr lang="en-US" dirty="0"/>
              <a:t>What further experiments would you think </a:t>
            </a:r>
            <a:r>
              <a:rPr lang="en-US" dirty="0" smtClean="0"/>
              <a:t>of </a:t>
            </a:r>
            <a:r>
              <a:rPr lang="en-US" dirty="0"/>
              <a:t>to continue the research or to answer remaining questions</a:t>
            </a:r>
            <a:r>
              <a:rPr lang="en-US" dirty="0" smtClean="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Bibliography/Works Cited/References</a:t>
            </a:r>
            <a:endParaRPr lang="en-US" dirty="0"/>
          </a:p>
        </p:txBody>
      </p:sp>
      <p:sp>
        <p:nvSpPr>
          <p:cNvPr id="3" name="Content Placeholder 2"/>
          <p:cNvSpPr>
            <a:spLocks noGrp="1"/>
          </p:cNvSpPr>
          <p:nvPr>
            <p:ph idx="1"/>
          </p:nvPr>
        </p:nvSpPr>
        <p:spPr/>
        <p:txBody>
          <a:bodyPr>
            <a:normAutofit/>
          </a:bodyPr>
          <a:lstStyle/>
          <a:p>
            <a:pPr>
              <a:buNone/>
            </a:pPr>
            <a:r>
              <a:rPr lang="en-US" dirty="0" smtClean="0"/>
              <a:t>The </a:t>
            </a:r>
            <a:r>
              <a:rPr lang="en-US" dirty="0"/>
              <a:t>bibliography is the list of sources the author has used</a:t>
            </a:r>
            <a:r>
              <a:rPr lang="en-US" dirty="0" smtClean="0"/>
              <a:t>.</a:t>
            </a:r>
          </a:p>
          <a:p>
            <a:pPr>
              <a:buNone/>
            </a:pPr>
            <a:r>
              <a:rPr lang="en-US" i="1" dirty="0" smtClean="0"/>
              <a:t>What's </a:t>
            </a:r>
            <a:r>
              <a:rPr lang="en-US" i="1" dirty="0"/>
              <a:t>important</a:t>
            </a:r>
            <a:r>
              <a:rPr lang="en-US" dirty="0"/>
              <a:t>: If you're in need of more sources, take a glance through the titles of this section. You may find articles you can use in your paper.</a:t>
            </a:r>
            <a:endParaRPr lang="en-US" dirty="0" smtClean="0"/>
          </a:p>
          <a:p>
            <a:pPr>
              <a:buNone/>
            </a:pPr>
            <a:r>
              <a:rPr lang="en-US" i="1" dirty="0" smtClean="0"/>
              <a:t>What </a:t>
            </a:r>
            <a:r>
              <a:rPr lang="en-US" i="1" dirty="0"/>
              <a:t>is the journal from which the article is </a:t>
            </a:r>
            <a:r>
              <a:rPr lang="en-US" i="1" dirty="0" smtClean="0"/>
              <a:t>taken</a:t>
            </a:r>
            <a:r>
              <a:rPr lang="en-US" i="1" dirty="0"/>
              <a:t>?</a:t>
            </a:r>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Advice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you are reading articles for a research project, find a method of organizing your research that works for you. One way is to sort them by your purpose for reading.</a:t>
            </a:r>
          </a:p>
          <a:p>
            <a:r>
              <a:rPr lang="en-US" dirty="0" smtClean="0"/>
              <a:t>If you plan on using the information in any paper in any way, make sure your know proper APA citation (or other citation styles you are using) and gather all of the information from the article you need to do a full citation before letting it leave your possession, and if possible make note of how you can easily access the article again (what database you used, if it is in the library, if a professor owns a copy, etc.).</a:t>
            </a:r>
          </a:p>
          <a:p>
            <a:r>
              <a:rPr lang="en-US" dirty="0" smtClean="0"/>
              <a:t>Keep reading articles. The more articles you read, the easier it is to get useful information from them, and they become less of a chore to read.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the peer-review process? </a:t>
            </a:r>
            <a:endParaRPr lang="en-US" dirty="0"/>
          </a:p>
        </p:txBody>
      </p:sp>
      <p:sp>
        <p:nvSpPr>
          <p:cNvPr id="3" name="Content Placeholder 2"/>
          <p:cNvSpPr>
            <a:spLocks noGrp="1"/>
          </p:cNvSpPr>
          <p:nvPr>
            <p:ph idx="1"/>
          </p:nvPr>
        </p:nvSpPr>
        <p:spPr/>
        <p:txBody>
          <a:bodyPr>
            <a:normAutofit fontScale="70000" lnSpcReduction="20000"/>
          </a:bodyPr>
          <a:lstStyle/>
          <a:p>
            <a:pPr algn="ctr">
              <a:buNone/>
            </a:pPr>
            <a:r>
              <a:rPr lang="en-US" dirty="0" smtClean="0"/>
              <a:t>Getting published </a:t>
            </a:r>
            <a:r>
              <a:rPr lang="en-US" dirty="0"/>
              <a:t>in peer-reviewed (also called “refereed”) academic journals usually involves three or four steps.</a:t>
            </a:r>
            <a:r>
              <a:rPr lang="en-US" dirty="0" smtClean="0"/>
              <a:t> </a:t>
            </a:r>
          </a:p>
          <a:p>
            <a:pPr marL="514350" indent="-514350">
              <a:buFont typeface="+mj-lt"/>
              <a:buAutoNum type="arabicPeriod"/>
            </a:pPr>
            <a:r>
              <a:rPr lang="en-US" dirty="0" smtClean="0"/>
              <a:t>Submit </a:t>
            </a:r>
            <a:r>
              <a:rPr lang="en-US" dirty="0"/>
              <a:t>an article manuscript for consideration.</a:t>
            </a:r>
            <a:r>
              <a:rPr lang="en-US" dirty="0" smtClean="0"/>
              <a:t> </a:t>
            </a:r>
          </a:p>
          <a:p>
            <a:pPr marL="514350" indent="-514350">
              <a:buFont typeface="+mj-lt"/>
              <a:buAutoNum type="arabicPeriod"/>
            </a:pPr>
            <a:r>
              <a:rPr lang="en-US" dirty="0"/>
              <a:t>J</a:t>
            </a:r>
            <a:r>
              <a:rPr lang="en-US" dirty="0" smtClean="0"/>
              <a:t>ournal </a:t>
            </a:r>
            <a:r>
              <a:rPr lang="en-US" dirty="0"/>
              <a:t>editors will send the submission to other scholars who do similar work and who are qualified to review the article. Generally, editors will send submissions to be reviewed by three other scholars.</a:t>
            </a:r>
            <a:r>
              <a:rPr lang="en-US" dirty="0" smtClean="0"/>
              <a:t> </a:t>
            </a:r>
          </a:p>
          <a:p>
            <a:pPr marL="514350" indent="-514350">
              <a:buFont typeface="+mj-lt"/>
              <a:buAutoNum type="arabicPeriod"/>
            </a:pPr>
            <a:r>
              <a:rPr lang="en-US" dirty="0"/>
              <a:t>E</a:t>
            </a:r>
            <a:r>
              <a:rPr lang="en-US" dirty="0" smtClean="0"/>
              <a:t>ditors </a:t>
            </a:r>
            <a:r>
              <a:rPr lang="en-US" dirty="0"/>
              <a:t>will evaluate the reviews and decide whether to reject or accept the submission. Usually, the response is either a rejection or an acceptance contingent on the author making revisions.</a:t>
            </a:r>
            <a:r>
              <a:rPr lang="en-US" dirty="0" smtClean="0"/>
              <a:t> </a:t>
            </a:r>
          </a:p>
          <a:p>
            <a:pPr marL="514350" indent="-514350">
              <a:buFont typeface="+mj-lt"/>
              <a:buAutoNum type="arabicPeriod"/>
            </a:pPr>
            <a:r>
              <a:rPr lang="en-US" dirty="0" smtClean="0"/>
              <a:t>If </a:t>
            </a:r>
            <a:r>
              <a:rPr lang="en-US" dirty="0"/>
              <a:t>the author is asked to make revisions,</a:t>
            </a:r>
            <a:r>
              <a:rPr lang="en-US" dirty="0" smtClean="0"/>
              <a:t> they are to edit and </a:t>
            </a:r>
            <a:r>
              <a:rPr lang="en-US" dirty="0"/>
              <a:t>resubmit the article for another round of reviews. Sometimes the article is accepted at this point and other times authors are asked to make further revisions</a:t>
            </a:r>
            <a:r>
              <a:rPr lang="en-US" dirty="0" smtClean="0"/>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purpose of academic articles?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Scholars </a:t>
            </a:r>
            <a:r>
              <a:rPr lang="en-US" dirty="0"/>
              <a:t>write academic articles </a:t>
            </a:r>
            <a:r>
              <a:rPr lang="en-US" b="1" dirty="0"/>
              <a:t>to share their ideas with their peers</a:t>
            </a:r>
            <a:r>
              <a:rPr lang="en-US" dirty="0"/>
              <a:t>, usually within their own academic discipline (e.g., physics, literature, psychology).</a:t>
            </a:r>
            <a:r>
              <a:rPr lang="en-US" dirty="0" smtClean="0"/>
              <a:t> </a:t>
            </a:r>
          </a:p>
          <a:p>
            <a:r>
              <a:rPr lang="en-US" dirty="0" smtClean="0"/>
              <a:t>Articles fall under the realms of: </a:t>
            </a:r>
          </a:p>
          <a:p>
            <a:pPr lvl="1"/>
            <a:r>
              <a:rPr lang="en-US" b="1" dirty="0" smtClean="0"/>
              <a:t>research reports</a:t>
            </a:r>
            <a:r>
              <a:rPr lang="en-US" dirty="0" smtClean="0"/>
              <a:t>: presentation of an original study or studies</a:t>
            </a:r>
          </a:p>
          <a:p>
            <a:pPr lvl="1"/>
            <a:r>
              <a:rPr lang="en-US" b="1" dirty="0" smtClean="0"/>
              <a:t>literature review articles</a:t>
            </a:r>
            <a:r>
              <a:rPr lang="en-US" dirty="0" smtClean="0"/>
              <a:t>: discusses existing research about a problem and suggests paths for future studies</a:t>
            </a:r>
          </a:p>
          <a:p>
            <a:pPr lvl="1"/>
            <a:r>
              <a:rPr lang="en-US" b="1" dirty="0" smtClean="0"/>
              <a:t>theoretical articles</a:t>
            </a:r>
            <a:r>
              <a:rPr lang="en-US" dirty="0" smtClean="0"/>
              <a:t>: discusses existing theories that explain observation, and often proposes new theories or a new perspective on theories </a:t>
            </a:r>
          </a:p>
          <a:p>
            <a:r>
              <a:rPr lang="en-US" dirty="0" smtClean="0"/>
              <a:t>Because </a:t>
            </a:r>
            <a:r>
              <a:rPr lang="en-US" dirty="0"/>
              <a:t>they already share a highly specialized background, they often assume that their readers already understand some of the fundamental knowledge of the field as well as the </a:t>
            </a:r>
            <a:r>
              <a:rPr lang="en-US" dirty="0" smtClean="0"/>
              <a:t>jargon.</a:t>
            </a:r>
          </a:p>
          <a:p>
            <a:r>
              <a:rPr lang="en-US" i="1" dirty="0" smtClean="0"/>
              <a:t>Jargon requires on-going attention.</a:t>
            </a:r>
            <a:endParaRPr lang="en-US"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an article</a:t>
            </a:r>
            <a:endParaRPr lang="en-US" dirty="0"/>
          </a:p>
        </p:txBody>
      </p:sp>
      <p:sp>
        <p:nvSpPr>
          <p:cNvPr id="3" name="Content Placeholder 2"/>
          <p:cNvSpPr>
            <a:spLocks noGrp="1"/>
          </p:cNvSpPr>
          <p:nvPr>
            <p:ph idx="1"/>
          </p:nvPr>
        </p:nvSpPr>
        <p:spPr/>
        <p:txBody>
          <a:bodyPr>
            <a:normAutofit/>
          </a:bodyPr>
          <a:lstStyle/>
          <a:p>
            <a:r>
              <a:rPr lang="en-US" dirty="0" smtClean="0"/>
              <a:t>When looking through journals, databases, etc. that show you dozens (or hundred) of articles, you need to narrow down your list to read.</a:t>
            </a:r>
          </a:p>
          <a:p>
            <a:r>
              <a:rPr lang="en-US" dirty="0" smtClean="0"/>
              <a:t>Read the title: titles typically reveal the main theory or variables being investigated in the article</a:t>
            </a:r>
          </a:p>
          <a:p>
            <a:r>
              <a:rPr lang="en-US" dirty="0" smtClean="0"/>
              <a:t>Read the abstract: the abstract will give you more information about the context of the theory and variable to see if it relates to your topic</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433" y="621148"/>
            <a:ext cx="8229600" cy="1677046"/>
          </a:xfrm>
        </p:spPr>
        <p:txBody>
          <a:bodyPr>
            <a:noAutofit/>
          </a:bodyPr>
          <a:lstStyle/>
          <a:p>
            <a:r>
              <a:rPr lang="en-US" dirty="0" smtClean="0"/>
              <a:t>Reading an academic article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Different </a:t>
            </a:r>
            <a:r>
              <a:rPr lang="en-US" dirty="0"/>
              <a:t>things require different reading (e.g. phone </a:t>
            </a:r>
            <a:r>
              <a:rPr lang="en-US" dirty="0" smtClean="0"/>
              <a:t>book, dictionary, novel, textbook); Academic </a:t>
            </a:r>
            <a:r>
              <a:rPr lang="en-US" dirty="0"/>
              <a:t>articles cannot be read effectively in the same way as other things</a:t>
            </a:r>
            <a:r>
              <a:rPr lang="en-US" dirty="0" smtClean="0"/>
              <a:t>.</a:t>
            </a:r>
          </a:p>
          <a:p>
            <a:pPr marL="0" indent="0">
              <a:buNone/>
            </a:pPr>
            <a:r>
              <a:rPr lang="en-US" dirty="0" smtClean="0"/>
              <a:t>The </a:t>
            </a:r>
            <a:r>
              <a:rPr lang="en-US" dirty="0"/>
              <a:t>contents of an academic article cannot be grasped by a single reading. You have to engage with it several </a:t>
            </a:r>
            <a:r>
              <a:rPr lang="en-US" dirty="0" smtClean="0"/>
              <a:t>times, </a:t>
            </a:r>
            <a:r>
              <a:rPr lang="en-US" dirty="0"/>
              <a:t>but in different ways</a:t>
            </a:r>
            <a:r>
              <a:rPr lang="en-US" dirty="0" smtClean="0"/>
              <a:t>.</a:t>
            </a:r>
          </a:p>
          <a:p>
            <a:r>
              <a:rPr lang="en-US" dirty="0" smtClean="0"/>
              <a:t>Step 1: Skim the whole article</a:t>
            </a:r>
          </a:p>
          <a:p>
            <a:r>
              <a:rPr lang="en-US" dirty="0" smtClean="0"/>
              <a:t>Step 2: Determine your purpose for reading the article</a:t>
            </a:r>
          </a:p>
          <a:p>
            <a:r>
              <a:rPr lang="en-US" dirty="0" smtClean="0"/>
              <a:t>Step 3: Read specific sections critically to fulfill your purpose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Skimming the article</a:t>
            </a:r>
            <a:endParaRPr lang="en-US" dirty="0"/>
          </a:p>
        </p:txBody>
      </p:sp>
      <p:sp>
        <p:nvSpPr>
          <p:cNvPr id="3" name="Content Placeholder 2"/>
          <p:cNvSpPr>
            <a:spLocks noGrp="1"/>
          </p:cNvSpPr>
          <p:nvPr>
            <p:ph idx="1"/>
          </p:nvPr>
        </p:nvSpPr>
        <p:spPr/>
        <p:txBody>
          <a:bodyPr>
            <a:noAutofit/>
          </a:bodyPr>
          <a:lstStyle/>
          <a:p>
            <a:r>
              <a:rPr lang="en-US" sz="1400" dirty="0" smtClean="0"/>
              <a:t>Skim </a:t>
            </a:r>
            <a:r>
              <a:rPr lang="en-US" sz="1400" dirty="0"/>
              <a:t>reading makes use of a normal convention for structuring writing: placing key information at the beginning of </a:t>
            </a:r>
            <a:r>
              <a:rPr lang="en-US" sz="1400" dirty="0" smtClean="0"/>
              <a:t>a “chunk” </a:t>
            </a:r>
            <a:r>
              <a:rPr lang="en-US" sz="1400" dirty="0"/>
              <a:t>of text, then elaborating on that in the rest of that </a:t>
            </a:r>
            <a:r>
              <a:rPr lang="en-US" sz="1400" dirty="0" smtClean="0"/>
              <a:t>“chunk”</a:t>
            </a:r>
          </a:p>
          <a:p>
            <a:pPr lvl="1"/>
            <a:r>
              <a:rPr lang="en-US" sz="1200" dirty="0" smtClean="0"/>
              <a:t>Two types of “chunks”– paragraphs and paper sections</a:t>
            </a:r>
          </a:p>
          <a:p>
            <a:r>
              <a:rPr lang="en-US" sz="1400" b="1" dirty="0" smtClean="0"/>
              <a:t>1</a:t>
            </a:r>
            <a:r>
              <a:rPr lang="en-US" sz="1400" b="1" baseline="30000" dirty="0" smtClean="0"/>
              <a:t>st</a:t>
            </a:r>
            <a:r>
              <a:rPr lang="en-US" sz="1400" b="1" dirty="0" smtClean="0"/>
              <a:t> type of chunk: paragraphs</a:t>
            </a:r>
            <a:r>
              <a:rPr lang="en-US" sz="1400" dirty="0" smtClean="0"/>
              <a:t>. In </a:t>
            </a:r>
            <a:r>
              <a:rPr lang="en-US" sz="1400" dirty="0"/>
              <a:t>non-fiction writing, it is most usual to put the key sentence of the paragraph at beginning, then elaborate on that key sentence.</a:t>
            </a:r>
            <a:r>
              <a:rPr lang="en-US" sz="1400" i="1" dirty="0" smtClean="0"/>
              <a:t> </a:t>
            </a:r>
          </a:p>
          <a:p>
            <a:pPr lvl="1"/>
            <a:r>
              <a:rPr lang="en-US" sz="1200" b="1" i="1" dirty="0" smtClean="0"/>
              <a:t>State</a:t>
            </a:r>
            <a:r>
              <a:rPr lang="en-US" sz="1200" i="1" dirty="0"/>
              <a:t>, then </a:t>
            </a:r>
            <a:r>
              <a:rPr lang="en-US" sz="1200" b="1" i="1" dirty="0"/>
              <a:t>elaborate</a:t>
            </a:r>
            <a:r>
              <a:rPr lang="en-US" sz="1200" i="1" dirty="0"/>
              <a:t>,</a:t>
            </a:r>
            <a:r>
              <a:rPr lang="en-US" sz="1200" dirty="0"/>
              <a:t> is the general rule. Because of that, we can usually obtain a good understanding of what an author is saying by reading </a:t>
            </a:r>
            <a:r>
              <a:rPr lang="en-US" sz="1200" i="1" dirty="0"/>
              <a:t>only</a:t>
            </a:r>
            <a:r>
              <a:rPr lang="en-US" sz="1200" dirty="0"/>
              <a:t> the first sentence of paragraphs.</a:t>
            </a:r>
            <a:r>
              <a:rPr lang="en-US" sz="1200" b="1" dirty="0"/>
              <a:t> </a:t>
            </a:r>
            <a:r>
              <a:rPr lang="en-US" sz="1200" dirty="0"/>
              <a:t>	</a:t>
            </a:r>
            <a:endParaRPr lang="en-US" sz="1200" dirty="0" smtClean="0"/>
          </a:p>
          <a:p>
            <a:pPr lvl="1"/>
            <a:r>
              <a:rPr lang="en-US" sz="1200" dirty="0" smtClean="0"/>
              <a:t>You may have to force yourself to stop reading after the first sentence, but if the section is relevant to your purpose you will come back to it.</a:t>
            </a:r>
            <a:endParaRPr lang="en-US" sz="1200" dirty="0"/>
          </a:p>
          <a:p>
            <a:r>
              <a:rPr lang="en-US" sz="1400" b="1" dirty="0"/>
              <a:t>2</a:t>
            </a:r>
            <a:r>
              <a:rPr lang="en-US" sz="1400" b="1" baseline="30000" dirty="0"/>
              <a:t>nd</a:t>
            </a:r>
            <a:r>
              <a:rPr lang="en-US" sz="1400" b="1" dirty="0"/>
              <a:t> type of chunk: sections</a:t>
            </a:r>
            <a:r>
              <a:rPr lang="en-US" sz="1400" dirty="0" smtClean="0"/>
              <a:t>. In research journals, the articles are broken down into sections, most often abstract, </a:t>
            </a:r>
            <a:r>
              <a:rPr lang="en-US" sz="1400" dirty="0"/>
              <a:t>literature review, methods, results, and </a:t>
            </a:r>
            <a:r>
              <a:rPr lang="en-US" sz="1400" dirty="0" smtClean="0"/>
              <a:t>discussion.</a:t>
            </a:r>
            <a:endParaRPr lang="en-US" sz="1400" dirty="0"/>
          </a:p>
          <a:p>
            <a:pPr lvl="1"/>
            <a:r>
              <a:rPr lang="en-US" sz="1200" dirty="0"/>
              <a:t>As with </a:t>
            </a:r>
            <a:r>
              <a:rPr lang="en-US" sz="1200" i="1" dirty="0"/>
              <a:t>paragraphs</a:t>
            </a:r>
            <a:r>
              <a:rPr lang="en-US" sz="1200" dirty="0"/>
              <a:t>, the general rule for </a:t>
            </a:r>
            <a:r>
              <a:rPr lang="en-US" sz="1200" i="1" dirty="0"/>
              <a:t>sections</a:t>
            </a:r>
            <a:r>
              <a:rPr lang="en-US" sz="1200" dirty="0"/>
              <a:t> is 'state then elaborate'. So, immediately after the section heading, the first paragraph will generally contain key information for that section. </a:t>
            </a:r>
            <a:r>
              <a:rPr lang="en-US" sz="1200" dirty="0" smtClean="0"/>
              <a:t> </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Skimming the article</a:t>
            </a:r>
          </a:p>
        </p:txBody>
      </p:sp>
      <p:sp>
        <p:nvSpPr>
          <p:cNvPr id="3" name="Content Placeholder 2"/>
          <p:cNvSpPr>
            <a:spLocks noGrp="1"/>
          </p:cNvSpPr>
          <p:nvPr>
            <p:ph idx="1"/>
          </p:nvPr>
        </p:nvSpPr>
        <p:spPr/>
        <p:txBody>
          <a:bodyPr>
            <a:normAutofit lnSpcReduction="10000"/>
          </a:bodyPr>
          <a:lstStyle/>
          <a:p>
            <a:r>
              <a:rPr lang="en-US" dirty="0" smtClean="0"/>
              <a:t>There are </a:t>
            </a:r>
            <a:r>
              <a:rPr lang="en-US" dirty="0"/>
              <a:t>two sections that usually are </a:t>
            </a:r>
            <a:r>
              <a:rPr lang="en-US" dirty="0" smtClean="0"/>
              <a:t>particularly </a:t>
            </a:r>
            <a:r>
              <a:rPr lang="en-US" dirty="0"/>
              <a:t>useful in understanding the article.</a:t>
            </a:r>
            <a:r>
              <a:rPr lang="en-US" dirty="0" smtClean="0"/>
              <a:t> </a:t>
            </a:r>
          </a:p>
          <a:p>
            <a:pPr lvl="1"/>
            <a:r>
              <a:rPr lang="en-US" dirty="0" smtClean="0"/>
              <a:t>the </a:t>
            </a:r>
            <a:r>
              <a:rPr lang="en-US" b="1" i="1" dirty="0" smtClean="0"/>
              <a:t>Introduction</a:t>
            </a:r>
            <a:endParaRPr lang="en-US" dirty="0" smtClean="0"/>
          </a:p>
          <a:p>
            <a:pPr lvl="1"/>
            <a:r>
              <a:rPr lang="en-US" dirty="0" smtClean="0"/>
              <a:t>the </a:t>
            </a:r>
            <a:r>
              <a:rPr lang="en-US" b="1" i="1" dirty="0" smtClean="0"/>
              <a:t>Conclusion</a:t>
            </a:r>
            <a:r>
              <a:rPr lang="en-US" dirty="0" smtClean="0"/>
              <a:t> </a:t>
            </a:r>
          </a:p>
          <a:p>
            <a:pPr lvl="2"/>
            <a:r>
              <a:rPr lang="en-US" dirty="0" smtClean="0"/>
              <a:t>Here</a:t>
            </a:r>
            <a:r>
              <a:rPr lang="en-US" dirty="0"/>
              <a:t>, an author will generally </a:t>
            </a:r>
            <a:r>
              <a:rPr lang="en-US" b="1" i="1" dirty="0"/>
              <a:t>end </a:t>
            </a:r>
            <a:r>
              <a:rPr lang="en-US" dirty="0"/>
              <a:t>the section with a paragraph that makes important points. Now we can modify the previous rule</a:t>
            </a:r>
            <a:r>
              <a:rPr lang="en-US" dirty="0" smtClean="0"/>
              <a:t>:</a:t>
            </a:r>
          </a:p>
          <a:p>
            <a:r>
              <a:rPr lang="en-US" dirty="0" smtClean="0"/>
              <a:t>So, read </a:t>
            </a:r>
            <a:r>
              <a:rPr lang="en-US" dirty="0"/>
              <a:t>fully the first </a:t>
            </a:r>
            <a:r>
              <a:rPr lang="en-US" i="1" dirty="0"/>
              <a:t>and</a:t>
            </a:r>
            <a:r>
              <a:rPr lang="en-US" dirty="0"/>
              <a:t> last paragraph of the </a:t>
            </a:r>
            <a:r>
              <a:rPr lang="en-US" b="1" dirty="0"/>
              <a:t>Introduction</a:t>
            </a:r>
            <a:r>
              <a:rPr lang="en-US" dirty="0"/>
              <a:t> and the </a:t>
            </a:r>
            <a:r>
              <a:rPr lang="en-US" b="1" dirty="0"/>
              <a:t>Conclusion</a:t>
            </a:r>
            <a:r>
              <a:rPr lang="en-US" dirty="0"/>
              <a:t> </a:t>
            </a:r>
            <a:r>
              <a:rPr lang="en-US" dirty="0" smtClean="0"/>
              <a:t>sections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 Skimming the </a:t>
            </a:r>
            <a:r>
              <a:rPr lang="en-US" dirty="0" smtClean="0"/>
              <a:t>article:</a:t>
            </a:r>
            <a:br>
              <a:rPr lang="en-US" dirty="0" smtClean="0"/>
            </a:br>
            <a:r>
              <a:rPr lang="en-US" dirty="0" smtClean="0"/>
              <a:t>Review the figures and tables</a:t>
            </a:r>
            <a:endParaRPr lang="en-US" dirty="0"/>
          </a:p>
        </p:txBody>
      </p:sp>
      <p:sp>
        <p:nvSpPr>
          <p:cNvPr id="3" name="Content Placeholder 2"/>
          <p:cNvSpPr>
            <a:spLocks noGrp="1"/>
          </p:cNvSpPr>
          <p:nvPr>
            <p:ph idx="1"/>
          </p:nvPr>
        </p:nvSpPr>
        <p:spPr/>
        <p:txBody>
          <a:bodyPr>
            <a:normAutofit fontScale="92500"/>
          </a:bodyPr>
          <a:lstStyle/>
          <a:p>
            <a:r>
              <a:rPr lang="en-US" dirty="0" smtClean="0"/>
              <a:t>As you skim read through the article, you will have noticed that the text is interrupted by a set of diagrams. </a:t>
            </a:r>
          </a:p>
          <a:p>
            <a:r>
              <a:rPr lang="en-US" dirty="0"/>
              <a:t>Diagrams, or figures, are usually intended to display an idea in a way that is easier to see and grasp than is possible with text. </a:t>
            </a:r>
            <a:endParaRPr lang="en-US" dirty="0" smtClean="0"/>
          </a:p>
          <a:p>
            <a:r>
              <a:rPr lang="en-US" dirty="0" smtClean="0"/>
              <a:t>While skimming, look over any tables you encounter to see what kind of information they are displaying. If the information is relevant to your purpose, you can look at it more closely later.</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1399</TotalTime>
  <Words>2412</Words>
  <Application>Microsoft Macintosh PowerPoint</Application>
  <PresentationFormat>On-screen Show (4:3)</PresentationFormat>
  <Paragraphs>173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Organic</vt:lpstr>
      <vt:lpstr>How to Read an Academic Article</vt:lpstr>
      <vt:lpstr>What is an academic journal? </vt:lpstr>
      <vt:lpstr>What is the peer-review process? </vt:lpstr>
      <vt:lpstr>What is the purpose of academic articles?</vt:lpstr>
      <vt:lpstr>Choosing an article</vt:lpstr>
      <vt:lpstr>Reading an academic article </vt:lpstr>
      <vt:lpstr>Step 1: Skimming the article</vt:lpstr>
      <vt:lpstr>Step 1: Skimming the article</vt:lpstr>
      <vt:lpstr>Step 1: Skimming the article: Review the figures and tables</vt:lpstr>
      <vt:lpstr>Step 1: Skimming the article</vt:lpstr>
      <vt:lpstr>Step 2: Determining purpose</vt:lpstr>
      <vt:lpstr>Step 3: Reading critically:  Skill </vt:lpstr>
      <vt:lpstr>Step 3: Reading critically:  Attitude</vt:lpstr>
      <vt:lpstr>Step 3: Reading critically:  Questions while reading</vt:lpstr>
      <vt:lpstr>Assess the strength/validity of the argument</vt:lpstr>
      <vt:lpstr>What to look for in each section</vt:lpstr>
      <vt:lpstr>Abstract</vt:lpstr>
      <vt:lpstr>Introduction / Literature Review</vt:lpstr>
      <vt:lpstr>Methods </vt:lpstr>
      <vt:lpstr>Data</vt:lpstr>
      <vt:lpstr>Results</vt:lpstr>
      <vt:lpstr>Conclusion / Discussion</vt:lpstr>
      <vt:lpstr>Bibliography/Works Cited/References</vt:lpstr>
      <vt:lpstr>Final Advice</vt:lpstr>
    </vt:vector>
  </TitlesOfParts>
  <Company>Psychology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an Academic Article</dc:title>
  <dc:creator>Mills</dc:creator>
  <cp:lastModifiedBy>Dr. John Mills</cp:lastModifiedBy>
  <cp:revision>60</cp:revision>
  <cp:lastPrinted>2014-01-29T13:03:44Z</cp:lastPrinted>
  <dcterms:created xsi:type="dcterms:W3CDTF">2010-09-03T10:10:50Z</dcterms:created>
  <dcterms:modified xsi:type="dcterms:W3CDTF">2014-08-18T14:51:43Z</dcterms:modified>
</cp:coreProperties>
</file>