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6" r:id="rId1"/>
  </p:sldMasterIdLst>
  <p:notesMasterIdLst>
    <p:notesMasterId r:id="rId21"/>
  </p:notesMasterIdLst>
  <p:sldIdLst>
    <p:sldId id="256" r:id="rId2"/>
    <p:sldId id="897" r:id="rId3"/>
    <p:sldId id="898" r:id="rId4"/>
    <p:sldId id="899" r:id="rId5"/>
    <p:sldId id="900" r:id="rId6"/>
    <p:sldId id="906" r:id="rId7"/>
    <p:sldId id="892" r:id="rId8"/>
    <p:sldId id="885" r:id="rId9"/>
    <p:sldId id="826" r:id="rId10"/>
    <p:sldId id="907" r:id="rId11"/>
    <p:sldId id="908" r:id="rId12"/>
    <p:sldId id="909" r:id="rId13"/>
    <p:sldId id="910" r:id="rId14"/>
    <p:sldId id="901" r:id="rId15"/>
    <p:sldId id="902" r:id="rId16"/>
    <p:sldId id="903" r:id="rId17"/>
    <p:sldId id="904" r:id="rId18"/>
    <p:sldId id="905" r:id="rId19"/>
    <p:sldId id="82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C"/>
    <a:srgbClr val="001D8A"/>
    <a:srgbClr val="36A440"/>
    <a:srgbClr val="37A742"/>
    <a:srgbClr val="3AB045"/>
    <a:srgbClr val="E01EA9"/>
    <a:srgbClr val="D9253E"/>
    <a:srgbClr val="49B754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3740" autoAdjust="0"/>
    <p:restoredTop sz="94705" autoAdjust="0"/>
  </p:normalViewPr>
  <p:slideViewPr>
    <p:cSldViewPr>
      <p:cViewPr>
        <p:scale>
          <a:sx n="66" d="100"/>
          <a:sy n="66" d="100"/>
        </p:scale>
        <p:origin x="3856" y="10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83B2-7910-4DDC-A2C1-9C8E1413921C}" type="datetimeFigureOut">
              <a:rPr lang="fr-FR" smtClean="0"/>
              <a:pPr/>
              <a:t>28/12/2017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61BB-9A12-450C-BF72-7B9582C5985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47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61BB-9A12-450C-BF72-7B9582C5985F}" type="slidenum">
              <a:rPr lang="fr-FR" smtClean="0"/>
              <a:pPr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92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996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5D2F-C69D-4D90-B22B-9B2DC58DBD5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40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61BB-9A12-450C-BF72-7B9582C5985F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92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1">
          <a:gsLst>
            <a:gs pos="0">
              <a:schemeClr val="tx1"/>
            </a:gs>
            <a:gs pos="12000">
              <a:schemeClr val="tx1"/>
            </a:gs>
            <a:gs pos="20000">
              <a:schemeClr val="tx2">
                <a:lumMod val="75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429-2F88-49BA-BC5C-9CCF2576EBF9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600127" y="1916832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9728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716016" y="1170432"/>
            <a:ext cx="3513584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pour une image  2"/>
          <p:cNvSpPr>
            <a:spLocks noGrp="1"/>
          </p:cNvSpPr>
          <p:nvPr>
            <p:ph type="pic" idx="13"/>
          </p:nvPr>
        </p:nvSpPr>
        <p:spPr>
          <a:xfrm>
            <a:off x="0" y="903947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4"/>
          </p:nvPr>
        </p:nvSpPr>
        <p:spPr>
          <a:xfrm>
            <a:off x="4600127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4850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A-5B3E-4EAA-B7D9-DD6F1D48D583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4A4E-FA1E-4C60-958A-1FD4193B423B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2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495425"/>
            <a:ext cx="8521188" cy="4429424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73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48"/>
            <a:ext cx="8229600" cy="756000"/>
          </a:xfrm>
        </p:spPr>
        <p:txBody>
          <a:bodyPr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AC03-BCE4-425A-9FE6-7A4399F19DC5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1998538" y="6432128"/>
            <a:ext cx="6965950" cy="36000"/>
            <a:chOff x="1998538" y="6471369"/>
            <a:chExt cx="6965950" cy="53975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761511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49B754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998538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rgbClr val="49B754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406651" y="6471369"/>
              <a:ext cx="1349375" cy="53975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48147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62244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rotWithShape="1"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C6D-EDEC-4C1E-928C-0E0706F16329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32E-44C5-43EB-BAE5-B95C1C156555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644008" y="177281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7228-5D0F-4951-8DC8-1F2B9AB5FE88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6468-D8FE-4C25-9609-BF25F5E82E12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90E4-AB95-4E4A-95E7-092978175731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F15E-ED09-46A2-A97A-A49699E637F0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B3300B-36E3-40FF-B967-C884E6D456B6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836712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 userDrawn="1"/>
        </p:nvSpPr>
        <p:spPr bwMode="ltGray">
          <a:xfrm>
            <a:off x="2" y="2"/>
            <a:ext cx="9143999" cy="836711"/>
          </a:xfrm>
          <a:prstGeom prst="rect">
            <a:avLst/>
          </a:prstGeom>
          <a:gradFill flip="none" rotWithShape="1">
            <a:gsLst>
              <a:gs pos="0">
                <a:srgbClr val="49B754">
                  <a:shade val="30000"/>
                  <a:satMod val="115000"/>
                </a:srgbClr>
              </a:gs>
              <a:gs pos="50000">
                <a:srgbClr val="49B754">
                  <a:shade val="67500"/>
                  <a:satMod val="115000"/>
                </a:srgbClr>
              </a:gs>
              <a:gs pos="100000">
                <a:srgbClr val="49B754">
                  <a:shade val="100000"/>
                  <a:satMod val="115000"/>
                </a:srgbClr>
              </a:gs>
            </a:gsLst>
            <a:lin ang="162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46484"/>
            <a:ext cx="8229600" cy="75632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4DF10B-D4D0-4A90-B397-1DDD4414E1E8}" type="datetime1">
              <a:rPr lang="fr-FR" smtClean="0"/>
              <a:pPr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A45AB9-EB0A-4407-AC0A-310ED063626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8" r:id="rId10"/>
    <p:sldLayoutId id="2147483766" r:id="rId11"/>
    <p:sldLayoutId id="2147483767" r:id="rId12"/>
    <p:sldLayoutId id="2147483769" r:id="rId13"/>
    <p:sldLayoutId id="214748377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4.xml"/><Relationship Id="rId3" Type="http://schemas.openxmlformats.org/officeDocument/2006/relationships/image" Target="../media/image10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50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52500" y="551723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David Rousseau</a:t>
            </a:r>
          </a:p>
          <a:p>
            <a:endParaRPr lang="fr-FR" dirty="0"/>
          </a:p>
        </p:txBody>
      </p:sp>
      <p:pic>
        <p:nvPicPr>
          <p:cNvPr id="9" name="Picture 15" descr="C:\Users\XPS-YBALA\Desktop\Sans titre-1.bmp"/>
          <p:cNvPicPr>
            <a:picLocks noChangeAspect="1" noChangeArrowheads="1"/>
          </p:cNvPicPr>
          <p:nvPr/>
        </p:nvPicPr>
        <p:blipFill>
          <a:blip cstate="print"/>
          <a:srcRect l="2324" t="2250" r="2324" b="2250"/>
          <a:stretch>
            <a:fillRect/>
          </a:stretch>
        </p:blipFill>
        <p:spPr bwMode="auto">
          <a:xfrm>
            <a:off x="37176077" y="528637"/>
            <a:ext cx="139277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0" y="3356992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700" b="1" dirty="0" smtClean="0">
                <a:solidFill>
                  <a:prstClr val="black"/>
                </a:solidFill>
                <a:ea typeface="+mj-ea"/>
                <a:cs typeface="+mj-cs"/>
              </a:rPr>
              <a:t>Machine learning</a:t>
            </a:r>
          </a:p>
          <a:p>
            <a:pPr lvl="0" algn="ctr">
              <a:spcBef>
                <a:spcPct val="0"/>
              </a:spcBef>
            </a:pPr>
            <a:r>
              <a:rPr lang="en-US" sz="4700" b="1" dirty="0" err="1" smtClean="0">
                <a:solidFill>
                  <a:prstClr val="black"/>
                </a:solidFill>
                <a:ea typeface="+mj-ea"/>
                <a:cs typeface="+mj-cs"/>
              </a:rPr>
              <a:t>Cours</a:t>
            </a:r>
            <a:r>
              <a:rPr lang="en-US" sz="4700" b="1" dirty="0" smtClean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4700" b="1" dirty="0">
                <a:solidFill>
                  <a:prstClr val="black"/>
                </a:solidFill>
                <a:ea typeface="+mj-ea"/>
                <a:cs typeface="+mj-cs"/>
              </a:rPr>
              <a:t>7</a:t>
            </a:r>
            <a:r>
              <a:rPr lang="en-US" sz="4700" b="1" dirty="0" smtClean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4700" b="1" dirty="0" smtClean="0">
                <a:solidFill>
                  <a:prstClr val="black"/>
                </a:solidFill>
                <a:ea typeface="+mj-ea"/>
                <a:cs typeface="+mj-cs"/>
              </a:rPr>
              <a:t>: </a:t>
            </a:r>
            <a:r>
              <a:rPr lang="en-US" sz="4700" b="1" dirty="0" err="1" smtClean="0">
                <a:solidFill>
                  <a:prstClr val="black"/>
                </a:solidFill>
                <a:ea typeface="+mj-ea"/>
                <a:cs typeface="+mj-cs"/>
              </a:rPr>
              <a:t>Arbres</a:t>
            </a:r>
            <a:r>
              <a:rPr lang="en-US" sz="4700" b="1" dirty="0" smtClean="0">
                <a:solidFill>
                  <a:prstClr val="black"/>
                </a:solidFill>
                <a:ea typeface="+mj-ea"/>
                <a:cs typeface="+mj-cs"/>
              </a:rPr>
              <a:t> de </a:t>
            </a:r>
            <a:r>
              <a:rPr lang="en-US" sz="4700" b="1" dirty="0" err="1" smtClean="0">
                <a:solidFill>
                  <a:prstClr val="black"/>
                </a:solidFill>
                <a:ea typeface="+mj-ea"/>
                <a:cs typeface="+mj-cs"/>
              </a:rPr>
              <a:t>décision</a:t>
            </a:r>
            <a:endParaRPr lang="en-US" sz="4700" b="1" dirty="0">
              <a:solidFill>
                <a:prstClr val="black"/>
              </a:solidFill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1905000" cy="774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04" y="188640"/>
            <a:ext cx="1752600" cy="533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03" y="116632"/>
            <a:ext cx="1533677" cy="7200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188640"/>
            <a:ext cx="1954840" cy="57606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326" y="0"/>
            <a:ext cx="178778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57"/>
    </mc:Choice>
    <mc:Fallback>
      <p:transition spd="slow" advTm="1425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Regularization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014600" y="5911948"/>
            <a:ext cx="733864" cy="274320"/>
          </a:xfrm>
        </p:spPr>
        <p:txBody>
          <a:bodyPr/>
          <a:lstStyle/>
          <a:p>
            <a:fld id="{D14523E3-0331-4CBB-9705-397578FC6BC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92" y="3728045"/>
            <a:ext cx="73358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1560" y="119675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few </a:t>
            </a:r>
            <a:r>
              <a:rPr lang="fr-FR" dirty="0" err="1" smtClean="0"/>
              <a:t>assumptions</a:t>
            </a:r>
            <a:r>
              <a:rPr lang="fr-FR" dirty="0" smtClean="0"/>
              <a:t> about the training data (as </a:t>
            </a:r>
            <a:r>
              <a:rPr lang="fr-FR" dirty="0" err="1" smtClean="0"/>
              <a:t>opposed</a:t>
            </a:r>
            <a:r>
              <a:rPr lang="fr-FR" dirty="0" smtClean="0"/>
              <a:t> to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… </a:t>
            </a:r>
            <a:r>
              <a:rPr lang="fr-FR" dirty="0" err="1" smtClean="0"/>
              <a:t>which</a:t>
            </a:r>
            <a:r>
              <a:rPr lang="fr-FR" dirty="0" smtClean="0"/>
              <a:t> assume </a:t>
            </a:r>
            <a:r>
              <a:rPr lang="fr-FR" dirty="0" err="1" smtClean="0"/>
              <a:t>that</a:t>
            </a:r>
            <a:r>
              <a:rPr lang="fr-FR" dirty="0" smtClean="0"/>
              <a:t> the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li,ear</a:t>
            </a:r>
            <a:r>
              <a:rPr lang="fr-FR" dirty="0" smtClean="0"/>
              <a:t> for </a:t>
            </a:r>
            <a:r>
              <a:rPr lang="fr-FR" dirty="0" err="1" smtClean="0"/>
              <a:t>example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 err="1" smtClean="0"/>
              <a:t>However</a:t>
            </a:r>
            <a:r>
              <a:rPr lang="fr-FR" dirty="0" smtClean="0"/>
              <a:t>,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overfitting</a:t>
            </a:r>
            <a:r>
              <a:rPr lang="fr-FR" dirty="0" smtClean="0"/>
              <a:t> the training data,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restrict</a:t>
            </a:r>
            <a:r>
              <a:rPr lang="fr-FR" dirty="0" smtClean="0"/>
              <a:t> the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</a:t>
            </a:r>
            <a:r>
              <a:rPr lang="fr-FR" dirty="0" err="1" smtClean="0"/>
              <a:t>freedom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training.</a:t>
            </a:r>
          </a:p>
          <a:p>
            <a:endParaRPr lang="fr-FR" dirty="0"/>
          </a:p>
          <a:p>
            <a:r>
              <a:rPr lang="fr-FR" dirty="0" smtClean="0"/>
              <a:t>« </a:t>
            </a:r>
            <a:r>
              <a:rPr lang="fr-FR" dirty="0" err="1" smtClean="0"/>
              <a:t>Regularization</a:t>
            </a:r>
            <a:r>
              <a:rPr lang="fr-FR" dirty="0" smtClean="0"/>
              <a:t> </a:t>
            </a:r>
            <a:r>
              <a:rPr lang="fr-FR" dirty="0" err="1" smtClean="0"/>
              <a:t>paramaters</a:t>
            </a:r>
            <a:r>
              <a:rPr lang="fr-FR" dirty="0" smtClean="0"/>
              <a:t> : »  </a:t>
            </a:r>
            <a:r>
              <a:rPr lang="fr-FR" dirty="0" err="1" smtClean="0"/>
              <a:t>restrict</a:t>
            </a:r>
            <a:r>
              <a:rPr lang="fr-FR" dirty="0" smtClean="0"/>
              <a:t> the maximum </a:t>
            </a:r>
            <a:r>
              <a:rPr lang="fr-FR" dirty="0" err="1" smtClean="0"/>
              <a:t>depth</a:t>
            </a:r>
            <a:r>
              <a:rPr lang="fr-FR" dirty="0" smtClean="0"/>
              <a:t>, the minimum </a:t>
            </a:r>
            <a:r>
              <a:rPr lang="fr-FR" dirty="0" err="1" smtClean="0"/>
              <a:t>samples</a:t>
            </a:r>
            <a:r>
              <a:rPr lang="fr-FR" dirty="0" smtClean="0"/>
              <a:t> per </a:t>
            </a:r>
            <a:r>
              <a:rPr lang="fr-FR" dirty="0" err="1" smtClean="0"/>
              <a:t>leaf</a:t>
            </a:r>
            <a:r>
              <a:rPr lang="fr-FR" dirty="0" smtClean="0"/>
              <a:t> or </a:t>
            </a:r>
            <a:r>
              <a:rPr lang="fr-FR" dirty="0" err="1" smtClean="0"/>
              <a:t>alternativelly</a:t>
            </a:r>
            <a:r>
              <a:rPr lang="fr-FR" dirty="0" smtClean="0"/>
              <a:t> prune the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statistical</a:t>
            </a:r>
            <a:r>
              <a:rPr lang="fr-FR" dirty="0" smtClean="0"/>
              <a:t> test  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09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702"/>
    </mc:Choice>
    <mc:Fallback>
      <p:transition spd="slow" advTm="10570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Regression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98072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are capable of </a:t>
            </a:r>
            <a:r>
              <a:rPr lang="fr-FR" dirty="0" err="1" smtClean="0"/>
              <a:t>performing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</a:t>
            </a:r>
            <a:r>
              <a:rPr lang="fr-FR" dirty="0" err="1" smtClean="0"/>
              <a:t>tasks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on a </a:t>
            </a:r>
            <a:r>
              <a:rPr lang="fr-FR" dirty="0" err="1" smtClean="0"/>
              <a:t>noisy</a:t>
            </a:r>
            <a:r>
              <a:rPr lang="fr-FR" dirty="0" smtClean="0"/>
              <a:t> </a:t>
            </a:r>
            <a:r>
              <a:rPr lang="fr-FR" dirty="0" err="1" smtClean="0"/>
              <a:t>quadratic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max_depth</a:t>
            </a:r>
            <a:r>
              <a:rPr lang="fr-FR" dirty="0" smtClean="0"/>
              <a:t>=2</a:t>
            </a:r>
            <a:endParaRPr lang="fr-F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9" y="1988840"/>
            <a:ext cx="54197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604" y="3212976"/>
            <a:ext cx="4634596" cy="233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75651" y="3208908"/>
            <a:ext cx="4976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to a classification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/>
          </a:p>
          <a:p>
            <a:r>
              <a:rPr lang="fr-FR" dirty="0" err="1"/>
              <a:t>E</a:t>
            </a:r>
            <a:r>
              <a:rPr lang="fr-FR" dirty="0" err="1" smtClean="0"/>
              <a:t>ach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to a </a:t>
            </a:r>
            <a:r>
              <a:rPr lang="fr-FR" dirty="0" err="1" smtClean="0"/>
              <a:t>predictied</a:t>
            </a:r>
            <a:r>
              <a:rPr lang="fr-FR" dirty="0" smtClean="0"/>
              <a:t> value</a:t>
            </a:r>
          </a:p>
          <a:p>
            <a:endParaRPr lang="fr-FR" dirty="0"/>
          </a:p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 x1=0.6 </a:t>
            </a:r>
            <a:r>
              <a:rPr lang="fr-FR" dirty="0" err="1" smtClean="0"/>
              <a:t>gives</a:t>
            </a:r>
            <a:r>
              <a:rPr lang="fr-FR" dirty="0" smtClean="0"/>
              <a:t> value 0.1106</a:t>
            </a:r>
          </a:p>
          <a:p>
            <a:endParaRPr lang="fr-FR" dirty="0"/>
          </a:p>
          <a:p>
            <a:r>
              <a:rPr lang="fr-FR" dirty="0" smtClean="0"/>
              <a:t>In the </a:t>
            </a:r>
            <a:r>
              <a:rPr lang="fr-FR" dirty="0" err="1" smtClean="0"/>
              <a:t>Cart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a MSE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minimized</a:t>
            </a:r>
            <a:endParaRPr lang="fr-FR" dirty="0"/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3" y="5877272"/>
            <a:ext cx="759301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13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497"/>
    </mc:Choice>
    <mc:Fallback>
      <p:transition spd="slow" advTm="6749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Regression</a:t>
            </a:r>
            <a:r>
              <a:rPr lang="fr-FR" dirty="0" smtClean="0"/>
              <a:t> in action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7" y="1053616"/>
            <a:ext cx="8430762" cy="283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77" y="3933056"/>
            <a:ext cx="826051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4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937"/>
    </mc:Choice>
    <mc:Fallback>
      <p:transition spd="slow" advTm="7793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limitations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68252"/>
            <a:ext cx="7373937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67544" y="126876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dirty="0" smtClean="0"/>
              <a:t> vertical and horizontal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are sensitive to data set orientation… solution </a:t>
            </a:r>
            <a:r>
              <a:rPr lang="fr-FR" dirty="0" err="1" smtClean="0"/>
              <a:t>make</a:t>
            </a:r>
            <a:r>
              <a:rPr lang="fr-FR" dirty="0" smtClean="0"/>
              <a:t> a PCA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3568" y="508518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</a:t>
            </a:r>
            <a:r>
              <a:rPr lang="fr-FR" dirty="0" err="1" smtClean="0"/>
              <a:t>binary</a:t>
            </a:r>
            <a:r>
              <a:rPr lang="fr-FR" dirty="0" smtClean="0"/>
              <a:t> hard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very</a:t>
            </a:r>
            <a:r>
              <a:rPr lang="fr-FR" dirty="0" smtClean="0"/>
              <a:t> sensitive to noise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40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643"/>
    </mc:Choice>
    <mc:Fallback>
      <p:transition spd="slow" advTm="7764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062"/>
            <a:ext cx="8442796" cy="79165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Decision tree sum 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Simple to interpret, white-box method</a:t>
            </a:r>
          </a:p>
          <a:p>
            <a:pPr lvl="1"/>
            <a:r>
              <a:rPr lang="en-GB" dirty="0" smtClean="0"/>
              <a:t>Can handle numerical and categorical data</a:t>
            </a:r>
          </a:p>
          <a:p>
            <a:pPr lvl="1"/>
            <a:r>
              <a:rPr lang="en-GB" dirty="0" smtClean="0"/>
              <a:t>Little data preparation</a:t>
            </a:r>
          </a:p>
          <a:p>
            <a:pPr lvl="1"/>
            <a:r>
              <a:rPr lang="en-GB" dirty="0" smtClean="0"/>
              <a:t>Fast</a:t>
            </a:r>
          </a:p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Susceptible to noise</a:t>
            </a:r>
          </a:p>
          <a:p>
            <a:pPr lvl="1"/>
            <a:r>
              <a:rPr lang="en-GB" dirty="0" smtClean="0"/>
              <a:t>Greedy algorithm is locally optimal</a:t>
            </a:r>
          </a:p>
          <a:p>
            <a:pPr lvl="1"/>
            <a:r>
              <a:rPr lang="en-GB" dirty="0" smtClean="0"/>
              <a:t>Chance of overfitting</a:t>
            </a:r>
          </a:p>
          <a:p>
            <a:r>
              <a:rPr lang="en-GB" dirty="0"/>
              <a:t>Random forest target these disadvantages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13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4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67"/>
    </mc:Choice>
    <mc:Fallback>
      <p:transition spd="slow" advTm="569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6946"/>
            <a:ext cx="8442796" cy="79165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Random forest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Random forest is a </a:t>
            </a:r>
            <a:r>
              <a:rPr lang="en-GB" dirty="0" smtClean="0">
                <a:solidFill>
                  <a:schemeClr val="accent4"/>
                </a:solidFill>
              </a:rPr>
              <a:t>collection</a:t>
            </a:r>
            <a:r>
              <a:rPr lang="en-GB" dirty="0" smtClean="0"/>
              <a:t> of decision trees</a:t>
            </a:r>
          </a:p>
          <a:p>
            <a:r>
              <a:rPr lang="en-GB" dirty="0" smtClean="0"/>
              <a:t>Each tree is trained on a </a:t>
            </a:r>
            <a:r>
              <a:rPr lang="en-GB" dirty="0" smtClean="0">
                <a:solidFill>
                  <a:schemeClr val="accent4"/>
                </a:solidFill>
              </a:rPr>
              <a:t>bootstrap sample </a:t>
            </a:r>
            <a:r>
              <a:rPr lang="en-GB" dirty="0" smtClean="0"/>
              <a:t>of the training data (random sampling with replacement)</a:t>
            </a:r>
          </a:p>
          <a:p>
            <a:r>
              <a:rPr lang="en-GB" dirty="0" smtClean="0"/>
              <a:t>Each node considers a </a:t>
            </a:r>
            <a:r>
              <a:rPr lang="en-GB" dirty="0" smtClean="0">
                <a:solidFill>
                  <a:schemeClr val="accent4"/>
                </a:solidFill>
              </a:rPr>
              <a:t>random subset </a:t>
            </a:r>
            <a:r>
              <a:rPr lang="en-GB" dirty="0" smtClean="0"/>
              <a:t>of dimensions</a:t>
            </a:r>
          </a:p>
          <a:p>
            <a:r>
              <a:rPr lang="en-GB" dirty="0" smtClean="0"/>
              <a:t>As a consequence, each DT is different</a:t>
            </a:r>
          </a:p>
          <a:p>
            <a:r>
              <a:rPr lang="en-GB" dirty="0" smtClean="0"/>
              <a:t>At runtime:</a:t>
            </a:r>
          </a:p>
          <a:p>
            <a:pPr lvl="1"/>
            <a:r>
              <a:rPr lang="en-GB" dirty="0" smtClean="0"/>
              <a:t>The new observation is </a:t>
            </a:r>
            <a:r>
              <a:rPr lang="en-GB" dirty="0" smtClean="0">
                <a:solidFill>
                  <a:schemeClr val="accent4"/>
                </a:solidFill>
              </a:rPr>
              <a:t>classified by all N trees</a:t>
            </a:r>
          </a:p>
          <a:p>
            <a:pPr lvl="1"/>
            <a:r>
              <a:rPr lang="en-GB" dirty="0" smtClean="0">
                <a:solidFill>
                  <a:schemeClr val="accent4"/>
                </a:solidFill>
              </a:rPr>
              <a:t>Majority vote</a:t>
            </a:r>
          </a:p>
          <a:p>
            <a:pPr lvl="1"/>
            <a:r>
              <a:rPr lang="en-GB" dirty="0" smtClean="0"/>
              <a:t>Additionally provides </a:t>
            </a:r>
            <a:r>
              <a:rPr lang="en-GB" dirty="0" smtClean="0">
                <a:solidFill>
                  <a:schemeClr val="accent4"/>
                </a:solidFill>
              </a:rPr>
              <a:t>uncertainty</a:t>
            </a:r>
            <a:r>
              <a:rPr lang="en-GB" dirty="0" smtClean="0"/>
              <a:t> information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52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374"/>
    </mc:Choice>
    <mc:Fallback>
      <p:transition spd="slow" advTm="7337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442796" cy="79165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Classification using a random forest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15</a:t>
            </a:fld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720967" y="2259623"/>
            <a:ext cx="1503154" cy="1617782"/>
            <a:chOff x="5068280" y="2312364"/>
            <a:chExt cx="3463037" cy="3008640"/>
          </a:xfrm>
        </p:grpSpPr>
        <p:sp>
          <p:nvSpPr>
            <p:cNvPr id="4" name="TextBox 3"/>
            <p:cNvSpPr txBox="1"/>
            <p:nvPr/>
          </p:nvSpPr>
          <p:spPr>
            <a:xfrm>
              <a:off x="6358112" y="2312364"/>
              <a:ext cx="470867" cy="5192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96880" y="3281968"/>
              <a:ext cx="470868" cy="519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6" name="Multiply 5"/>
            <p:cNvSpPr/>
            <p:nvPr/>
          </p:nvSpPr>
          <p:spPr>
            <a:xfrm>
              <a:off x="5068280" y="3978559"/>
              <a:ext cx="457201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817140" y="4070000"/>
              <a:ext cx="274319" cy="274319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5817" y="3280916"/>
              <a:ext cx="470867" cy="5192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7918" y="4196040"/>
              <a:ext cx="470867" cy="5192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10" name="Multiply 9"/>
            <p:cNvSpPr/>
            <p:nvPr/>
          </p:nvSpPr>
          <p:spPr>
            <a:xfrm>
              <a:off x="6909978" y="4863804"/>
              <a:ext cx="457199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10758" y="4943108"/>
              <a:ext cx="274319" cy="274320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5132" y="4196039"/>
              <a:ext cx="470867" cy="5192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256998" y="4959396"/>
              <a:ext cx="274319" cy="274320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7462343" y="4861195"/>
              <a:ext cx="457198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5" idx="0"/>
            </p:cNvCxnSpPr>
            <p:nvPr/>
          </p:nvCxnSpPr>
          <p:spPr>
            <a:xfrm rot="5400000">
              <a:off x="5837758" y="2526179"/>
              <a:ext cx="450345" cy="1061232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4" idx="2"/>
              <a:endCxn id="8" idx="0"/>
            </p:cNvCxnSpPr>
            <p:nvPr/>
          </p:nvCxnSpPr>
          <p:spPr>
            <a:xfrm rot="16200000" flipH="1">
              <a:off x="6732752" y="2692414"/>
              <a:ext cx="449294" cy="727705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2"/>
              <a:endCxn id="9" idx="0"/>
            </p:cNvCxnSpPr>
            <p:nvPr/>
          </p:nvCxnSpPr>
          <p:spPr>
            <a:xfrm rot="5400000">
              <a:off x="6804369" y="3679157"/>
              <a:ext cx="395866" cy="637898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2"/>
              <a:endCxn id="12" idx="0"/>
            </p:cNvCxnSpPr>
            <p:nvPr/>
          </p:nvCxnSpPr>
          <p:spPr>
            <a:xfrm rot="16200000" flipH="1">
              <a:off x="7432976" y="3688449"/>
              <a:ext cx="395866" cy="619316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1"/>
            </p:cNvCxnSpPr>
            <p:nvPr/>
          </p:nvCxnSpPr>
          <p:spPr>
            <a:xfrm flipH="1">
              <a:off x="5415673" y="3801227"/>
              <a:ext cx="116642" cy="287140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7" idx="1"/>
            </p:cNvCxnSpPr>
            <p:nvPr/>
          </p:nvCxnSpPr>
          <p:spPr>
            <a:xfrm>
              <a:off x="5532315" y="3801227"/>
              <a:ext cx="324997" cy="308948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  <a:endCxn id="11" idx="7"/>
            </p:cNvCxnSpPr>
            <p:nvPr/>
          </p:nvCxnSpPr>
          <p:spPr>
            <a:xfrm flipH="1">
              <a:off x="6544905" y="4715297"/>
              <a:ext cx="138448" cy="267985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2"/>
              <a:endCxn id="10" idx="0"/>
            </p:cNvCxnSpPr>
            <p:nvPr/>
          </p:nvCxnSpPr>
          <p:spPr>
            <a:xfrm>
              <a:off x="6683353" y="4715297"/>
              <a:ext cx="336434" cy="258315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4" idx="1"/>
            </p:cNvCxnSpPr>
            <p:nvPr/>
          </p:nvCxnSpPr>
          <p:spPr>
            <a:xfrm flipH="1">
              <a:off x="7809733" y="4715297"/>
              <a:ext cx="130833" cy="255706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2"/>
              <a:endCxn id="13" idx="1"/>
            </p:cNvCxnSpPr>
            <p:nvPr/>
          </p:nvCxnSpPr>
          <p:spPr>
            <a:xfrm>
              <a:off x="7940567" y="4715297"/>
              <a:ext cx="356603" cy="284273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579075" y="2259623"/>
            <a:ext cx="1503154" cy="1617782"/>
            <a:chOff x="5068280" y="2312364"/>
            <a:chExt cx="3463037" cy="3008640"/>
          </a:xfrm>
        </p:grpSpPr>
        <p:sp>
          <p:nvSpPr>
            <p:cNvPr id="27" name="TextBox 26"/>
            <p:cNvSpPr txBox="1"/>
            <p:nvPr/>
          </p:nvSpPr>
          <p:spPr>
            <a:xfrm>
              <a:off x="6358112" y="2312364"/>
              <a:ext cx="470867" cy="5192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6880" y="3281968"/>
              <a:ext cx="470868" cy="519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29" name="Multiply 28"/>
            <p:cNvSpPr/>
            <p:nvPr/>
          </p:nvSpPr>
          <p:spPr>
            <a:xfrm>
              <a:off x="5068280" y="3978559"/>
              <a:ext cx="457201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817140" y="4070000"/>
              <a:ext cx="274319" cy="274319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85817" y="3280916"/>
              <a:ext cx="470867" cy="5192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47918" y="4196040"/>
              <a:ext cx="470867" cy="5192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33" name="Multiply 32"/>
            <p:cNvSpPr/>
            <p:nvPr/>
          </p:nvSpPr>
          <p:spPr>
            <a:xfrm>
              <a:off x="6909978" y="4863804"/>
              <a:ext cx="457199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310758" y="4943108"/>
              <a:ext cx="274319" cy="274320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05132" y="4196039"/>
              <a:ext cx="470867" cy="5192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256998" y="4959396"/>
              <a:ext cx="274319" cy="274320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Multiply 36"/>
            <p:cNvSpPr/>
            <p:nvPr/>
          </p:nvSpPr>
          <p:spPr>
            <a:xfrm>
              <a:off x="7462343" y="4861195"/>
              <a:ext cx="457198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Elbow Connector 37"/>
            <p:cNvCxnSpPr>
              <a:stCxn id="27" idx="2"/>
              <a:endCxn id="28" idx="0"/>
            </p:cNvCxnSpPr>
            <p:nvPr/>
          </p:nvCxnSpPr>
          <p:spPr>
            <a:xfrm rot="5400000">
              <a:off x="5837758" y="2526179"/>
              <a:ext cx="450345" cy="1061232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7" idx="2"/>
              <a:endCxn id="31" idx="0"/>
            </p:cNvCxnSpPr>
            <p:nvPr/>
          </p:nvCxnSpPr>
          <p:spPr>
            <a:xfrm rot="16200000" flipH="1">
              <a:off x="6732752" y="2692414"/>
              <a:ext cx="449294" cy="727705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1" idx="2"/>
              <a:endCxn id="32" idx="0"/>
            </p:cNvCxnSpPr>
            <p:nvPr/>
          </p:nvCxnSpPr>
          <p:spPr>
            <a:xfrm rot="5400000">
              <a:off x="6804369" y="3679157"/>
              <a:ext cx="395866" cy="637898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1" idx="2"/>
              <a:endCxn id="35" idx="0"/>
            </p:cNvCxnSpPr>
            <p:nvPr/>
          </p:nvCxnSpPr>
          <p:spPr>
            <a:xfrm rot="16200000" flipH="1">
              <a:off x="7432976" y="3688449"/>
              <a:ext cx="395866" cy="619316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8" idx="2"/>
              <a:endCxn id="29" idx="1"/>
            </p:cNvCxnSpPr>
            <p:nvPr/>
          </p:nvCxnSpPr>
          <p:spPr>
            <a:xfrm flipH="1">
              <a:off x="5415673" y="3801227"/>
              <a:ext cx="116642" cy="287140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0" idx="1"/>
            </p:cNvCxnSpPr>
            <p:nvPr/>
          </p:nvCxnSpPr>
          <p:spPr>
            <a:xfrm>
              <a:off x="5532315" y="3801227"/>
              <a:ext cx="324997" cy="308948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2"/>
              <a:endCxn id="34" idx="7"/>
            </p:cNvCxnSpPr>
            <p:nvPr/>
          </p:nvCxnSpPr>
          <p:spPr>
            <a:xfrm flipH="1">
              <a:off x="6544905" y="4715297"/>
              <a:ext cx="138448" cy="267985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2"/>
              <a:endCxn id="33" idx="0"/>
            </p:cNvCxnSpPr>
            <p:nvPr/>
          </p:nvCxnSpPr>
          <p:spPr>
            <a:xfrm>
              <a:off x="6683353" y="4715297"/>
              <a:ext cx="336434" cy="258315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5" idx="2"/>
              <a:endCxn id="37" idx="1"/>
            </p:cNvCxnSpPr>
            <p:nvPr/>
          </p:nvCxnSpPr>
          <p:spPr>
            <a:xfrm flipH="1">
              <a:off x="7809733" y="4715297"/>
              <a:ext cx="130833" cy="255706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2"/>
              <a:endCxn id="36" idx="1"/>
            </p:cNvCxnSpPr>
            <p:nvPr/>
          </p:nvCxnSpPr>
          <p:spPr>
            <a:xfrm>
              <a:off x="7940567" y="4715297"/>
              <a:ext cx="356603" cy="284273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437183" y="2259623"/>
            <a:ext cx="1503154" cy="1617782"/>
            <a:chOff x="5068280" y="2312364"/>
            <a:chExt cx="3463037" cy="3008640"/>
          </a:xfrm>
        </p:grpSpPr>
        <p:sp>
          <p:nvSpPr>
            <p:cNvPr id="49" name="TextBox 48"/>
            <p:cNvSpPr txBox="1"/>
            <p:nvPr/>
          </p:nvSpPr>
          <p:spPr>
            <a:xfrm>
              <a:off x="6358112" y="2312364"/>
              <a:ext cx="470867" cy="5192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6880" y="3281968"/>
              <a:ext cx="470868" cy="519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51" name="Multiply 50"/>
            <p:cNvSpPr/>
            <p:nvPr/>
          </p:nvSpPr>
          <p:spPr>
            <a:xfrm>
              <a:off x="5068280" y="3978559"/>
              <a:ext cx="457201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817140" y="4070000"/>
              <a:ext cx="274319" cy="274319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85817" y="3280916"/>
              <a:ext cx="470867" cy="5192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47918" y="4196040"/>
              <a:ext cx="470867" cy="5192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55" name="Multiply 54"/>
            <p:cNvSpPr/>
            <p:nvPr/>
          </p:nvSpPr>
          <p:spPr>
            <a:xfrm>
              <a:off x="6909978" y="4863804"/>
              <a:ext cx="457199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310758" y="4943108"/>
              <a:ext cx="274319" cy="274320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05132" y="4196039"/>
              <a:ext cx="470867" cy="5192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8256998" y="4959396"/>
              <a:ext cx="274319" cy="274320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Multiply 58"/>
            <p:cNvSpPr/>
            <p:nvPr/>
          </p:nvSpPr>
          <p:spPr>
            <a:xfrm>
              <a:off x="7462343" y="4861195"/>
              <a:ext cx="457198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49" idx="2"/>
              <a:endCxn id="50" idx="0"/>
            </p:cNvCxnSpPr>
            <p:nvPr/>
          </p:nvCxnSpPr>
          <p:spPr>
            <a:xfrm rot="5400000">
              <a:off x="5837758" y="2526179"/>
              <a:ext cx="450345" cy="1061232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49" idx="2"/>
              <a:endCxn id="53" idx="0"/>
            </p:cNvCxnSpPr>
            <p:nvPr/>
          </p:nvCxnSpPr>
          <p:spPr>
            <a:xfrm rot="16200000" flipH="1">
              <a:off x="6732752" y="2692414"/>
              <a:ext cx="449294" cy="727705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53" idx="2"/>
              <a:endCxn id="54" idx="0"/>
            </p:cNvCxnSpPr>
            <p:nvPr/>
          </p:nvCxnSpPr>
          <p:spPr>
            <a:xfrm rot="5400000">
              <a:off x="6804369" y="3679157"/>
              <a:ext cx="395866" cy="637898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53" idx="2"/>
              <a:endCxn id="57" idx="0"/>
            </p:cNvCxnSpPr>
            <p:nvPr/>
          </p:nvCxnSpPr>
          <p:spPr>
            <a:xfrm rot="16200000" flipH="1">
              <a:off x="7432976" y="3688449"/>
              <a:ext cx="395866" cy="619316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2"/>
              <a:endCxn id="51" idx="1"/>
            </p:cNvCxnSpPr>
            <p:nvPr/>
          </p:nvCxnSpPr>
          <p:spPr>
            <a:xfrm flipH="1">
              <a:off x="5415673" y="3801227"/>
              <a:ext cx="116642" cy="287140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0" idx="2"/>
              <a:endCxn id="52" idx="1"/>
            </p:cNvCxnSpPr>
            <p:nvPr/>
          </p:nvCxnSpPr>
          <p:spPr>
            <a:xfrm>
              <a:off x="5532315" y="3801227"/>
              <a:ext cx="324997" cy="308948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4" idx="2"/>
              <a:endCxn id="56" idx="7"/>
            </p:cNvCxnSpPr>
            <p:nvPr/>
          </p:nvCxnSpPr>
          <p:spPr>
            <a:xfrm flipH="1">
              <a:off x="6544905" y="4715297"/>
              <a:ext cx="138448" cy="267985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4" idx="2"/>
              <a:endCxn id="55" idx="0"/>
            </p:cNvCxnSpPr>
            <p:nvPr/>
          </p:nvCxnSpPr>
          <p:spPr>
            <a:xfrm>
              <a:off x="6683353" y="4715297"/>
              <a:ext cx="336434" cy="258315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7" idx="2"/>
              <a:endCxn id="59" idx="1"/>
            </p:cNvCxnSpPr>
            <p:nvPr/>
          </p:nvCxnSpPr>
          <p:spPr>
            <a:xfrm flipH="1">
              <a:off x="7809733" y="4715297"/>
              <a:ext cx="130833" cy="255706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2"/>
              <a:endCxn id="58" idx="1"/>
            </p:cNvCxnSpPr>
            <p:nvPr/>
          </p:nvCxnSpPr>
          <p:spPr>
            <a:xfrm>
              <a:off x="7940567" y="4715297"/>
              <a:ext cx="356603" cy="284273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295291" y="2259623"/>
            <a:ext cx="1503154" cy="1617782"/>
            <a:chOff x="5068280" y="2312364"/>
            <a:chExt cx="3463037" cy="3008640"/>
          </a:xfrm>
        </p:grpSpPr>
        <p:sp>
          <p:nvSpPr>
            <p:cNvPr id="71" name="TextBox 70"/>
            <p:cNvSpPr txBox="1"/>
            <p:nvPr/>
          </p:nvSpPr>
          <p:spPr>
            <a:xfrm>
              <a:off x="6358112" y="2312364"/>
              <a:ext cx="470867" cy="5192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96880" y="3281968"/>
              <a:ext cx="470868" cy="519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73" name="Multiply 72"/>
            <p:cNvSpPr/>
            <p:nvPr/>
          </p:nvSpPr>
          <p:spPr>
            <a:xfrm>
              <a:off x="5068280" y="3978559"/>
              <a:ext cx="457201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5817140" y="4070000"/>
              <a:ext cx="274319" cy="274319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85817" y="3280916"/>
              <a:ext cx="470867" cy="5192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47918" y="4196040"/>
              <a:ext cx="470867" cy="5192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77" name="Multiply 76"/>
            <p:cNvSpPr/>
            <p:nvPr/>
          </p:nvSpPr>
          <p:spPr>
            <a:xfrm>
              <a:off x="6909978" y="4863804"/>
              <a:ext cx="457199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310758" y="4943108"/>
              <a:ext cx="274319" cy="274320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05132" y="4196039"/>
              <a:ext cx="470867" cy="5192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endParaRPr lang="nl-NL" sz="1400" dirty="0" err="1" smtClean="0">
                <a:latin typeface="Verdana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256998" y="4959396"/>
              <a:ext cx="274319" cy="274320"/>
            </a:xfrm>
            <a:prstGeom prst="ellipse">
              <a:avLst/>
            </a:prstGeom>
            <a:solidFill>
              <a:srgbClr val="3F9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Multiply 80"/>
            <p:cNvSpPr/>
            <p:nvPr/>
          </p:nvSpPr>
          <p:spPr>
            <a:xfrm>
              <a:off x="7462343" y="4861195"/>
              <a:ext cx="457198" cy="4572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nl-NL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2" name="Elbow Connector 81"/>
            <p:cNvCxnSpPr>
              <a:stCxn id="71" idx="2"/>
              <a:endCxn id="72" idx="0"/>
            </p:cNvCxnSpPr>
            <p:nvPr/>
          </p:nvCxnSpPr>
          <p:spPr>
            <a:xfrm rot="5400000">
              <a:off x="5837758" y="2526179"/>
              <a:ext cx="450345" cy="1061232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71" idx="2"/>
              <a:endCxn id="75" idx="0"/>
            </p:cNvCxnSpPr>
            <p:nvPr/>
          </p:nvCxnSpPr>
          <p:spPr>
            <a:xfrm rot="16200000" flipH="1">
              <a:off x="6732752" y="2692414"/>
              <a:ext cx="449294" cy="727705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75" idx="2"/>
              <a:endCxn id="76" idx="0"/>
            </p:cNvCxnSpPr>
            <p:nvPr/>
          </p:nvCxnSpPr>
          <p:spPr>
            <a:xfrm rot="5400000">
              <a:off x="6804369" y="3679157"/>
              <a:ext cx="395866" cy="637898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75" idx="2"/>
              <a:endCxn id="79" idx="0"/>
            </p:cNvCxnSpPr>
            <p:nvPr/>
          </p:nvCxnSpPr>
          <p:spPr>
            <a:xfrm rot="16200000" flipH="1">
              <a:off x="7432976" y="3688449"/>
              <a:ext cx="395866" cy="619316"/>
            </a:xfrm>
            <a:prstGeom prst="bentConnector3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2" idx="2"/>
              <a:endCxn id="73" idx="1"/>
            </p:cNvCxnSpPr>
            <p:nvPr/>
          </p:nvCxnSpPr>
          <p:spPr>
            <a:xfrm flipH="1">
              <a:off x="5415673" y="3801227"/>
              <a:ext cx="116642" cy="287140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2" idx="2"/>
              <a:endCxn id="74" idx="1"/>
            </p:cNvCxnSpPr>
            <p:nvPr/>
          </p:nvCxnSpPr>
          <p:spPr>
            <a:xfrm>
              <a:off x="5532315" y="3801227"/>
              <a:ext cx="324997" cy="308948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6" idx="2"/>
              <a:endCxn id="78" idx="7"/>
            </p:cNvCxnSpPr>
            <p:nvPr/>
          </p:nvCxnSpPr>
          <p:spPr>
            <a:xfrm flipH="1">
              <a:off x="6544905" y="4715297"/>
              <a:ext cx="138448" cy="267985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6" idx="2"/>
              <a:endCxn id="77" idx="0"/>
            </p:cNvCxnSpPr>
            <p:nvPr/>
          </p:nvCxnSpPr>
          <p:spPr>
            <a:xfrm>
              <a:off x="6683353" y="4715297"/>
              <a:ext cx="336434" cy="258315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9" idx="2"/>
              <a:endCxn id="81" idx="1"/>
            </p:cNvCxnSpPr>
            <p:nvPr/>
          </p:nvCxnSpPr>
          <p:spPr>
            <a:xfrm flipH="1">
              <a:off x="7809733" y="4715297"/>
              <a:ext cx="130833" cy="255706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9" idx="2"/>
              <a:endCxn id="80" idx="1"/>
            </p:cNvCxnSpPr>
            <p:nvPr/>
          </p:nvCxnSpPr>
          <p:spPr>
            <a:xfrm>
              <a:off x="7940567" y="4715297"/>
              <a:ext cx="356603" cy="284273"/>
            </a:xfrm>
            <a:prstGeom prst="straightConnector1">
              <a:avLst/>
            </a:prstGeom>
            <a:ln w="158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Oval 91"/>
          <p:cNvSpPr/>
          <p:nvPr/>
        </p:nvSpPr>
        <p:spPr>
          <a:xfrm>
            <a:off x="4034526" y="1196620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034526" y="1196620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034526" y="1196620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034526" y="1196620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6" name="Multiply 95"/>
          <p:cNvSpPr/>
          <p:nvPr/>
        </p:nvSpPr>
        <p:spPr>
          <a:xfrm>
            <a:off x="3727124" y="5242717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768157" y="4837412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80889" y="4765518"/>
            <a:ext cx="5838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latin typeface="Verdana" pitchFamily="34" charset="0"/>
              </a:rPr>
              <a:t>3/4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86393" y="5252797"/>
            <a:ext cx="5838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>
                <a:latin typeface="Verdana" pitchFamily="34" charset="0"/>
              </a:rPr>
              <a:t>1</a:t>
            </a:r>
            <a:r>
              <a:rPr lang="en-GB" dirty="0" smtClean="0">
                <a:latin typeface="Verdana" pitchFamily="34" charset="0"/>
              </a:rPr>
              <a:t>/4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92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63"/>
    </mc:Choice>
    <mc:Fallback>
      <p:transition spd="slow" advTm="2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4.72222E-6 0.00023 C -0.02223 0.00648 -0.03073 0.0088 -0.05834 0.02037 C -0.06823 0.02477 -0.07848 0.02847 -0.08837 0.03333 C -0.09671 0.03704 -0.10469 0.04213 -0.11303 0.04607 C -0.11945 0.04908 -0.12622 0.0507 -0.13247 0.05371 C -0.14862 0.06181 -0.16459 0.07083 -0.18073 0.0794 C -0.18577 0.08195 -0.1908 0.08449 -0.19584 0.08704 C -0.19757 0.08796 -0.19931 0.08889 -0.20105 0.08958 C -0.20348 0.09051 -0.20556 0.09121 -0.20764 0.09213 C -0.21737 0.09699 -0.21094 0.09491 -0.22049 0.10116 C -0.22483 0.10394 -0.22917 0.10602 -0.23351 0.1088 C -0.23507 0.10996 -0.23612 0.11158 -0.23768 0.11273 C -0.24566 0.11875 -0.24532 0.11736 -0.25382 0.12292 C -0.25504 0.12361 -0.25591 0.12477 -0.25712 0.12546 C -0.26059 0.12824 -0.26494 0.12963 -0.26789 0.13333 C -0.27188 0.13796 -0.26962 0.13658 -0.27414 0.13843 C -0.275 0.13958 -0.27535 0.14121 -0.27639 0.14213 C -0.27726 0.14306 -0.27865 0.14283 -0.27969 0.14352 C -0.28073 0.14421 -0.28178 0.14514 -0.28282 0.14607 C -0.28507 0.14838 -0.28941 0.15371 -0.28941 0.15394 C -0.28976 0.15509 -0.28994 0.15648 -0.29028 0.15764 C -0.29098 0.15903 -0.29202 0.15996 -0.29254 0.16134 C -0.29341 0.16389 -0.29462 0.16921 -0.29462 0.16945 C -0.29445 0.17732 -0.29584 0.18588 -0.29358 0.19352 C -0.29306 0.1956 -0.28021 0.19722 -0.27969 0.19746 C -0.27848 0.19769 -0.27709 0.19769 -0.27639 0.19861 C -0.27466 0.2007 -0.27205 0.20625 -0.27205 0.20648 C -0.27171 0.20764 -0.27153 0.20903 -0.27119 0.21019 C -0.27014 0.21204 -0.2665 0.21806 -0.26563 0.21921 C -0.26528 0.22037 -0.26511 0.22176 -0.26459 0.22292 C -0.26042 0.23287 -0.26407 0.22107 -0.26146 0.23079 C -0.26198 0.2456 -0.25209 0.275 -0.26875 0.27824 C -0.27379 0.27917 -0.27882 0.27894 -0.28386 0.2794 C -0.28507 0.27986 -0.28629 0.27986 -0.28716 0.28079 C -0.28889 0.28241 -0.28976 0.28588 -0.29028 0.28843 C -0.29184 0.29884 -0.2915 0.29607 -0.29254 0.3088 C -0.29306 0.3169 -0.29289 0.32431 -0.29462 0.33195 C -0.29514 0.33449 -0.29619 0.33704 -0.29671 0.33958 C -0.29705 0.34097 -0.29723 0.34236 -0.29792 0.34352 C -0.29862 0.34491 -0.29948 0.34607 -0.3 0.34746 C -0.30105 0.34977 -0.30139 0.35255 -0.30209 0.35509 C -0.30261 0.35625 -0.30296 0.35764 -0.3033 0.3588 C -0.30365 0.36065 -0.30382 0.36227 -0.30434 0.36412 C -0.30469 0.36528 -0.30539 0.36644 -0.30539 0.36783 C -0.30556 0.37593 -0.30539 0.38403 -0.30539 0.39236 L -0.30539 0.39097 " pathEditMode="relative" rAng="0" ptsTypes="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19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4.72222E-6 0.00023 C -0.01007 0.01042 -0.00521 0.00486 -0.01476 0.01644 L -0.01806 0.02037 C -0.01928 0.02199 -0.02101 0.02361 -0.02205 0.02546 C -0.02744 0.03403 -0.03282 0.04236 -0.03768 0.05116 C -0.03855 0.05255 -0.03907 0.05371 -0.03976 0.05509 C -0.0415 0.05764 -0.04341 0.06019 -0.04514 0.06273 C -0.0474 0.07107 -0.04445 0.06227 -0.05122 0.07431 C -0.05521 0.08125 -0.05921 0.08843 -0.06285 0.09607 C -0.06407 0.09908 -0.06528 0.10232 -0.06684 0.10509 C -0.06875 0.10787 -0.07119 0.10996 -0.07309 0.11273 C -0.07483 0.11505 -0.07553 0.11829 -0.07744 0.12037 C -0.07848 0.12176 -0.07952 0.12269 -0.08039 0.12431 C -0.08195 0.12662 -0.08455 0.13195 -0.08455 0.13218 L -0.08889 0.14722 L -0.08994 0.15116 L -0.09098 0.15509 C -0.09098 0.15741 -0.09063 0.17199 -0.09306 0.17801 C -0.09358 0.1794 -0.09445 0.18056 -0.09514 0.18195 C -0.09775 0.19167 -0.09428 0.17963 -0.09809 0.18958 C -0.09879 0.19074 -0.09827 0.19259 -0.09931 0.19352 C -0.10122 0.19514 -0.10348 0.19514 -0.10556 0.19607 C -0.11494 0.19977 -0.10764 0.19722 -0.12848 0.19861 C -0.12952 0.19977 -0.13039 0.20139 -0.1316 0.20232 C -0.13698 0.20718 -0.1349 0.20232 -0.13907 0.2088 C -0.14046 0.21134 -0.14167 0.21389 -0.14323 0.21644 L -0.14514 0.22037 C -0.14566 0.22176 -0.14601 0.22292 -0.14619 0.22431 C -0.14809 0.23565 -0.1474 0.24005 -0.14619 0.25371 C -0.14619 0.25509 -0.14584 0.25648 -0.14514 0.25764 C -0.14341 0.26042 -0.13907 0.26528 -0.13907 0.26551 C -0.13803 0.26829 -0.13785 0.27037 -0.13577 0.27292 C -0.1349 0.27408 -0.13369 0.27454 -0.13264 0.27546 C -0.13212 0.27685 -0.13143 0.27847 -0.13056 0.2794 C -0.12987 0.28009 -0.12778 0.2794 -0.12761 0.28056 C -0.12639 0.28889 -0.12639 0.30671 -0.12639 0.31783 L -0.12639 0.32176 " pathEditMode="relative" rAng="0" ptsTypes="AAAAAAAAAAAAAAAAAAAAAAAAAAAAAAAAAAAAAA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608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4.72222E-6 0.00023 C 0.00191 0.00278 0.00381 0.00602 0.00607 0.0088 C 0.00711 0.01042 0.00885 0.01111 0.01006 0.01273 C 0.01128 0.01412 0.01197 0.01644 0.01319 0.01783 C 0.01545 0.0206 0.01805 0.02269 0.02031 0.02546 C 0.03107 0.03889 0.02552 0.03496 0.0368 0.04607 C 0.04149 0.05046 0.04652 0.05463 0.05121 0.0588 C 0.05225 0.05972 0.05434 0.06134 0.05434 0.06158 C 0.0585 0.06921 0.05555 0.06412 0.06458 0.07546 C 0.07152 0.08403 0.0684 0.08056 0.07899 0.09213 C 0.08177 0.09514 0.08472 0.09792 0.08715 0.10116 C 0.09322 0.1088 0.09027 0.10602 0.09548 0.11019 L 0.09756 0.11783 C 0.09791 0.11921 0.09826 0.12037 0.09843 0.12176 L 0.09947 0.12824 C 0.09982 0.13958 0.1 0.15116 0.10052 0.16273 C 0.10086 0.16829 0.10121 0.17384 0.10156 0.1794 C 0.10173 0.18287 0.10138 0.18658 0.1026 0.18958 C 0.10399 0.19306 0.10642 0.19537 0.10885 0.19746 C 0.10972 0.19815 0.11059 0.19931 0.1118 0.2 C 0.11284 0.20046 0.11388 0.20116 0.11493 0.20116 C 0.12222 0.20208 0.12934 0.20208 0.13645 0.20255 C 0.14184 0.2125 0.13819 0.20394 0.13958 0.22824 C 0.13975 0.23171 0.14027 0.23496 0.14079 0.23843 C 0.14027 0.24653 0.14027 0.25463 0.13958 0.26273 C 0.13941 0.26551 0.13958 0.26968 0.1375 0.2706 L 0.13437 0.27176 C 0.1335 0.27269 0.13246 0.27361 0.13142 0.27431 C 0.12847 0.27616 0.12361 0.27662 0.121 0.27685 C 0.11805 0.27732 0.11493 0.27778 0.1118 0.27824 C 0.10451 0.28125 0.10694 0.27847 0.10364 0.28449 C 0.10399 0.29653 0.10399 0.30857 0.10468 0.3206 C 0.10468 0.32176 0.10486 0.32338 0.10572 0.32431 C 0.10642 0.32546 0.10763 0.32616 0.10885 0.32685 C 0.11128 0.33611 0.10902 0.3331 0.11388 0.33727 C 0.11423 0.33843 0.11423 0.34005 0.11493 0.34097 C 0.11666 0.34329 0.11944 0.34398 0.121 0.34607 C 0.12222 0.34746 0.12291 0.34908 0.12413 0.35 C 0.12517 0.3507 0.12621 0.35093 0.12708 0.35139 C 0.12829 0.35208 0.12968 0.35255 0.13038 0.35394 C 0.13541 0.36389 0.13229 0.39607 0.13229 0.3963 L 0.13229 0.39653 " pathEditMode="relative" rAng="0" ptsTypes="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198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4.72222E-6 0.00023 C 0.0026 0.00162 0.00555 0.00347 0.0085 0.00509 C 0.03246 0.01736 0.07031 0.03079 0.08871 0.03843 C 0.14652 0.06181 0.15746 0.06968 0.23559 0.09097 C 0.24965 0.09468 0.26423 0.09699 0.27795 0.10255 L 0.28437 0.10509 C 0.28802 0.12014 0.28437 0.1088 0.29305 0.12431 C 0.29375 0.12546 0.29444 0.12708 0.29513 0.12801 C 0.29965 0.13333 0.29843 0.12824 0.30503 0.13333 C 0.31441 0.14051 0.3026 0.13171 0.31145 0.13704 C 0.31267 0.13773 0.31371 0.13889 0.31475 0.13958 C 0.31562 0.14097 0.31701 0.1419 0.31701 0.14352 C 0.3177 0.17083 0.31718 0.17361 0.31475 0.19213 C 0.3151 0.19468 0.31493 0.19746 0.31597 0.2 C 0.31649 0.20162 0.3177 0.20324 0.31909 0.20371 C 0.32222 0.20486 0.32552 0.20463 0.32881 0.20509 C 0.33489 0.20556 0.34131 0.20579 0.34739 0.20625 C 0.34809 0.20764 0.34913 0.2088 0.34947 0.21019 C 0.35052 0.2125 0.35173 0.21783 0.35173 0.21806 C 0.35347 0.23866 0.35191 0.225 0.35381 0.23843 C 0.35538 0.24838 0.35416 0.24306 0.35625 0.24954 C 0.35572 0.25371 0.35538 0.25764 0.35503 0.26134 C 0.35451 0.26621 0.35503 0.27107 0.35381 0.27546 C 0.35347 0.27708 0.35191 0.27801 0.35069 0.27801 C 0.34201 0.27917 0.33316 0.27847 0.32465 0.2794 C 0.32343 0.28033 0.32222 0.28079 0.32118 0.28195 C 0.31979 0.2838 0.31788 0.28889 0.31701 0.29097 C 0.31857 0.31482 0.31875 0.31134 0.31701 0.34097 C 0.31701 0.34306 0.31441 0.34861 0.31371 0.35 C 0.31302 0.35116 0.31267 0.35278 0.31145 0.35371 C 0.31059 0.35463 0.3092 0.35463 0.30833 0.35509 L 0.30399 0.36273 C 0.29652 0.3757 0.30191 0.36505 0.30191 0.4 L 0.30191 0.40023 " pathEditMode="relative" rAng="0" ptsTypes="AAAAAAAAAAAAAAAAAAAAAAAAAAAAAAAAAAA">
                                      <p:cBhvr>
                                        <p:cTn id="1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44624"/>
            <a:ext cx="8442796" cy="786329"/>
          </a:xfrm>
        </p:spPr>
        <p:txBody>
          <a:bodyPr/>
          <a:lstStyle/>
          <a:p>
            <a:r>
              <a:rPr lang="en-GB" sz="2800" dirty="0" smtClean="0">
                <a:solidFill>
                  <a:schemeClr val="bg1"/>
                </a:solidFill>
              </a:rPr>
              <a:t>Random forest to detect infected forest areas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0" y="4721469"/>
            <a:ext cx="8521188" cy="1203379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Images are pre-segmented into </a:t>
            </a:r>
            <a:r>
              <a:rPr lang="en-GB" dirty="0" err="1" smtClean="0"/>
              <a:t>superpixels</a:t>
            </a:r>
            <a:endParaRPr lang="en-GB" dirty="0" smtClean="0"/>
          </a:p>
          <a:p>
            <a:r>
              <a:rPr lang="en-GB" dirty="0" smtClean="0"/>
              <a:t>Features: mean, variance and min/max of RGB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6" y="1049809"/>
            <a:ext cx="6769904" cy="3561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2007" y="6129425"/>
            <a:ext cx="1871025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solidFill>
                  <a:schemeClr val="accent4"/>
                </a:solidFill>
                <a:latin typeface="Verdana" pitchFamily="34" charset="0"/>
              </a:rPr>
              <a:t>(Yuan &amp; Hu, 2016)</a:t>
            </a:r>
          </a:p>
        </p:txBody>
      </p:sp>
    </p:spTree>
    <p:extLst>
      <p:ext uri="{BB962C8B-B14F-4D97-AF65-F5344CB8AC3E}">
        <p14:creationId xmlns:p14="http://schemas.microsoft.com/office/powerpoint/2010/main" val="305669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02"/>
    </mc:Choice>
    <mc:Fallback>
      <p:transition spd="slow" advTm="3520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-27384"/>
            <a:ext cx="8442796" cy="840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F for classification of vegetation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RF trained to automatically produce vegetation maps from aerial images</a:t>
            </a:r>
          </a:p>
          <a:p>
            <a:r>
              <a:rPr lang="en-GB" dirty="0" smtClean="0"/>
              <a:t>936 ha</a:t>
            </a:r>
          </a:p>
          <a:p>
            <a:r>
              <a:rPr lang="en-GB" dirty="0" smtClean="0"/>
              <a:t>Features</a:t>
            </a:r>
          </a:p>
          <a:p>
            <a:pPr lvl="1"/>
            <a:r>
              <a:rPr lang="en-GB" dirty="0" smtClean="0"/>
              <a:t>Spectral (R, G, B, and NIR)</a:t>
            </a:r>
          </a:p>
          <a:p>
            <a:pPr lvl="1"/>
            <a:r>
              <a:rPr lang="en-GB" dirty="0" smtClean="0"/>
              <a:t>Topographical</a:t>
            </a:r>
          </a:p>
          <a:p>
            <a:pPr lvl="1"/>
            <a:r>
              <a:rPr lang="en-GB" dirty="0" smtClean="0"/>
              <a:t>Textural</a:t>
            </a:r>
          </a:p>
          <a:p>
            <a:pPr lvl="1"/>
            <a:r>
              <a:rPr lang="en-GB" dirty="0" smtClean="0"/>
              <a:t>Geometrical</a:t>
            </a:r>
          </a:p>
          <a:p>
            <a:r>
              <a:rPr lang="en-GB" dirty="0" smtClean="0"/>
              <a:t>Ten vegetation classes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76" y="2132856"/>
            <a:ext cx="3707904" cy="980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631" y="5833967"/>
            <a:ext cx="3244221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solidFill>
                  <a:schemeClr val="accent4"/>
                </a:solidFill>
                <a:latin typeface="Verdana" pitchFamily="34" charset="0"/>
              </a:rPr>
              <a:t>(Kooistra, </a:t>
            </a:r>
            <a:r>
              <a:rPr lang="en-GB" sz="1400" dirty="0" err="1" smtClean="0">
                <a:solidFill>
                  <a:schemeClr val="accent4"/>
                </a:solidFill>
                <a:latin typeface="Verdana" pitchFamily="34" charset="0"/>
              </a:rPr>
              <a:t>Kuilder</a:t>
            </a:r>
            <a:r>
              <a:rPr lang="en-GB" sz="1400" dirty="0" smtClean="0">
                <a:solidFill>
                  <a:schemeClr val="accent4"/>
                </a:solidFill>
                <a:latin typeface="Verdana" pitchFamily="34" charset="0"/>
              </a:rPr>
              <a:t> &amp;Mucher, 2014)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67" y="3573016"/>
            <a:ext cx="3815129" cy="28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3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500"/>
    </mc:Choice>
    <mc:Fallback>
      <p:transition spd="slow" advTm="505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331640" y="55892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David Rousseau</a:t>
            </a:r>
            <a:endParaRPr lang="fr-FR" dirty="0"/>
          </a:p>
        </p:txBody>
      </p:sp>
      <p:pic>
        <p:nvPicPr>
          <p:cNvPr id="9" name="Picture 15" descr="C:\Users\XPS-YBALA\Desktop\Sans titre-1.bmp"/>
          <p:cNvPicPr>
            <a:picLocks noChangeAspect="1" noChangeArrowheads="1"/>
          </p:cNvPicPr>
          <p:nvPr/>
        </p:nvPicPr>
        <p:blipFill>
          <a:blip cstate="print"/>
          <a:srcRect l="2324" t="2250" r="2324" b="2250"/>
          <a:stretch>
            <a:fillRect/>
          </a:stretch>
        </p:blipFill>
        <p:spPr bwMode="auto">
          <a:xfrm>
            <a:off x="37176077" y="528637"/>
            <a:ext cx="139277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251520" y="2636912"/>
            <a:ext cx="889248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700" b="1" dirty="0" smtClean="0">
                <a:solidFill>
                  <a:prstClr val="black"/>
                </a:solidFill>
                <a:ea typeface="+mj-ea"/>
                <a:cs typeface="+mj-cs"/>
              </a:rPr>
              <a:t>Next course</a:t>
            </a:r>
          </a:p>
          <a:p>
            <a:pPr lvl="0" algn="ctr">
              <a:spcBef>
                <a:spcPct val="0"/>
              </a:spcBef>
            </a:pPr>
            <a:r>
              <a:rPr lang="en-US" sz="4700" b="1" dirty="0" err="1" smtClean="0">
                <a:solidFill>
                  <a:prstClr val="black"/>
                </a:solidFill>
                <a:ea typeface="+mj-ea"/>
                <a:cs typeface="+mj-cs"/>
              </a:rPr>
              <a:t>Réduction</a:t>
            </a:r>
            <a:r>
              <a:rPr lang="en-US" sz="4700" b="1" dirty="0" smtClean="0">
                <a:solidFill>
                  <a:prstClr val="black"/>
                </a:solidFill>
                <a:ea typeface="+mj-ea"/>
                <a:cs typeface="+mj-cs"/>
              </a:rPr>
              <a:t> de dimension</a:t>
            </a:r>
            <a:endParaRPr lang="en-US" sz="4700" b="1" dirty="0">
              <a:solidFill>
                <a:prstClr val="black"/>
              </a:solidFill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1905000" cy="774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04" y="188640"/>
            <a:ext cx="1752600" cy="533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03" y="116632"/>
            <a:ext cx="1533677" cy="7200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188640"/>
            <a:ext cx="1954840" cy="57606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326" y="0"/>
            <a:ext cx="178778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9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78"/>
    </mc:Choice>
    <mc:Fallback>
      <p:transition spd="slow" advTm="757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-27384"/>
            <a:ext cx="8442796" cy="79165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Decision tree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" y="3790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790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3790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3790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3790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3790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3790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3790951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3337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33337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33337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5000" y="33337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2200" y="33337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400" y="33337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6600" y="33337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3800" y="33337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28765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28765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47800" y="28765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5000" y="28765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62200" y="28765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19400" y="28765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6600" y="28765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33800" y="28765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400" y="24193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0600" y="24193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7800" y="24193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05000" y="24193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2200" y="24193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19400" y="24193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6600" y="24193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0" y="24193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" y="19621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90600" y="19621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47800" y="19621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05000" y="19621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62200" y="19621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19400" y="19621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76600" y="19621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33800" y="19621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3400" y="1504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90600" y="1504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47800" y="1504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05000" y="1504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62200" y="1504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19400" y="1504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76600" y="1504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33800" y="1504950"/>
            <a:ext cx="45720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504951"/>
            <a:ext cx="3657600" cy="2743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3" name="Multiply 52"/>
          <p:cNvSpPr/>
          <p:nvPr/>
        </p:nvSpPr>
        <p:spPr>
          <a:xfrm>
            <a:off x="533986" y="3333750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4688" y="2069353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5" name="Multiply 54"/>
          <p:cNvSpPr/>
          <p:nvPr/>
        </p:nvSpPr>
        <p:spPr>
          <a:xfrm>
            <a:off x="1458379" y="2891523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6" name="Multiply 55"/>
          <p:cNvSpPr/>
          <p:nvPr/>
        </p:nvSpPr>
        <p:spPr>
          <a:xfrm>
            <a:off x="1451019" y="3780115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1930415" y="1961556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8" name="Multiply 57"/>
          <p:cNvSpPr/>
          <p:nvPr/>
        </p:nvSpPr>
        <p:spPr>
          <a:xfrm>
            <a:off x="3238500" y="2435265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537387" y="2501681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906223" y="3424667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998033" y="3876972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834949" y="1596390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825240" y="2536602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4" name="Multiply 63"/>
          <p:cNvSpPr/>
          <p:nvPr/>
        </p:nvSpPr>
        <p:spPr>
          <a:xfrm>
            <a:off x="2365892" y="2853262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532206" y="1603877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1360" y="4248151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1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98560" y="4248150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2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55760" y="4248149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3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12960" y="4248148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4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70160" y="4248147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5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7360" y="4248146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6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84560" y="4248145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7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41760" y="4248144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8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4920" y="3639595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1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4920" y="3183440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2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4920" y="2727285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3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4920" y="227113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4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34920" y="1814975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5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4920" y="1358820"/>
            <a:ext cx="2984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6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58112" y="2312364"/>
            <a:ext cx="657418" cy="35754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 smtClean="0">
                <a:latin typeface="Verdana" pitchFamily="34" charset="0"/>
              </a:rPr>
              <a:t>1</a:t>
            </a:r>
            <a:r>
              <a:rPr lang="en-GB" sz="1400" dirty="0" smtClean="0">
                <a:latin typeface="Verdana" pitchFamily="34" charset="0"/>
              </a:rPr>
              <a:t>&gt;3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905000" y="1510176"/>
            <a:ext cx="0" cy="273796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Multiply 82"/>
          <p:cNvSpPr/>
          <p:nvPr/>
        </p:nvSpPr>
        <p:spPr>
          <a:xfrm>
            <a:off x="3284220" y="3790951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93046" y="3281967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>
                <a:latin typeface="Verdana" pitchFamily="34" charset="0"/>
              </a:rPr>
              <a:t>2</a:t>
            </a:r>
            <a:r>
              <a:rPr lang="en-GB" sz="1400" dirty="0" smtClean="0">
                <a:latin typeface="Verdana" pitchFamily="34" charset="0"/>
              </a:rPr>
              <a:t>&gt;3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85" name="Straight Connector 84"/>
          <p:cNvCxnSpPr>
            <a:stCxn id="4" idx="1"/>
          </p:cNvCxnSpPr>
          <p:nvPr/>
        </p:nvCxnSpPr>
        <p:spPr>
          <a:xfrm>
            <a:off x="533400" y="2876551"/>
            <a:ext cx="1371600" cy="2609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Multiply 87"/>
          <p:cNvSpPr/>
          <p:nvPr/>
        </p:nvSpPr>
        <p:spPr>
          <a:xfrm>
            <a:off x="4764446" y="3847754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513304" y="3939194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66838" y="3280917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 smtClean="0">
                <a:latin typeface="Verdana" pitchFamily="34" charset="0"/>
              </a:rPr>
              <a:t>2</a:t>
            </a:r>
            <a:r>
              <a:rPr lang="en-GB" sz="1400" dirty="0" smtClean="0">
                <a:latin typeface="Verdana" pitchFamily="34" charset="0"/>
              </a:rPr>
              <a:t>&gt;2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05000" y="3333750"/>
            <a:ext cx="2286000" cy="1046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447918" y="4196039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 smtClean="0">
                <a:latin typeface="Verdana" pitchFamily="34" charset="0"/>
              </a:rPr>
              <a:t>1</a:t>
            </a:r>
            <a:r>
              <a:rPr lang="en-GB" sz="1400" dirty="0">
                <a:latin typeface="Verdana" pitchFamily="34" charset="0"/>
              </a:rPr>
              <a:t>&gt;</a:t>
            </a:r>
            <a:r>
              <a:rPr lang="en-GB" sz="1400" dirty="0" smtClean="0">
                <a:latin typeface="Verdana" pitchFamily="34" charset="0"/>
              </a:rPr>
              <a:t>6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3276600" y="3334796"/>
            <a:ext cx="7620" cy="91334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Multiply 97"/>
          <p:cNvSpPr/>
          <p:nvPr/>
        </p:nvSpPr>
        <p:spPr>
          <a:xfrm>
            <a:off x="6909977" y="4700294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10758" y="4779599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0" name="Multiply 99"/>
          <p:cNvSpPr/>
          <p:nvPr/>
        </p:nvSpPr>
        <p:spPr>
          <a:xfrm>
            <a:off x="2838450" y="1529253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948202" y="4196039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 smtClean="0">
                <a:latin typeface="Verdana" pitchFamily="34" charset="0"/>
              </a:rPr>
              <a:t>1</a:t>
            </a:r>
            <a:r>
              <a:rPr lang="en-GB" sz="1400" dirty="0" smtClean="0">
                <a:latin typeface="Verdana" pitchFamily="34" charset="0"/>
              </a:rPr>
              <a:t>&gt;7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733800" y="1510176"/>
            <a:ext cx="7620" cy="182618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500067" y="4795886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6" name="Multiply 105"/>
          <p:cNvSpPr/>
          <p:nvPr/>
        </p:nvSpPr>
        <p:spPr>
          <a:xfrm>
            <a:off x="7705411" y="4697686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stCxn id="80" idx="2"/>
            <a:endCxn id="84" idx="0"/>
          </p:cNvCxnSpPr>
          <p:nvPr/>
        </p:nvCxnSpPr>
        <p:spPr>
          <a:xfrm rot="5400000">
            <a:off x="5698259" y="2293405"/>
            <a:ext cx="612058" cy="1365066"/>
          </a:xfrm>
          <a:prstGeom prst="bentConnector3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0" idx="2"/>
            <a:endCxn id="90" idx="0"/>
          </p:cNvCxnSpPr>
          <p:nvPr/>
        </p:nvCxnSpPr>
        <p:spPr>
          <a:xfrm rot="16200000" flipH="1">
            <a:off x="6785680" y="2571050"/>
            <a:ext cx="611008" cy="808726"/>
          </a:xfrm>
          <a:prstGeom prst="bentConnector3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90" idx="2"/>
            <a:endCxn id="94" idx="0"/>
          </p:cNvCxnSpPr>
          <p:nvPr/>
        </p:nvCxnSpPr>
        <p:spPr>
          <a:xfrm rot="5400000">
            <a:off x="6845984" y="3546475"/>
            <a:ext cx="580207" cy="718920"/>
          </a:xfrm>
          <a:prstGeom prst="bentConnector3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0" idx="2"/>
            <a:endCxn id="101" idx="0"/>
          </p:cNvCxnSpPr>
          <p:nvPr/>
        </p:nvCxnSpPr>
        <p:spPr>
          <a:xfrm rot="16200000" flipH="1">
            <a:off x="7596126" y="3515253"/>
            <a:ext cx="580207" cy="781364"/>
          </a:xfrm>
          <a:prstGeom prst="bentConnector3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4" idx="2"/>
            <a:endCxn id="88" idx="1"/>
          </p:cNvCxnSpPr>
          <p:nvPr/>
        </p:nvCxnSpPr>
        <p:spPr>
          <a:xfrm flipH="1">
            <a:off x="5111838" y="3616882"/>
            <a:ext cx="209917" cy="340680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4" idx="2"/>
            <a:endCxn id="89" idx="1"/>
          </p:cNvCxnSpPr>
          <p:nvPr/>
        </p:nvCxnSpPr>
        <p:spPr>
          <a:xfrm>
            <a:off x="5321755" y="3616882"/>
            <a:ext cx="231722" cy="362485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4" idx="2"/>
            <a:endCxn id="99" idx="7"/>
          </p:cNvCxnSpPr>
          <p:nvPr/>
        </p:nvCxnSpPr>
        <p:spPr>
          <a:xfrm flipH="1">
            <a:off x="6544905" y="4530954"/>
            <a:ext cx="231722" cy="288818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4" idx="2"/>
            <a:endCxn id="98" idx="0"/>
          </p:cNvCxnSpPr>
          <p:nvPr/>
        </p:nvCxnSpPr>
        <p:spPr>
          <a:xfrm>
            <a:off x="6776627" y="4530954"/>
            <a:ext cx="243158" cy="279148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1" idx="2"/>
            <a:endCxn id="106" idx="1"/>
          </p:cNvCxnSpPr>
          <p:nvPr/>
        </p:nvCxnSpPr>
        <p:spPr>
          <a:xfrm flipH="1">
            <a:off x="8052803" y="4530954"/>
            <a:ext cx="224108" cy="276540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1" idx="2"/>
            <a:endCxn id="105" idx="1"/>
          </p:cNvCxnSpPr>
          <p:nvPr/>
        </p:nvCxnSpPr>
        <p:spPr>
          <a:xfrm>
            <a:off x="8276911" y="4530954"/>
            <a:ext cx="263329" cy="305105"/>
          </a:xfrm>
          <a:prstGeom prst="straightConnector1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993549" y="1510176"/>
            <a:ext cx="35205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tIns="91440" bIns="4572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2000" dirty="0" smtClean="0">
                <a:latin typeface="Verdana" pitchFamily="34" charset="0"/>
              </a:rPr>
              <a:t>The (binary) decision tree</a:t>
            </a:r>
            <a:endParaRPr lang="nl-NL" sz="2000" dirty="0" err="1" smtClean="0">
              <a:latin typeface="Verdana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181621" y="4482710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latin typeface="Verdana" pitchFamily="34" charset="0"/>
              </a:rPr>
              <a:t>x</a:t>
            </a:r>
            <a:r>
              <a:rPr lang="en-GB" baseline="-25000" dirty="0" smtClean="0">
                <a:latin typeface="Verdana" pitchFamily="34" charset="0"/>
              </a:rPr>
              <a:t>1</a:t>
            </a:r>
            <a:endParaRPr lang="nl-NL" dirty="0" err="1" smtClean="0">
              <a:latin typeface="Verdana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-47229" y="2553385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latin typeface="Verdana" pitchFamily="34" charset="0"/>
              </a:rPr>
              <a:t>x</a:t>
            </a:r>
            <a:r>
              <a:rPr lang="en-GB" baseline="-25000" dirty="0" smtClean="0">
                <a:latin typeface="Verdana" pitchFamily="34" charset="0"/>
              </a:rPr>
              <a:t>2</a:t>
            </a:r>
            <a:endParaRPr lang="nl-NL" dirty="0" err="1" smtClean="0"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040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823"/>
    </mc:Choice>
    <mc:Fallback>
      <p:transition spd="slow" advTm="120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8" grpId="0" animBg="1"/>
      <p:bldP spid="89" grpId="0" animBg="1"/>
      <p:bldP spid="90" grpId="0" animBg="1"/>
      <p:bldP spid="94" grpId="0" animBg="1"/>
      <p:bldP spid="98" grpId="0" animBg="1"/>
      <p:bldP spid="99" grpId="0" animBg="1"/>
      <p:bldP spid="101" grpId="0" animBg="1"/>
      <p:bldP spid="105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-27384"/>
            <a:ext cx="8442796" cy="839787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Decision-tree learning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SzPct val="100000"/>
                  <a:buNone/>
                </a:pPr>
                <a:r>
                  <a:rPr lang="en-GB" dirty="0" smtClean="0">
                    <a:solidFill>
                      <a:schemeClr val="tx2"/>
                    </a:solidFill>
                  </a:rPr>
                  <a:t>Greedy algorithm (CART)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GB" dirty="0" smtClean="0"/>
                  <a:t>Given dataset D, choose </a:t>
                </a:r>
                <a:r>
                  <a:rPr lang="en-GB" dirty="0" smtClean="0">
                    <a:solidFill>
                      <a:schemeClr val="tx2"/>
                    </a:solidFill>
                  </a:rPr>
                  <a:t>best</a:t>
                </a:r>
                <a:r>
                  <a:rPr lang="en-GB" dirty="0" smtClean="0"/>
                  <a:t> 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dimension </a:t>
                </a:r>
                <a:r>
                  <a:rPr lang="en-GB" dirty="0" smtClean="0"/>
                  <a:t>and </a:t>
                </a:r>
                <a:r>
                  <a:rPr lang="en-GB" dirty="0" smtClean="0">
                    <a:solidFill>
                      <a:schemeClr val="tx2"/>
                    </a:solidFill>
                  </a:rPr>
                  <a:t>best</a:t>
                </a:r>
                <a:r>
                  <a:rPr lang="en-GB" dirty="0" smtClean="0"/>
                  <a:t> </a:t>
                </a:r>
                <a:r>
                  <a:rPr lang="en-GB" dirty="0" smtClean="0">
                    <a:solidFill>
                      <a:schemeClr val="accent4"/>
                    </a:solidFill>
                  </a:rPr>
                  <a:t>threshold </a:t>
                </a:r>
                <a:r>
                  <a:rPr lang="en-GB" dirty="0" smtClean="0"/>
                  <a:t>to split into two subsets D</a:t>
                </a:r>
                <a:r>
                  <a:rPr lang="en-GB" baseline="-25000" dirty="0" smtClean="0"/>
                  <a:t>1</a:t>
                </a:r>
                <a:r>
                  <a:rPr lang="en-GB" dirty="0" smtClean="0"/>
                  <a:t> and D</a:t>
                </a:r>
                <a:r>
                  <a:rPr lang="en-GB" baseline="-25000" dirty="0" smtClean="0"/>
                  <a:t>2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GB" dirty="0" smtClean="0"/>
                  <a:t>Perform </a:t>
                </a:r>
                <a:r>
                  <a:rPr lang="en-GB" dirty="0" smtClean="0">
                    <a:solidFill>
                      <a:schemeClr val="tx2"/>
                    </a:solidFill>
                  </a:rPr>
                  <a:t>1.</a:t>
                </a:r>
                <a:r>
                  <a:rPr lang="en-GB" dirty="0" smtClean="0"/>
                  <a:t> for D</a:t>
                </a:r>
                <a:r>
                  <a:rPr lang="en-GB" baseline="-25000" dirty="0" smtClean="0"/>
                  <a:t>1</a:t>
                </a:r>
                <a:r>
                  <a:rPr lang="en-GB" dirty="0" smtClean="0"/>
                  <a:t> and for D</a:t>
                </a:r>
                <a:r>
                  <a:rPr lang="en-GB" baseline="-25000" dirty="0" smtClean="0"/>
                  <a:t>2</a:t>
                </a:r>
                <a:r>
                  <a:rPr lang="en-GB" dirty="0"/>
                  <a:t> </a:t>
                </a:r>
                <a:r>
                  <a:rPr lang="en-GB" dirty="0" smtClean="0"/>
                  <a:t>(recursion)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GB" dirty="0" smtClean="0"/>
                  <a:t>Repeat until some stopping criterion</a:t>
                </a:r>
                <a:endParaRPr lang="en-GB" dirty="0"/>
              </a:p>
              <a:p>
                <a:pPr>
                  <a:buSzPct val="100000"/>
                </a:pPr>
                <a:r>
                  <a:rPr lang="en-GB" dirty="0" smtClean="0"/>
                  <a:t>What is “</a:t>
                </a:r>
                <a:r>
                  <a:rPr lang="en-GB" dirty="0" smtClean="0">
                    <a:solidFill>
                      <a:schemeClr val="tx2"/>
                    </a:solidFill>
                  </a:rPr>
                  <a:t>best</a:t>
                </a:r>
                <a:r>
                  <a:rPr lang="en-GB" dirty="0" smtClean="0"/>
                  <a:t>”?</a:t>
                </a:r>
              </a:p>
              <a:p>
                <a:pPr>
                  <a:buSzPct val="100000"/>
                </a:pPr>
                <a:r>
                  <a:rPr lang="en-GB" dirty="0" smtClean="0"/>
                  <a:t>Minimizing a cost function, e.g.,</a:t>
                </a:r>
              </a:p>
              <a:p>
                <a:pPr lvl="1">
                  <a:buSzPct val="100000"/>
                </a:pPr>
                <a:r>
                  <a:rPr lang="en-GB" dirty="0" smtClean="0"/>
                  <a:t>Gini impurity: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nl-NL" dirty="0" smtClean="0"/>
              </a:p>
              <a:p>
                <a:pPr lvl="1"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 is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fraction</a:t>
                </a:r>
                <a:r>
                  <a:rPr lang="nl-NL" dirty="0" smtClean="0"/>
                  <a:t> of points </a:t>
                </a:r>
                <a:r>
                  <a:rPr lang="nl-NL" dirty="0" err="1" smtClean="0"/>
                  <a:t>labeled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class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nl-NL" dirty="0" smtClean="0"/>
                  <a:t>.</a:t>
                </a:r>
              </a:p>
              <a:p>
                <a:pPr lvl="1">
                  <a:buSzPct val="100000"/>
                </a:pPr>
                <a:r>
                  <a:rPr lang="en-GB" dirty="0" smtClean="0"/>
                  <a:t>Minimum when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nl-NL" dirty="0"/>
                  <a:t>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3"/>
                <a:stretch>
                  <a:fillRect l="-930" t="-1100" b="-23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15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243"/>
    </mc:Choice>
    <mc:Fallback>
      <p:transition spd="slow" advTm="85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-27384"/>
            <a:ext cx="8442796" cy="79165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Decision-tree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0986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388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5790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3191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0593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7994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5396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2798" y="3129953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986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8388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5790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3191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0593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87994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95396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2798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0986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8388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5790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73191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80593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87994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95396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02798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0986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8388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5790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73191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80593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7994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5396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02798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0986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8388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65790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73191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80593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87994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95396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02798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0986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8388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5790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73191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0593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87994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95396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02798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0986" y="1592944"/>
            <a:ext cx="2459213" cy="18444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3" name="Multiply 52"/>
          <p:cNvSpPr/>
          <p:nvPr/>
        </p:nvSpPr>
        <p:spPr>
          <a:xfrm>
            <a:off x="551380" y="2822550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5641" y="1972424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5" name="Multiply 54"/>
          <p:cNvSpPr/>
          <p:nvPr/>
        </p:nvSpPr>
        <p:spPr>
          <a:xfrm>
            <a:off x="1172902" y="2525216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6" name="Multiply 55"/>
          <p:cNvSpPr/>
          <p:nvPr/>
        </p:nvSpPr>
        <p:spPr>
          <a:xfrm>
            <a:off x="1167954" y="3122667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1490279" y="1899946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8" name="Multiply 57"/>
          <p:cNvSpPr/>
          <p:nvPr/>
        </p:nvSpPr>
        <p:spPr>
          <a:xfrm>
            <a:off x="2369779" y="2218447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226024" y="2263103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146371" y="2883679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535743" y="3187789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770806" y="1654424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64278" y="2286582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4" name="Multiply 63"/>
          <p:cNvSpPr/>
          <p:nvPr/>
        </p:nvSpPr>
        <p:spPr>
          <a:xfrm>
            <a:off x="1783075" y="2499491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222540" y="1659458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8045" y="3437354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1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5447" y="3437354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2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72849" y="3437353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3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80250" y="3437352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4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87652" y="3437352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5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95054" y="3437351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6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02455" y="3437350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7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09857" y="3437350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8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0301" y="3028187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1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0301" y="2721488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2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0301" y="2414789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3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0301" y="2108090"/>
            <a:ext cx="200685" cy="21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4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0301" y="1801391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5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0301" y="1494692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6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2702798" y="1596457"/>
            <a:ext cx="0" cy="184089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ultiply 80"/>
          <p:cNvSpPr/>
          <p:nvPr/>
        </p:nvSpPr>
        <p:spPr>
          <a:xfrm>
            <a:off x="2400519" y="3129953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85" name="Multiply 84"/>
          <p:cNvSpPr/>
          <p:nvPr/>
        </p:nvSpPr>
        <p:spPr>
          <a:xfrm>
            <a:off x="2100803" y="1609284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59179" y="3595062"/>
            <a:ext cx="281519" cy="21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latin typeface="Verdana" pitchFamily="34" charset="0"/>
              </a:rPr>
              <a:t>x</a:t>
            </a:r>
            <a:r>
              <a:rPr lang="en-GB" baseline="-25000" dirty="0" smtClean="0">
                <a:latin typeface="Verdana" pitchFamily="34" charset="0"/>
              </a:rPr>
              <a:t>1</a:t>
            </a:r>
            <a:endParaRPr lang="nl-NL" dirty="0" err="1" smtClean="0">
              <a:latin typeface="Verdan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46294" y="2297866"/>
            <a:ext cx="281519" cy="21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latin typeface="Verdana" pitchFamily="34" charset="0"/>
              </a:rPr>
              <a:t>x</a:t>
            </a:r>
            <a:r>
              <a:rPr lang="en-GB" baseline="-25000" dirty="0" smtClean="0">
                <a:latin typeface="Verdana" pitchFamily="34" charset="0"/>
              </a:rPr>
              <a:t>2</a:t>
            </a:r>
            <a:endParaRPr lang="nl-NL" dirty="0" err="1" smtClean="0">
              <a:latin typeface="Verdana" pitchFamily="34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87703"/>
              </p:ext>
            </p:extLst>
          </p:nvPr>
        </p:nvGraphicFramePr>
        <p:xfrm>
          <a:off x="3193686" y="1592944"/>
          <a:ext cx="5740752" cy="44500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717594">
                  <a:extLst>
                    <a:ext uri="{9D8B030D-6E8A-4147-A177-3AD203B41FA5}">
                      <a16:colId xmlns="" xmlns:a16="http://schemas.microsoft.com/office/drawing/2014/main" val="539111579"/>
                    </a:ext>
                  </a:extLst>
                </a:gridCol>
                <a:gridCol w="717594">
                  <a:extLst>
                    <a:ext uri="{9D8B030D-6E8A-4147-A177-3AD203B41FA5}">
                      <a16:colId xmlns="" xmlns:a16="http://schemas.microsoft.com/office/drawing/2014/main" val="3690158306"/>
                    </a:ext>
                  </a:extLst>
                </a:gridCol>
                <a:gridCol w="717594">
                  <a:extLst>
                    <a:ext uri="{9D8B030D-6E8A-4147-A177-3AD203B41FA5}">
                      <a16:colId xmlns="" xmlns:a16="http://schemas.microsoft.com/office/drawing/2014/main" val="778515249"/>
                    </a:ext>
                  </a:extLst>
                </a:gridCol>
                <a:gridCol w="717594">
                  <a:extLst>
                    <a:ext uri="{9D8B030D-6E8A-4147-A177-3AD203B41FA5}">
                      <a16:colId xmlns="" xmlns:a16="http://schemas.microsoft.com/office/drawing/2014/main" val="729434936"/>
                    </a:ext>
                  </a:extLst>
                </a:gridCol>
                <a:gridCol w="717594">
                  <a:extLst>
                    <a:ext uri="{9D8B030D-6E8A-4147-A177-3AD203B41FA5}">
                      <a16:colId xmlns="" xmlns:a16="http://schemas.microsoft.com/office/drawing/2014/main" val="3276451858"/>
                    </a:ext>
                  </a:extLst>
                </a:gridCol>
                <a:gridCol w="717594">
                  <a:extLst>
                    <a:ext uri="{9D8B030D-6E8A-4147-A177-3AD203B41FA5}">
                      <a16:colId xmlns="" xmlns:a16="http://schemas.microsoft.com/office/drawing/2014/main" val="3837141593"/>
                    </a:ext>
                  </a:extLst>
                </a:gridCol>
                <a:gridCol w="717594">
                  <a:extLst>
                    <a:ext uri="{9D8B030D-6E8A-4147-A177-3AD203B41FA5}">
                      <a16:colId xmlns="" xmlns:a16="http://schemas.microsoft.com/office/drawing/2014/main" val="2948843073"/>
                    </a:ext>
                  </a:extLst>
                </a:gridCol>
                <a:gridCol w="717594">
                  <a:extLst>
                    <a:ext uri="{9D8B030D-6E8A-4147-A177-3AD203B41FA5}">
                      <a16:colId xmlns="" xmlns:a16="http://schemas.microsoft.com/office/drawing/2014/main" val="326158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#O1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#X1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#O2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#X2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Gini1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Gini2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Gini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98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&gt;1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1.00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381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&gt;3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0.49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0.99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208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&gt;4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0.49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0.99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0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&gt;5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0.49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0.99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182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&gt;6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1.00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14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&gt;7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0.47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0.00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0.47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261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&gt;1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0.44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2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&gt;2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0.48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0.50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704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&gt;3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0.41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0.47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108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&gt;4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0.48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0.48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30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GB" sz="1400" baseline="-250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GB" sz="1400" baseline="0" dirty="0" smtClean="0">
                          <a:solidFill>
                            <a:schemeClr val="accent6"/>
                          </a:solidFill>
                        </a:rPr>
                        <a:t>&gt;5</a:t>
                      </a:r>
                      <a:endParaRPr lang="en-GB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0.49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0.44</a:t>
                      </a:r>
                      <a:endParaRPr lang="en-GB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accent6"/>
                          </a:solidFill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534898"/>
                  </a:ext>
                </a:extLst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3193686" y="3812344"/>
            <a:ext cx="5740752" cy="3780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926270" y="4452891"/>
                <a:ext cx="1569469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0" y="4452891"/>
                <a:ext cx="156946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/>
          <p:cNvCxnSpPr/>
          <p:nvPr/>
        </p:nvCxnSpPr>
        <p:spPr>
          <a:xfrm flipV="1">
            <a:off x="864877" y="1579045"/>
            <a:ext cx="0" cy="184089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473191" y="1579390"/>
            <a:ext cx="0" cy="184089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193686" y="1972424"/>
            <a:ext cx="5794746" cy="407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193686" y="2325372"/>
            <a:ext cx="5794746" cy="3802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193686" y="2721487"/>
            <a:ext cx="5794746" cy="3475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94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512"/>
    </mc:Choice>
    <mc:Fallback>
      <p:transition spd="slow" advTm="83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6" grpId="0" animBg="1"/>
      <p:bldP spid="97" grpId="0" animBg="1"/>
      <p:bldP spid="97" grpId="1" animBg="1"/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-99392"/>
            <a:ext cx="8442796" cy="84012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Decision-tree learning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50986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58388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165790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473191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80593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087994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95396" y="3129952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02798" y="3129953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0986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58388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65790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473191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780593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87994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95396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02798" y="2822550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0986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8388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165790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473191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780593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87994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395396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702798" y="2515149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50986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58388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165790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473191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80593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87994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95396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702798" y="2207747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50986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8388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165790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473191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780593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87994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395396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702798" y="1900345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50986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58388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65790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73191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780593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87994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395396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702798" y="1592944"/>
            <a:ext cx="307402" cy="3074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0986" y="1592944"/>
            <a:ext cx="2459213" cy="18444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8" name="Multiply 147"/>
          <p:cNvSpPr/>
          <p:nvPr/>
        </p:nvSpPr>
        <p:spPr>
          <a:xfrm>
            <a:off x="551380" y="2822550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605641" y="1972424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0" name="Multiply 149"/>
          <p:cNvSpPr/>
          <p:nvPr/>
        </p:nvSpPr>
        <p:spPr>
          <a:xfrm>
            <a:off x="1172902" y="2525216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1" name="Multiply 150"/>
          <p:cNvSpPr/>
          <p:nvPr/>
        </p:nvSpPr>
        <p:spPr>
          <a:xfrm>
            <a:off x="1167954" y="3122667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2" name="Multiply 151"/>
          <p:cNvSpPr/>
          <p:nvPr/>
        </p:nvSpPr>
        <p:spPr>
          <a:xfrm>
            <a:off x="1490279" y="1899946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3" name="Multiply 152"/>
          <p:cNvSpPr/>
          <p:nvPr/>
        </p:nvSpPr>
        <p:spPr>
          <a:xfrm>
            <a:off x="2387363" y="2218447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226024" y="2263103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146371" y="2883679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1535743" y="3187789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770806" y="1654424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764278" y="2286582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59" name="Multiply 158"/>
          <p:cNvSpPr/>
          <p:nvPr/>
        </p:nvSpPr>
        <p:spPr>
          <a:xfrm>
            <a:off x="1783075" y="2525867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222540" y="1659458"/>
            <a:ext cx="184441" cy="184441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58045" y="3437354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1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65447" y="3437354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2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372849" y="3437353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3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680250" y="3437352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4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987652" y="3437352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5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295054" y="3437351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6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602455" y="3437350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7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09857" y="3437350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8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50301" y="3028187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1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50301" y="2721488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2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0301" y="2414789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3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50301" y="2108090"/>
            <a:ext cx="200685" cy="21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>
                <a:latin typeface="Verdana" pitchFamily="34" charset="0"/>
              </a:rPr>
              <a:t>4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0301" y="1801391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5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50301" y="1494692"/>
            <a:ext cx="200685" cy="203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6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2702798" y="1596457"/>
            <a:ext cx="0" cy="184089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Multiply 175"/>
          <p:cNvSpPr/>
          <p:nvPr/>
        </p:nvSpPr>
        <p:spPr>
          <a:xfrm>
            <a:off x="2400519" y="3129953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77" name="Multiply 176"/>
          <p:cNvSpPr/>
          <p:nvPr/>
        </p:nvSpPr>
        <p:spPr>
          <a:xfrm>
            <a:off x="2100803" y="1609284"/>
            <a:ext cx="307402" cy="30740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659179" y="3595062"/>
            <a:ext cx="281519" cy="21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latin typeface="Verdana" pitchFamily="34" charset="0"/>
              </a:rPr>
              <a:t>x</a:t>
            </a:r>
            <a:r>
              <a:rPr lang="en-GB" baseline="-25000" dirty="0" smtClean="0">
                <a:latin typeface="Verdana" pitchFamily="34" charset="0"/>
              </a:rPr>
              <a:t>1</a:t>
            </a:r>
            <a:endParaRPr lang="nl-NL" dirty="0" err="1" smtClean="0">
              <a:latin typeface="Verdana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46294" y="2297866"/>
            <a:ext cx="281519" cy="21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latin typeface="Verdana" pitchFamily="34" charset="0"/>
              </a:rPr>
              <a:t>x</a:t>
            </a:r>
            <a:r>
              <a:rPr lang="en-GB" baseline="-25000" dirty="0" smtClean="0">
                <a:latin typeface="Verdana" pitchFamily="34" charset="0"/>
              </a:rPr>
              <a:t>2</a:t>
            </a:r>
            <a:endParaRPr lang="nl-NL" dirty="0" err="1" smtClean="0">
              <a:latin typeface="Verdana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131836" y="1530765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 smtClean="0">
                <a:latin typeface="Verdana" pitchFamily="34" charset="0"/>
              </a:rPr>
              <a:t>1</a:t>
            </a:r>
            <a:r>
              <a:rPr lang="en-GB" sz="1400" dirty="0" smtClean="0">
                <a:latin typeface="Verdana" pitchFamily="34" charset="0"/>
              </a:rPr>
              <a:t>&gt;7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070896" y="2062510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 smtClean="0">
                <a:latin typeface="Verdana" pitchFamily="34" charset="0"/>
              </a:rPr>
              <a:t>1</a:t>
            </a:r>
            <a:r>
              <a:rPr lang="en-GB" sz="1400" dirty="0" smtClean="0">
                <a:latin typeface="Verdana" pitchFamily="34" charset="0"/>
              </a:rPr>
              <a:t>&gt;6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84" name="Multiply 183"/>
          <p:cNvSpPr/>
          <p:nvPr/>
        </p:nvSpPr>
        <p:spPr>
          <a:xfrm>
            <a:off x="6499714" y="2618320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7751095" y="2084111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2408205" y="1579045"/>
            <a:ext cx="0" cy="1840892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086072" y="2665160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 smtClean="0">
                <a:latin typeface="Verdana" pitchFamily="34" charset="0"/>
              </a:rPr>
              <a:t>2</a:t>
            </a:r>
            <a:r>
              <a:rPr lang="en-GB" sz="1400" dirty="0" smtClean="0">
                <a:latin typeface="Verdana" pitchFamily="34" charset="0"/>
              </a:rPr>
              <a:t>&gt;3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200979" y="3539115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>
                <a:latin typeface="Verdana" pitchFamily="34" charset="0"/>
              </a:rPr>
              <a:t>1</a:t>
            </a:r>
            <a:r>
              <a:rPr lang="en-GB" sz="1400" dirty="0" smtClean="0">
                <a:latin typeface="Verdana" pitchFamily="34" charset="0"/>
              </a:rPr>
              <a:t>&gt;3</a:t>
            </a:r>
            <a:endParaRPr lang="nl-NL" sz="1400" dirty="0" err="1" smtClean="0">
              <a:latin typeface="Verdana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842296" y="3539115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>
                <a:latin typeface="Verdana" pitchFamily="34" charset="0"/>
              </a:rPr>
              <a:t>1</a:t>
            </a:r>
            <a:r>
              <a:rPr lang="en-GB" sz="1400" dirty="0" smtClean="0">
                <a:latin typeface="Verdana" pitchFamily="34" charset="0"/>
              </a:rPr>
              <a:t>&gt;3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190" name="Straight Connector 189"/>
          <p:cNvCxnSpPr>
            <a:stCxn id="147" idx="1"/>
          </p:cNvCxnSpPr>
          <p:nvPr/>
        </p:nvCxnSpPr>
        <p:spPr>
          <a:xfrm>
            <a:off x="550986" y="2515149"/>
            <a:ext cx="1857219" cy="1006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63" idx="0"/>
          </p:cNvCxnSpPr>
          <p:nvPr/>
        </p:nvCxnSpPr>
        <p:spPr>
          <a:xfrm flipV="1">
            <a:off x="1473192" y="2549769"/>
            <a:ext cx="3916" cy="88758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Multiply 191"/>
          <p:cNvSpPr/>
          <p:nvPr/>
        </p:nvSpPr>
        <p:spPr>
          <a:xfrm>
            <a:off x="3858079" y="4071980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57363" y="4133123"/>
            <a:ext cx="657418" cy="33491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x</a:t>
            </a:r>
            <a:r>
              <a:rPr lang="en-GB" sz="1400" baseline="-25000" dirty="0" smtClean="0">
                <a:latin typeface="Verdana" pitchFamily="34" charset="0"/>
              </a:rPr>
              <a:t>2</a:t>
            </a:r>
            <a:r>
              <a:rPr lang="en-GB" sz="1400" dirty="0" smtClean="0">
                <a:latin typeface="Verdana" pitchFamily="34" charset="0"/>
              </a:rPr>
              <a:t>&gt;2</a:t>
            </a:r>
            <a:endParaRPr lang="nl-NL" sz="1400" dirty="0" err="1" smtClean="0">
              <a:latin typeface="Verdana" pitchFamily="34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1492611" y="2820792"/>
            <a:ext cx="902784" cy="505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4620203" y="4736040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197" name="Multiply 196"/>
          <p:cNvSpPr/>
          <p:nvPr/>
        </p:nvSpPr>
        <p:spPr>
          <a:xfrm>
            <a:off x="5186181" y="4649222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476930" y="1611907"/>
            <a:ext cx="3916" cy="88758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5743490" y="4195843"/>
            <a:ext cx="274320" cy="274320"/>
          </a:xfrm>
          <a:prstGeom prst="ellipse">
            <a:avLst/>
          </a:prstGeom>
          <a:solidFill>
            <a:srgbClr val="3F9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sp>
        <p:nvSpPr>
          <p:cNvPr id="200" name="Multiply 199"/>
          <p:cNvSpPr/>
          <p:nvPr/>
        </p:nvSpPr>
        <p:spPr>
          <a:xfrm>
            <a:off x="6309468" y="4109025"/>
            <a:ext cx="457200" cy="457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nl-NL" sz="1400" dirty="0" smtClean="0">
              <a:solidFill>
                <a:schemeClr val="tx1"/>
              </a:solidFill>
            </a:endParaRPr>
          </a:p>
        </p:txBody>
      </p:sp>
      <p:cxnSp>
        <p:nvCxnSpPr>
          <p:cNvPr id="202" name="Elbow Connector 201"/>
          <p:cNvCxnSpPr>
            <a:stCxn id="182" idx="2"/>
            <a:endCxn id="183" idx="0"/>
          </p:cNvCxnSpPr>
          <p:nvPr/>
        </p:nvCxnSpPr>
        <p:spPr>
          <a:xfrm rot="5400000">
            <a:off x="6831660" y="1433625"/>
            <a:ext cx="196830" cy="1060940"/>
          </a:xfrm>
          <a:prstGeom prst="bentConnector3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2" idx="2"/>
            <a:endCxn id="185" idx="1"/>
          </p:cNvCxnSpPr>
          <p:nvPr/>
        </p:nvCxnSpPr>
        <p:spPr>
          <a:xfrm>
            <a:off x="7460545" y="1865680"/>
            <a:ext cx="330723" cy="258604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83" idx="2"/>
            <a:endCxn id="187" idx="0"/>
          </p:cNvCxnSpPr>
          <p:nvPr/>
        </p:nvCxnSpPr>
        <p:spPr>
          <a:xfrm rot="5400000">
            <a:off x="5773326" y="2038880"/>
            <a:ext cx="267735" cy="984824"/>
          </a:xfrm>
          <a:prstGeom prst="bentConnector3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87" idx="2"/>
            <a:endCxn id="188" idx="0"/>
          </p:cNvCxnSpPr>
          <p:nvPr/>
        </p:nvCxnSpPr>
        <p:spPr>
          <a:xfrm rot="5400000">
            <a:off x="4702715" y="2827049"/>
            <a:ext cx="539040" cy="885093"/>
          </a:xfrm>
          <a:prstGeom prst="bentConnector3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87" idx="2"/>
            <a:endCxn id="189" idx="0"/>
          </p:cNvCxnSpPr>
          <p:nvPr/>
        </p:nvCxnSpPr>
        <p:spPr>
          <a:xfrm rot="16200000" flipH="1">
            <a:off x="5523373" y="2891483"/>
            <a:ext cx="539040" cy="756224"/>
          </a:xfrm>
          <a:prstGeom prst="bentConnector3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88" idx="2"/>
            <a:endCxn id="193" idx="0"/>
          </p:cNvCxnSpPr>
          <p:nvPr/>
        </p:nvCxnSpPr>
        <p:spPr>
          <a:xfrm rot="16200000" flipH="1">
            <a:off x="4678334" y="3725384"/>
            <a:ext cx="259093" cy="556384"/>
          </a:xfrm>
          <a:prstGeom prst="bentConnector3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83" idx="2"/>
            <a:endCxn id="184" idx="0"/>
          </p:cNvCxnSpPr>
          <p:nvPr/>
        </p:nvCxnSpPr>
        <p:spPr>
          <a:xfrm>
            <a:off x="6399605" y="2397425"/>
            <a:ext cx="209917" cy="330703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88" idx="2"/>
            <a:endCxn id="192" idx="1"/>
          </p:cNvCxnSpPr>
          <p:nvPr/>
        </p:nvCxnSpPr>
        <p:spPr>
          <a:xfrm flipH="1">
            <a:off x="4205471" y="3874030"/>
            <a:ext cx="324217" cy="307758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93" idx="2"/>
            <a:endCxn id="196" idx="7"/>
          </p:cNvCxnSpPr>
          <p:nvPr/>
        </p:nvCxnSpPr>
        <p:spPr>
          <a:xfrm flipH="1">
            <a:off x="4854350" y="4468038"/>
            <a:ext cx="231722" cy="308175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93" idx="2"/>
            <a:endCxn id="197" idx="0"/>
          </p:cNvCxnSpPr>
          <p:nvPr/>
        </p:nvCxnSpPr>
        <p:spPr>
          <a:xfrm>
            <a:off x="5086072" y="4468038"/>
            <a:ext cx="209917" cy="290992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89" idx="2"/>
            <a:endCxn id="199" idx="7"/>
          </p:cNvCxnSpPr>
          <p:nvPr/>
        </p:nvCxnSpPr>
        <p:spPr>
          <a:xfrm flipH="1">
            <a:off x="5977637" y="3874030"/>
            <a:ext cx="193368" cy="361986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89" idx="2"/>
            <a:endCxn id="200" idx="0"/>
          </p:cNvCxnSpPr>
          <p:nvPr/>
        </p:nvCxnSpPr>
        <p:spPr>
          <a:xfrm>
            <a:off x="6171005" y="3874030"/>
            <a:ext cx="248271" cy="344803"/>
          </a:xfrm>
          <a:prstGeom prst="straightConnector1">
            <a:avLst/>
          </a:prstGeom>
          <a:ln w="158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463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525"/>
    </mc:Choice>
    <mc:Fallback>
      <p:transition spd="slow" advTm="34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3" grpId="0" animBg="1"/>
      <p:bldP spid="184" grpId="0" animBg="1"/>
      <p:bldP spid="185" grpId="0" animBg="1"/>
      <p:bldP spid="187" grpId="0" animBg="1"/>
      <p:bldP spid="188" grpId="0" animBg="1"/>
      <p:bldP spid="189" grpId="0" animBg="1"/>
      <p:bldP spid="192" grpId="0" animBg="1"/>
      <p:bldP spid="193" grpId="0" animBg="1"/>
      <p:bldP spid="196" grpId="0" animBg="1"/>
      <p:bldP spid="197" grpId="0" animBg="1"/>
      <p:bldP spid="199" grpId="0" animBg="1"/>
      <p:bldP spid="2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51663"/>
            <a:ext cx="8229600" cy="4625609"/>
          </a:xfrm>
        </p:spPr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impurity</a:t>
            </a:r>
            <a:r>
              <a:rPr lang="fr-FR" dirty="0" smtClean="0"/>
              <a:t> coefficient </a:t>
            </a:r>
            <a:r>
              <a:rPr lang="fr-FR" dirty="0" err="1" smtClean="0"/>
              <a:t>exists</a:t>
            </a:r>
            <a:r>
              <a:rPr lang="fr-FR" dirty="0" smtClean="0"/>
              <a:t>, for instance </a:t>
            </a:r>
            <a:r>
              <a:rPr lang="fr-FR" dirty="0" err="1" smtClean="0"/>
              <a:t>entropy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the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entropy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So </a:t>
            </a:r>
            <a:r>
              <a:rPr lang="fr-FR" dirty="0" err="1" smtClean="0"/>
              <a:t>which</a:t>
            </a:r>
            <a:r>
              <a:rPr lang="fr-FR" dirty="0" smtClean="0"/>
              <a:t> one </a:t>
            </a:r>
            <a:r>
              <a:rPr lang="fr-FR" dirty="0" err="1" smtClean="0"/>
              <a:t>shoud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r>
              <a:rPr lang="fr-FR" dirty="0" smtClean="0"/>
              <a:t>Gini </a:t>
            </a:r>
            <a:r>
              <a:rPr lang="fr-FR" dirty="0" err="1" smtClean="0"/>
              <a:t>Impurity</a:t>
            </a:r>
            <a:r>
              <a:rPr lang="fr-FR" dirty="0" smtClean="0"/>
              <a:t> tends to </a:t>
            </a:r>
            <a:r>
              <a:rPr lang="fr-FR" dirty="0" err="1" smtClean="0"/>
              <a:t>isolate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frequent</a:t>
            </a:r>
            <a:r>
              <a:rPr lang="fr-FR" dirty="0" smtClean="0"/>
              <a:t> class in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 of the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entropy</a:t>
            </a:r>
            <a:r>
              <a:rPr lang="fr-FR" dirty="0" smtClean="0"/>
              <a:t> tends to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slighly</a:t>
            </a:r>
            <a:r>
              <a:rPr lang="fr-FR" dirty="0" smtClean="0"/>
              <a:t> more </a:t>
            </a:r>
            <a:r>
              <a:rPr lang="fr-FR" dirty="0" err="1" smtClean="0"/>
              <a:t>balanced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27453"/>
            <a:ext cx="5760640" cy="15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60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04"/>
    </mc:Choice>
    <mc:Fallback>
      <p:transition spd="slow" advTm="5720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Decisions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Sci</a:t>
            </a:r>
            <a:r>
              <a:rPr lang="fr-FR" dirty="0" smtClean="0"/>
              <a:t>-kit </a:t>
            </a:r>
            <a:r>
              <a:rPr lang="fr-FR" dirty="0" err="1" smtClean="0"/>
              <a:t>learn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87" y="1124744"/>
            <a:ext cx="60690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2" y="2790825"/>
            <a:ext cx="59166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3" y="3573016"/>
            <a:ext cx="692626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9" y="5949280"/>
            <a:ext cx="5000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32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08"/>
    </mc:Choice>
    <mc:Fallback>
      <p:transition spd="slow" advTm="192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Visualization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1340768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AutoShape 2" descr="data:image/png;base64,iVBORw0KGgoAAAANSUhEUgAAAokAAAKACAYAAADw2OLpAAAABHNCSVQICAgIfAhkiAAAAAlwSFlz%0AAAALEgAACxIB0t1+/AAAIABJREFUeJzs3WegE9X6tvHLgg0UxApiO3ZFLMDfithFUbH3Ljbs6LGB%0Ax4oFe8eKXVQUUbGAvQuIYscuRwXsYsf2fjjvnTWZSfZO9k4mZd+/L4QkO1lpk8w9z3rWTP/88w9m%0AZmZmZlEzV3oAZmZmZlZ9/CPRzMzMzBL8I9HMzMzMEvwj0czMzMwS/CPRzMzMzBL8I9HMzMzMEvwj%0A0czMzMwS/CPRzMzMzBL8I9HMzMzMEvwj0czMzMwSZq30APLwWoFmZmZm5TNTY1dwkmhmZmZmCf6R%0AaGZmZmYJ/pFoZmZmZgn+kWhmZmZmCf6RaGZmZmYJ/pFoZmZmZgn+kWhmZmZmCdXaJ7GiXnnlFQAu%0Av/zyzHk33XQTAHvvvTcAhx9+OACrr756yqMzs6b45ZdfAPjtt9+yzp911v9tBueZZ57Ux2S5vfTS%0AS5nT11xzDQBDhw7Nus4VV1wBwM477wzAfPPNl9LorBxmzJiROf377783eN1ZZpkFgLnmmqusY0rb%0AqaeeCsCUKVMAuPbaawH4+++/KzUkJ4lmZmZmljTTP/9U5eImFRnUa6+9BsAGG2wAwPTp0/Net23b%0AtgB8++235R+YNeipp54C4LTTTgNg8803B2CvvfbKXOfmm28G4OuvvwZg3LhxWdc94IADAJh33nnL%0AP+AU/Pe//wXg7rvvBrKTmbg111wTgE6dOgGw1lprAbDooouWc4hlFf3sjho1CoDzzjsPCJ9z6dix%0AIwDPPfdc5rwllliizCPM7a+//gLgjTfeAOCuu+4q+jb0Hj700EOB2khbtB3Va6DPI8BXX32V82/0%0A3aXP8EknnZS4Trt27QDo3Llz6QZbJuPHjwfgzz//BEJy+tZbbwHw/PPPJ/5Gn9kxY8YAsPzyy5d9%0AnKWm13fffffNnPfwww8D4TWeaabshUEWXHBBAPr37w/A/vvvn7msffv25Rtsmbz55psAbL311kDY%0AfssJJ5yQOT1gwAAA5phjjlLctVdcMTMzM7PiOUkExo4dC8D2228PwOeffw5k772oXmm22WYDQiKl%0APd+uXbtmXW7l99133wGwzTbbAPDss88Cyb3OXOJ7qEqTlL4AHHPMMQC0atWqRCMureje5kUXXQTA%0A8OHDE5c11Y477gjABRdcAFR3svjjjz8C8MADDwBw8cUXZy5TQtOY++67L3Nae/RpueGGG4CQoNxz%0Azz0F/22+tGWBBRYA4NhjjwXgyCOPzFxWbdspvW932mmngv8m3+OOWmSRRYCQyColrzRtqwDuvfde%0AINTAK00uhpK1gQMHAmE7Vsi2MG0///wzAE888QQQjvjkOnJXyGsM0LNnz8zp2267DYAOHTo0f7Ap%0A2XDDDYHs90VU9D2hI2frrbdeKe7aSaKZmZmZFa9FJoma5ThhwgQA9thjDyCkL7n2XpQUHnfccUCY%0AUafrnnnmmUDuuphq8cknnwDwxx9/AHDhhRdmLtNssrnnnhuAM844A6juGZ+33HILAPvssw+QfN3m%0An3/+zHV33313INQv6T1w2GGHAfDFF18kbl8JzLnnnlvqoTeLUhGNDwpPDpUORqleMd9tqGbxxRdf%0ALGqcafjpp5+AUJOkGsymUBoDIdlad911mzG63FRzpu0PhO3Jp59+mnXdxRZbDIDZZ5896/wPPvgg%0Ac1ozHxtLW9SRAWDw4ME5bzdtek9tscUWAPzwww95r9urVy8AHnnkEaDwlAlg8cUXB+Djjz9u+mBL%0A4MEHHwSyE9P4bPu4bt26AfD+++9nzlNKHH0fRE2cOBGAlVdeuemDLTF9Vg8++GAA7rjjjqzLo58/%0AbafiaZlS1zvvvDPv/eiIh7ZrCy+8cHOGXVb63XDOOecA+Wd1R5PE7t27A/Dyyy+XYghOEs3MzMys%0AeC0ySdxzzz0BuP3223PfeQN7qNdffz0QZsuqPkBJQHzvqBK0x6Y9T82SU69HXR4Vf8xnnXUWAMcf%0Af3x5B9sMm2yyCRBqW+KP4dZbb81cd9ddd815G0rPlJzq9Y1SvZh6ZFaaUohCUjPtkR999NFAwzVZ%0Aei5Uixm//WgK2ZRZt6WgPWq9JkrDJ02aVNL7Uc+9Dz/8EChtoq7Z1bl6rLZp0wYIM/U141OzdGXE%0AiBGZ048//jgQ6pnee+89AOacc04Avv/++8T96LOjRHGVVVZpykNpMtWfKeGLJ4jRWbojR44EYMiQ%0AIUCov+3duzcQ6vCinQn69OkDhPeFemGqVrVfv36leigF0extJWNvv/124joao45s6aiUZjBHO2lo%0Axroez6BBg4Dw+ejSpQsQ6u0rWYOqz5Ael8YkOgqgbRTACiuskPO2VM+o97r6CEbriUXJud7j1VSH%0Ae9111wFw4IEHAqHvYz7RJHHJJZcEwvPaTE4SzczMzKx4LWrFFa2korqQeIq6/vrrA7DlllsC2TVf%0Amv262mqrAWGv9cknn8x5W5WghPDGG28EsmczFkt7pk8//TQQklLNJIbQK7JSNMM8TomfZqs3RPUr%0Al112GRDqxSAkr6effnrW7VaakoVC7LDDDkBhszr1XOhvmlPfVy777bcfEOpRC6E0btNNNwVg7bXX%0ABkJCdf755wMwefLkzN988803QNNmmuajhG/bbbdNXKYE8eqrrwbyJ98SvQ2dVj2TkjbV8On9G01b%0A1FdPKZxmU6eVtuj5jSeI6iQQrZ9cZpllADjllFMA2GijjYBQx5iL/v6oo44Cwuf6s88+A0Id58wz%0Ap5OTKIXPlSCKZrgqJY/Td1CUVujQ0RMl0K+//joAL7zwAhC+28pN78Hod6fGoARdtYdaMUd14kq+%0AG9K6dWsgvLf1/1xJorbpeq111EGJbdqmTp2aOa0jkfrd0Nh2Jvr7Iu3fGk4SzczMzCzBPxLNzMzM%0ALKHuJ65El+DKt9yeDlto0okmo2hpLIC+ffsCofWA6HCFYm8dnoXchemlpkJegIMOOgho2uSZQttJ%0AqCAawuFstQdKq93C6NGjgXDIQRZaaCEgLI7eFFoeCWCdddYBwvtFS4Vdc801Tb795tBkER36j9Kh%0AYh1eix9eLqaJsCaw6PHr/2lPXIkegin2MLPKQiB8JnVIN06TlnToDsLnQZMH1KqiOXRbancRpYbl%0A0eL9UtEh3eghOX129d7WogA6FF9umsQQnzyocemQeXPp9nToUTSZJ60WXzpkrskG0VKdE088EQgN%0AsPVdUgw1k1d7FJU2aNJG9PBvOelzotKAKH13attRimbQKrGKNtOOL7spek8dccQRzb7fYui9Fm17%0ApDI1beM8ccXMzMzMakrdJonak4qmA8OGDQPCHo2W7VHxtgr2i6EkUQlcNOXJ12KnFF599VUAzjvv%0AvMx5DTUYbUwxjWnj1C7knXfeyfp/uShJVMGzqCC6OUlilPbw1UxbbUL03KdFBddqTSPRZfL02pdy%0A2bH+/fsDYQ88rSRRxe9qugthEpFoz7t9+/YAfPXVV1mXR9tsqBlxY9ZYY43M6XHjxmVdpuL35thu%0Au+2AkOipcT3Ao48+CoTG5eWmpFVNl7VNVMP9QiYRNMWXX34JhOdCkxo0Gev+++8HYNVVVy3J/WmS%0AYnyZxbSSRD1ebTumTZsGhIkLEFLVUtDSfkrL1Eg62kS8HA3UtUCD2hKpLVOUWpI1NimrKaJJolLx%0AuHzbinLTZKJcRyOcJJqZmZlZTaq7FjjxKfijRo3KXKa9Ru3FKWH49ddfS3b/hS6P1lRq46OUK9ce%0AW6GitRtKXtSctaFWDXFqZ6G6n2h6Ww7xpcuk1G0ezj77bCAk0Nob13Jq5a451XtJr4kobYqmedFU%0AsVTULkS0zFW5qV4nnh5CSLy0FKOa0eq1UG3Wbrvtlvmb2267DQif93harvd6uZdsUwNs3X90ubC0%0AEkQ55JBDgJDWKl0pRWLaEL22ShBFyWGpEkRRjaX+1f0qnS/3tur5558HQoKoI03R92cpqS5dNYFq%0Au6IFFSA7oS8VpXe5vo9Uw630uFKizcjLSc+5npNLL700lfstFyeJZmZmZpZQd0miUp5ogihqnhut%0AX6g1AwYMABpOEBdZZBEgLIZ+5ZVXAjB+/HgAjjvuOAA6d+6c+RvtUedL6QoRb4xbLmr8G1euJRFV%0Ai6cZqFoSqtxJomoQ4+m0UpBypIcNKXfapZrWaOoRp5nIShBFyZiWbvvggw8yl6nWUI3glcJrJqg+%0AH7mas2u2eL3Za6+9gDDTWrWIl1xyCRBmYpealvtMi+rQokv2QcnqufL67bffgGRqt8suuwDla+Kt%0AZuTxGjfVDJaLPpey9NJLZ05rEYJyNrGO1mvnq0lMi2Yxv/jiixUdR6k4STQzMzOzhLpLEjUjU7N1%0Ao3Vq5UgQ47PDyz1bXDN7c81CVp/Ahx56CAhJoWpCNEMq1+w27fGqXlP1G+oVqfq3hvrUKcV59913%0AAXj44YcLe1DN1K9fv1TuRx555BGgecseNkTPdXxZPCWapZzBnIv2gNNalk+9PtWHMl6vBrDEEksA%0AIQGLUyKm1DBaz6iZw5pVrDqxa6+9Nu/9Lb744kBY0q4U1HdS9xdNO1WvmGvJvnKYY445gGS689hj%0AjwHlSxJV85j2dlPbPt2PZtqqhm/dddct6f1pVrNqPeeff34Attpqq5LeT7VQrWmu76U0lsHT+xnC%0A95vS3HJTDaISRB1pKqRTiN6P+tx99913QNjOqQ+kl+UzMzMzs6pSN0mi+mFpxq5+xcf7Y5Wa7kf/%0Alnp2XlxDexGaRRWtNYSwJ9fQHt0mm2yS9X91/Vfdm1ZTia4oE69f1Mzy4cOH538AJaDnQP9qofj4%0Aqgrlur9y78nlW22iHKtx5FLuGfpx6h+WK9ET1ddGE4NclMRFE7n3338fCF0MNMNUNYq56IhEvlVa%0AmkIrTCjJjL6PxowZA4SkKY30JToG/atEqFzifWWlKf1Zi6EaPd3PlltuCWSvzFNK0dVtovdbrlrE%0ASot/D5b79YzbdNNNM6d1FEH1n1LKz3KU6nk///xzIDz2xnofQvjeVR/Ndu3aASF51jYr2icx7ee2%0APt+xZmZmZtYsdZMk6hf3jBkzgLD6Rq51bptDaVm8v9ZGG20E5F6XtZTUW001L1GqRdQa1eVY+SS6%0AF5Nvj0Z1FE1Zg7SYMehfzVItl7T2klWLGO9HmFYtosT7I0pTViRqiOpv8iXAgwYNypxuzrrgWjdX%0Aa7LnS0qVLkGYLV1KSjtybSNUz7vhhhsCpX+u84m/p8uVtlQbrZ1crm1U/GiDvpfUU7bcq1K1NK+/%0A/nrm9FVXXZV1mdI5fT+WgrYlEI4easa8+kE+8MADjd6OamI1Rt1uWp1CCuEk0czMzMwS/CPRzMzM%0AzBLq5nBznArcO3ToUJLb02FmFdkPHjwYCBM71Myz3Idr3nvvPSDE01Eq2FWLFrXVUFuQ5lDBtZZF%0Ag+TEFY1JhbxqyVNq22+/PRCK/ceNG1eW+0lbvgkrnTp1SuX+8y0DqPd4qQ93P/PMMwD88ssvWedv%0AttlmAJxwwgmZ8wo9xP/nn38C2e0v1Mz3/vvvB0IRuArLTz75ZCC77Us5Jo6oBc7GG28MhLYXUeed%0Adx4QlpHr2LFjycfRkCOOOCLV+ys3tRmKthuC7IkO5aASEU020+HDJ554IuvytKjJdr1R+xktogHZ%0AkyshtJMpxfegRL/7VlhhhazLNFm2ocPN+v3Qp08fIGwLVB43ffr0vH97/vnnN2HETeck0czMzMwS%0A6jZJLEXrG7XTgfDL/8477wTCHoBac6RlzjnnBEI6Em0aLFpMXombEgwVyb799ttZ50epsXF8MoEa%0AhOq2c9FzUco9tlyUaCm5/P7774HwXOi5KZX4c5yvoXNzxSesSLmXw5N8ywBqabpSLwOoJtdxTZkg%0ApKbFAwcOBEKj7FyUEmqJy//85z8F309zKM3R/b366quZyzShQam42nfoqMBcc81V0rGoYbqSmLTo%0ASIy2n+Wmxv6TJk3KOr/c96+Jk2rSraXi1IA/mj7FW5aVQ6m3iY2JJvla7lJtXZrj5ZdfBuC0004D%0A4OOPP866jyhNaNx9992bfb9xDT2fN9xwQ6N/H5+4pOUq8yWIPXr0yJzWUYa0OEk0MzMzs4SZ0l7i%0ApUBFD0rtQ7QHrtQjXjdXiAsvvBDIXrRcNSV77LEHEJavqxQlD9HWIA2lfI3R+6CY9Eb1iaql09T/%0AXMv+lYMa4ar9gZZuUyuC5tpvv/0AuPHGG4Gwxz9+/HgAZptttpLcjyghjSeKSq+17FOp6f2uJFGU%0AYOqzVeokMV9i2KtXLyB3ywolX6oxu/LKK4GQdKuhbS5aau+SSy4Byt9ovzGqyYRQo6ZEVK6//nog%0AbNd0JKG5dJRBdcuioyddunQpyf3EabnPxx9/HAg1WKpfVnNhJY4QanKb0ohay4jGkx+1VzrxxBOL%0Avs1iKC1Xk3TVzEbfe/p8l2K7efbZZwMhrdb9Ret+S/UeisrXJB1Caqqa3912263R29M2/M033wTC%0ANko1+fEWcEpuIXxHa0nNcjzehhRyJERLkGqZSn3O89HSugB9+/Zt7hCjGv3Cd5JoZmZmZgl1kyTe%0AfffdQNjjVt2R6vAgJEOqB1Bio73NiRMnAqEmS8kDhFRFNSVp1Yk1RkuOQWjIe9tttwHJVKIhjSWJ%0A7du3B7LrDY877jggLDeWNr0Wqp9U3ZZmlUVrNwrdS4+mO7179wbCXrger/bWS02JXbwBvN5rqiMr%0AlXwJohJDJRzlauKtx6nPrqh2qWvXrom/UcIQn60al+t9qnRsqaWWauKIy0c1SUo545/dfffdFwhN%0AtqPLaBY6EzuaUKtOSzVd8uOPPwLlazItOjIz77zzNnpd1cQutthiWf9viJoSa+nFeK2XPmtpNS3X%0AYgu5lj3Ud5Zqn5syE1kJ7YorrgiEpG399dcHQicIKGy5uGLpfuO1n1Hq/KHPn/5mypQpQGiuD+H9%0AH1/qLk7fPapRjJ6XNtVFKtUs5HmOd1qI07ZQz1EZOEk0MzMzs+LVbZKYi+petCST6hvilJxoiSwI%0A9Q21QH2ilCyKUoNcfQX1PlAapxoazQLs1q0bAEsvvXQZRtw0H330EQCbb745EFJV7XXuv//+metq%0A1qvSCNFyjtrTVmIDYda06pkKmbVWCqo9jCdszUn4lEJGbzPelzGtBFFUb1SK+jelkv379weyZ4ym%0AXZPUHErA9HjyHQ2IPmdahjP+eqlGWe/baK2uls4ULV2ooynqM1su2t4MHz4cCEd51F0hF6UtSqRU%0Az5WrVlGza9XfVu/tN954A4C5554bKN8Sm3FKybbYYgsgzNKNWnLJJYGQKKr7RENj1FEO1eHdd999%0AQEgjR48eDUDPnj2b9wAaoaRL/SfVQaO59D5Rsq3vd30v6Tu61LP/myJew96cJFH19fp8rLLKKiUa%0AZYKTRDMzMzMrXt0kiZ999hkQZgmOHTs2eaN56u503F97KaoLqjeqy4nPDItSfZP2ZGqB9rb+/e9/%0AAzB58uTEdbRyxUorrQSE94JqsHLt2asmVaskpP2cKBXLtxJLdLZxvhrZeBqZ6+/Vwb9cs6fz0V60%0A+gXq/rViTy777LMPEHpkHnrooQAsvPDCQPlr6dKi2ljNQlY3g1ya0plAll12WSD0Y6zU514dA1Qn%0Aq88c5N9eFfK49X2gbYOOiFSKXkfVO0Pu7yoIfTxVu7frrrtmLnvnnXeyrqNZ6nou+vXrB8Dll19e%0AsrEXQt8x1113XeY8PfeNiaZlSj5VX6h+k9EVv6qNXluNsSlJoj5/I0eOBMJrX0ZOEs3MzMyseP6R%0AaGZmZmYJdXO4WVRAe/XVVwPZDbHjhyfUQuWQQw4BQvG21Sa1RVFLlwcffDDvdfMdqtKEHYALLrgA%0AqHzLlPikk3yHnxuiQ8vRlh9HH3101mWVpskUf/zxR97r6DBzWhMOKk2HsNTmSZPS9C8Ufrg52tJL%0Ahf9qJ1Nt5SXRdj1aYnHo0KFZ19HjVuPoDh06JG5HEzo02aVaRNu96DtKr7EaYMdfz+hkIh2m1GdF%0AE1X0naaWMJWatKVJRRAmBzYm2soprQUZykFt9wqZ6KjXUY3GVR5RxokqcT7cbGZmZmbFq7sk0Ux7%0A10qTISyPpaXeVBitReA1QWD11VfP/E2hTYrTpmbvhTTXVkpY7nY2lg69t2fMmJE5Tw2alb6pQbWa%0A+iqV0CQVKH+LGyueJpmoTY8mfzT0Ha0lC5WmlnjJNqt/ThLNzMzMrHhOEs3MzMxaHieJZmZmZlY8%0A/0g0MzMzswT/SDQzMzOzBP9INDMzM7ME/0g0MzMzswT/SDQzMzOzBP9INDMzM7ME/0g0MzMzswT/%0ASDQzMzOzBP9INDMzM7ME/0g0MzMzswT/SDQzMzOzhFkrPQAzS8+qq66aOX3dddcB0K1bt0oNx8zM%0AqpiTRDMzMzNLcJLYAk2bNg2AhRdeOHPeaaedBsBhhx0GQPv27dMfmJXNpEmTAJg4cWLmvOHDhwP1%0AkSQOGTIEgNlnnx2Afffdt5LDsSoxcuRIAC6++GIAnnrqKQA++OADAJZaaqmKjMsM4OWXXwagV69e%0AANx1110AbLLJJhUbU5yTRDMzMzNLcJLYRFOmTAFgwIABAAwdOhSAvffeO3OdCy64AID55psv5dE1%0AbI455kicd+qppwKhZm3rrbdOc0ipuf/++wHo06dP1vmjR48GqmsPrpT++eefgs6rVf369QNg7bXX%0ABlpmknjJJZcAcN999wHw5JNPVnI4FfX0008DsOeeewLw888/AzDTTDNVbEzFGjhwIABnnXUWEFJQ%0AgPXWW68SQ6q4H374AYB27doB0L17dwDuvPPOzHWWXHLJ9AfWRCeeeCIA33//fYVHkp+TRDMzMzNL%0AcJJYJO2lay/v7bffBqB169YAfPPNN5nrtmrVKuXRFaaa91rKTY89niioNqRek8Rx48YlzltwwQUr%0AMJLyevPNN7P+BejcuXOlhpOK9957D4BBgwYB2duglurTTz8FQoJYS+69914gJIjaVr377ruZ67S0%0AJHG77bYD4NVXX806X9u1a665JnPe2Wefnd7Amumdd96p9BAa5STRzMzMzBKcJBZo6tSpADzwwANA%0ASBBl2223BeCWW25Jd2BN8Pjjj1d6CBVz7bXXVnoIFTF27NjEeT179qzASMrrxx9/BOCnn36q8EjS%0A8+KLLwIhQVx22WUrOZyKOfLIIzOn822H9Z6ff/75UxlTU3z11VdAsma4nmqIIdSHT58+PXHZlltu%0ACYQjdw8++CAAf/zxR87b0uce4P333wdgmWWWyfq/6HwrjJNEMzMzM0vwj0QzMzMzS/Dh5gZ8/vnn%0AmdOKv9WMWG1kzj//fAB22WWXlEfXdPH4vSX47rvvgJY7aafe26HU26G4Yjz00ENZ/9e2qqVQu5vL%0ALrssc158YpoOMz/xxBPpDayJNPZ8/9aLLbbYIu9ls8wyCxBaGOm1nTBhQtb1NthgAyC0f4r+rVTz%0A4eVa2G45STQzMzOzBCeJDYjumUaXM4Ow/Nf6668P1NYyds8++2ziPLXrqaXHUYy33nor69+WQm0z%0A1CYl2ki9TZs2FRlTKamgvV7TlkIojdC/f//9dyWHk5qHH34YgN133z3vdZZYYgkARowYkcaQSqJH%0Ajx5AMmW6+uqrM6cPPPDAVMdUDrPO2vjPjzfeeANIThTVdmynnXYCkulhraiF7ZWTRDMzMzNLcJIY%0AoaX21LgzXv8AYS/vjjvuAKBjx44pja75PvroIwBee+21xGVa5mjddddNdUxpGTJkSIOXr7766imN%0AJF3jx48HQuuIRRddNHPZ8ssvX5ExlVLXrl0rPYSKi6eo9V6TqAbZgwcPBsJSbbkcfvjhALRt27b8%0AAyuRFVZYAUi+rjPP3PIynZtvvhmA3377Lev8TTfdFICDDz449TGVg1LV2WabrcIjSWp57zozMzMz%0Aa5STRELtx6RJk4CwRFuUfuGfcsopQG0liDJjxgwAfvnll8Rliy22WNrDKTs1pQV45ZVXGrxuvS7H%0Ad88992T9v95Spg4dOuQ8P9o0fc0110xrOKmZNm1a5nR85nq0sXA90Szmiy++GIBnnnkm73VXWmkl%0AICxyUIt01CpXDXm903dxdF4AwMILLwyEhLheqLl7NS5w4CTRzMzMzBKcJAKXX345kL2sU5wWjF9o%0AoYVSGVPaNt5440oPoeSiSaL2TOM0O71e633iC8jvuOOOFRpJecVngqpurV7pqAAkl+OrxjSiFNRh%0AYuTIkTkv79KlS+b0Y489BlT38nuNUW3ic889V+GRpCO65N6gQYMA+PPPP7Ous/baawP1832l7VY1%0Az3Kuz29GMzMzM2uWFp0kTp06FUh24Z977rmB7I7w88wzT3oDq4Cll1660kMouVGjRjV6nQEDBgC1%0A22crH723lTKJ3tv1ZpFFFgFCh4J6d9FFF2VOK41YZZVVgNqayVsI9chTupQvdVF6CLWdIMq9994L%0A1MaqHKUQTYhvueWWnNc5+eST0xpOWenI1k8//QRU93bZSaKZmZmZJbTIJFG1D+ussw4AH3/8cdbl%0AmlG11157pTuwMhs6dCiQe8+0HvsjFrK6SufOnVMYSfrGjh0LwNdffw2ElSdUt1ZvtPKC1nD97LPP%0AMpdpNv9cc82V/sBSUM31TE0VXeFKM5RVY6zHq44TxxxzDFAf6WGU+vVGZ+rXow8//BCAs846K+91%0ATjjhBABWXnnlVMZUbprjoNrp3XbbrZLDaZCTRDMzMzNL8I9EMzMzM0tokYebtTB8/DCzDmtss802%0AqY8pDfFlnuq1IFqTNR555JG811Hz8Nlnnz2VMaUt3iZkjjnmAGDOOeesxHDKLr6s4osvvpg5rQkN%0AW2+9dapjKqdhw4YlzquHUgJNUok2wdahuTgdZj7zzDPLP7AKuPrqq4H6LCeIGj16NACvvvpq3uuc%0AeOKJQP1NMBQti1uNnCSamZmZWUKLShLfffddAHbeeees89UyQtPr67XdzeTJkys9hFRoYtKXX36Z%0A9zobbrjWPWzuAAAgAElEQVQhUN17cM3x0UcfZf1/o402qtBI0qEG0rnScS3nVk9JolocQUiaoi27%0AapWO4nzyySeJy+KvbT1OtouKH/mpN7/99hsAY8aMyXsdTUir1yMgtcBJopmZmZkltKgk8dxzzwXg%0A999/B6B169YAHHjggQC0adOmMgNLSbTZLIS2KAALLLBAyqOprEMPPbTSQygLpajxett6XY4vLlfq%0A8tBDDwFwwQUXpD2csqm3emIlh7/++iuQ+3VcfPHFgfBeXm+99dIZXIXU22sc179/fwBGjBiRuKx9%0A+/ZAaKrdqlWr9AZmWZwkmpmZmVlC3SeJhx12WOb0TTfdlHWZaniUMNarZ599FoDp06dnnb/BBhtk%0ATmvPrR7o8eay3HLLASGVqDevvfYakJwROt9881ViOFWha9eulR5CyUWTNr2nl1lmmUoNp8nUIHur%0ArbYC4Isvvsh73T59+gAwePDg8g+sCtRrTeJff/0FNDybuUuXLkBomF5vlJjXAieJZmZmZpZQt0mi%0A+m3dddddict69eoFwEknnZTqmCrl22+/BUItpmjZp3oT7ZEXp9Sl3pbwEs3kFdWdRutP61GHDh0A%0A6N27NwCjRo3KXNZQOlVr3nvvvcR5SolrMS0eNGgQELbXDanX7VU+qpW/5pprKjyS0rrnnnsAeOml%0Al7LOj3aauPHGG9McUuriKaqWJqxGThLNzMzMLKHuksRffvkFCHUrX3/9deI6p59+OgCrrLJKegOr%0AAvHali233LJCIymPP//8Ewgr6rREw4cPz/q/+otppYK///47c9nMM9fPPuKss/5vU6aVZaIzQ3/8%0A8ceKjKkcpkyZkjivFmsu33//fQAuvfTSnJdH6ysnTZqUypiqVb3VJA4ZMiTn+epTDPVbMy5KiS++%0A+GIgdGDQc3PwwQdXZmA51M+3hJmZmZmVjH8kmpmZmVlC3R1uPuWUUwC4+eabE5fpvNVWWy3VMVUr%0ALYEFcOSRRwLZbXFqzbBhw4CGD0998MEHAHzzzTdAbRb7NyR+OPKdd94BoGPHjkBokQP1eUgnV9uQ%0ACRMmVGo4JffKK68A2YfTx40bV6nhNJkmL+Q7lBo99NhS6TXWv2oBVKtUDhSffKWyl+233z71MVWK%0Atsd77rknAJdffjkQJl36cLOZmZmZVbW6SRJ/+uknAJ577rms8xdbbLHMabW+URF/Szd27NjM6Xpo%0AkVJI49Wll14aqL8EURZddFEAJk+eDMDKK68MhJYwutxqkyabHXvssZnzanECklKjAQMGZJ3fvXt3%0AIGyrW7J4Kj5y5MjMZQMHDqzImJpj8803B+Dzzz/POn+nnXYC6vPIRmM00a6a1d7WxczMzMzKrm6S%0AxKlTpwLw8ssvZ53fr1+/zOl6baDcGO2h9ejRA4Bll10WgDPPPDNznYUWWij9gZXYjjvuCMAjjzwC%0A5G7IWu9tj+JJekvTt29fAF5//fXMefVU36bPbq1bYIEFAOjZsycQmsAfdNBBQMvdVkfFaxKjS23q%0APa36+mpuNK5axPhSdGqevddee6U+pmqx0UYbAXD++ecDsOSSS1ZyODk5STQzMzOzhJmis+SqSNGD%0A0mzVddddF4BOnToB2Y2V1XDX6tudd94JwK677po576ijjgJCk3W/F6yWtW3bNnNa9aba9ll9ePTR%0ARwHYYostgHAkCODCCy8EYPXVV09/YEXScrC33347ENJ+1aXmWjrXUtNop3YniWZmZmaWUDdJopmZ%0AmZkVzEmimZmZmRXPPxLNzMzMLME/Es3MzMwswT8SzczMzCzBPxLNzMzMLME/Es3MzMwswT8SzczM%0AzCzBPxLNzMzMLME/Es3MzMwswT8SzczMzCzBPxLNzMzMLME/Es3MzMwsYdZKD6ASdt55ZwDuvvtu%0AANq1awfAbrvtBkC3bt0A2G677TJ/M88886Q5xJK4/vrrAbjllluA8Lj79esHwDLLLJO57vHHHw/A%0A/vvvn+YQy+KGG24AYMiQIZnzNt54YwB69uwJwNprrw3AHHPMAUCrVq3SHKKV2SOPPJI5fd999wFw%0A9dVXAzBw4EAAzjjjjPQHZqn4888/AZg+fToQPt9zzz13xcZkVqjHHnsMgI8//hiAHj16ZC6bZZZZ%0AgOzv73JykmhmZmZmCTP9888/lR5DLmUd1EUXXQTA7bffDsArr7wCwEwzzZR1vRVXXDFz+vDDDwfg%0AwAMPLOfQSuLiiy8GQjqovWrRax59vLPO+r9QeYUVVgDg8ssvB2Ddddct72DLYNiwYQAccsghmfN+%0A+OEHIPnYlTCeeOKJQEgYAWafffbyD7YJfv75ZwDefffdzHmDBg0CQmqmx6nX88wzzwSy0/F68swz%0AzwBw9tlnA/Doo49mLtNrHX/tdSShXp8T+euvv4Ds7YC2gb/88gsAa621FgC9evUCktvCaqD3/ZQp%0AUwAYN24cAE8++WTiul9//TUAI0aMAGCJJZYAwvti2WWXLetYG/Pggw9mTi+yyCIATJgwAYAZM2Zk%0AXTfX9lrGjBkDhM/9LrvsAoRtoBx77LGZ02PHjgXgqaeeavL45dlnn815W/ocAvz6668F3daSSy6Z%0AOf2f//wHgH322ad5A6wxL730EgC9e/cG4LvvvgPC+xfC95JeY72X55xzzqbcZaMfdCeJZmZmZpbQ%0AIpNE0R7OTz/9BMDIkSOz/n388ccz1/39998BOOiggwC48sor0xhik5x00kkAnHvuuTkvb2jPVDp1%0A6gSE52LVVVct5RBT8fbbb2dOa+/5rLPOAuCrr74CQsIom266aea0klili5VOFt955x0Att9+ewAm%0ATZqUuSz+msb/v9hiiwEhfQGYf/75yzzi8lGqpMRCSaoe72abbZa57rbbbgvA5MmTgfAeUM1qLRwd%0AaAo9R0rUb7311kb/RjV8bdq0Kd/Ammi//fYDYOjQoU2+DSUyp59+OgB77rlns8dVDL0vtT0CaN26%0ANRC2SYUc+SkFJczNobreU045Jev86PdF9LMY9d577wEh7Y3SY1WN/HHHHQfA0ksv3cwRV7d9990X%0AgJtuuqngvznhhBOAsF0rkpNEMzMzMyuefySamZmZWUKLbIEjKvTUv3379s36V0WkAEcffTQAd9xx%0ABxCmn+v8WhQ9DBAt9Af47LPPgBB71+Lh5ujEI51WIfRzzz0HwMEHHwyEQ9OjR4/O/I1OP/zww0D+%0AwyblNn78eCAUM3/55ZdA9uEnjU2HVnUdlRx88sknQPYhx6OOOqqMoy6PfIfc1dpIj//II49M/K0m%0AqOh506SeeqH3yaeffgqE9/Y333wDhFZfAP379wfCZAlNfNBh2MGDB6cw4uJo/Hod11hjDQC6du0K%0AwMwz58881PZLk71OPvlkIL3Dzffffz8AL774IhBKASAc4i+n6ESd5ZZbrmz3o0lF0fdavjIdHVb/%0A7bffgOzJL1tvvTUA1113HRBawpx66qkA7LXXXqUbdBV4/fXXARg1alTOy6MTKl944YWsyzQBT4eq%0AS90ax0mimZmZmSW06IkrxVCLjfXXXx+Atm3bAvDRRx8BMO+881ZkXLl8//33QCjS/vHHH7Mu195z%0ANAXVnpsSRFETWrXMiLaVqQfao9eEJLVFilp44YWBkNR07NgxlbEpNdN7Tm099JlVU2gICVCc9riV%0AIC644IKZy6ZOnVraAZeR0rH/+7//A8Lrpkla+jcXTQjQY1fqWIoWIJWiiXQQPpuXXHIJANOmTcu6%0Arto83XPPPZnz1FQ638SDv//+u8QjLh2l5NH3cj6aIKLPkCYrnnfeeUB2a5hyOueccwAYMGBA0X+r%0Az/viiy+eOW/33XfPus4VV1wB5E8ln3766czpUrY10/OpVkrt27cHmjbJ5o8//sicfvPNN4HkpDO1%0AatN2eocddmjKsKuOHp8W9NDjUkoeTQeVGMaP/uk7IPq9UABPXDEzMzOz4rXomsRirLfeekCobVEL%0AHKUU1ZQkqh5Ee8maGq/0YdFFFwVglVVWyfyNGnNuueWWQEgjtXd32WWXAbD33ntn/mauueYqzwNI%0AkdpPRJfwE+2tKnG75pprgFAXU25KAePJyVVXXQUU1gRaqYGWZtRtQXjvLrDAAiUacWkpSYWQwChN%0AHT58OBCShjg9NoAtttgCCOlGQ6ljtfvwww+B7HrSfHVMp512GhDqM6NL0unowoUXXpj1N1tttVXp%0ABlsmhSSI0qVLFyDU5E2cOBEIdXBpiddERlOg+eabD4CllloKCM211eBforV98edAt6+E9NJLLy3Z%0A2BsSr+tvjujSqKutthoADzzwABCOdOmIgtqTxV/fWqUWZaqVb0i+7bUakBeZJDbKSaKZmZmZJbgm%0AsUiHHXYYENIc1fLoV3w1Uj3aF198AYTGpLk0Vjtz4403Zk6n3Yg2DVpmCkLtmqgW5Prrr09lLEqA%0AVWumWdarr756wbeh5E3JQ7RWSI3DdbvVQvWG0feXZuEqEY0ueJ+L6vQAjjnmGCDU9+jx1mIzcXVc%0AiM52jFNiqBraXLMd89Uiqtm6nqtap22fGg6rnlizZeeZZ56KjEuvDYSjUEoSm0O1bdEl7qB8NYlp%0Aic8JEKXk0c97vdNSfUqg44qsJ3ZNopmZmZkVzzWJBdIsruiyZhBmYVWzPfbYo+DrrrTSSkBYlktL%0AFsq1116bOd2rVy+gemvaal0hM3cbo7Ts5ptvBrL7iz3yyCNASOmKSSjLSXVbWhISQvLVWIKoOkYl%0A4hDS01pOEEW1X507d05cpiXL1AMxniB+++23mdOqMY5TjVe9eP/99wH4/PPPgXDEp1IJonTr1q2i%0A919r1BNT9eBamlHbNR3hg9IkstVMM8nT4iTRzMzMzBKcJBZIey5KEpVOaK+9Xmh245lnngkkV+V4%0A/vnnM6fVZ27HHXdMZ3ApaGhW4BFHHJHiSEpLq4s0pX9Z2lQPp5UEoPGZ3K+88goQZjJHV7TQTOha%0AThBFHQm0QkMhtOJK9HOqWlXRLPFZZpmluUOsCkrHdeRDNXrq7GC1RTO7lQRrdR39f8yYMZnr1nuS%0AGJ/1Xm5OEs3MzMwswUligfLVHtbrXkt8dlwumn1by0mi6rRUX/naa68lrqPeYyuvvHJ6Aysx9eHS%0AvxDWc65WhfSBFCX6SsiiK1Lk66XYUqi/Z64VZrbZZhsABg0aBDS8/nEtOf/884GwlrBWXunevXvF%0AxpSGeN/LeqXPdzV2FdFvBa3GlotW8dIKUo3Rmt8QjozEXXDBBYUOsSj1sUUwMzMzs5Lyj0QzMzMz%0AS/Dh5ggdflPbl5tuuilzmZZtUwGtluWr9/YvDTVbr9JG7AXRsmQbbLABkHsigBaT32STTYDaPhSn%0A92l08oaWuBoxYgRQPS1wiqGG22q2qwboao3Rkh1wwAEA3HHHHYnLtPTbhhtuCMDyyy+f3sCAzz77%0ADAgTTNQMWcuARqnsQE2g8x2iiy5ppmbZer9rqdJaoHY9KgGQ6HJragoeFz/EqedK7ZHqVbQ128EH%0AH1y2+9Gyjg0d5n777beBsIRmLgsttBCQfC+vuOKKQGgSLip5guSSkssttxwA22+/fYNjb6ra/dYz%0AMzMzs7JpkUmiikC1yLqWLNJewg8//JD4G7UOUbpU6Was//3vf4GQBhVDRbOF7F021DKlWtqp/P77%0A70BoMqq0N/o6vvDCC0B4rdUi5Y033gByPxbtvdVbg2FREhxvh1IL7r33XgDuu+8+ICw72FIK93P5%0A6quvgNBY+KGHHgJyN9+95557gMIL50s1tlGjRgFhqclcE8Xi1HZLyw1uvvnmQFhuUc3Xo0d+lMic%0AdtppQO6lCSvpwQcfzJzWtlyPJ54U6XOqdBTg+OOPB2D//fcHwrKD0duF8B1X6e+rctNzWC5KvDXR%0AS0l4U02bNg2ABx54IOt8/f/cc88t+LaUkkcnJZaSk0QzMzMzS6jbJPHPP/8EspfR23XXXYHwK16N%0AY/VvITVnSqC01J0WHM+32HapqIbu+uuvB0LNldLPYihBzNUOYtNNNwVgjjnmaNI406DkUAmD9rq0%0ABFenTp2A7Bol0V55ISmo9ty1hJbSCNWT1BItV6fUBcJzkHY9WnMoQVT9jR6DUqRarKuMUm3s5MmT%0Ac16u1ED1eRCOjKhm7cknn8z6G30e9tlnn8x5q666amkG3ICPP/44c1oN0r/77rus62gcqg3O5Ysv%0AvgDgzjvvBOCuu+4CQioZbZwut99+OxBqVCtNSZeWxYwmqNOnT8+6br5tU7TGrV+/fkBYXnHSpElZ%0Af6tFEFq3bt3ssZebjvhomVCAG2+8Mes6OvqVr81LNC3X52GttdYq2RhvvfVWoGkJopa6feutt0o2%0Anqjvv/8eCGPT571UnCSamZmZWULdJYmaGXbxxRcD2TVKs802GxAWCVdqpiTxjDPOAEJaEZ0Rd845%0A5wDw0ksvAWFP5+GHHwZCslguPXr0AEINXXMocfvggw8Sl+WaCVktlCAed9xxQNiLjtPeczQt0fOm%0AhDmfaEqomi79u8QSSwBh9pxqiGphKTPtpUdTF6Wqem9VMyWhe++9NxASE+3hF9N4u1ooAYAwy1hp%0AQL46Ub23ozV2+hyrK0PcvvvuC2R/HpTCxWmmpGr6mkL1hzvssEPmPKVFbdq0AUK9r2ZgN/QZ0mdW%0AaZLqGeMJYrTurjnjL6XLL78cgBtuuAFo2pGfXPScxL8PVJemWsVq2jYpRVaqesUVVwAhPX/55Zcb%0AvQ3NHG7btm3W+XPNNVfmdCkTRNHs+1wpr8ai76V4/atSdC0dmot+cwwbNqzosSlh1hEEdXwoFSeJ%0AZmZmZpZQN0miZnEde+yxQDj+H/1Vr1qWVVZZJetvtWzX/fffD8Ccc84JwN133525jvb0tZeiJLGh%0ApXdK4ZZbbgFCzUlDNFNRMz3zic+oqmYzZszInNbelhJE7cHp9dtpp50AWG+99YCw9w5h2TbRDGjN%0AftQM5n/961+Z68RfW6UASmEOP/xwILxfqpESOCXh0T1h1SJWa02iEikISaHSo8022wwIRwNKfX/l%0A7H+qXoCqG4PCZvlCePyFXh/CEZJCNHfWJoSlSlVHDSHFVL1YYzXP0X6JAwYMAEKCmE+0tk/L8qnX%0AoI4Q6HNfbkrLikkQtY3SGPWd1lACFad0rlqSVAiJueYEjB49Ggiz1VXXr+/nKB0ZVJ9ifQ/G6zgr%0AaerUqUDj763oUrdK/9WdIV6rW4yTTjoJKH2CKE4SzczMzCyh5pNE7a0q1dEvdO05PvHEE5nrapUB%0A7eUdccQRQPg1rxpE7X0qPYx69tlngeqp5xo6dGjmdK9evYDGk0TV2OW6HaV1+aimCLKTkHIZO3Zs%0A5rQWdRcliNpbnzJlCgCXXnopEGpPIdTwrLzyygBcd911QMN94pZddtms/+v5VY+ySosmX/HZsLrs%0A7LPPBuDLL78EspNE7Z1H63mqiVaCgeTsTdUCl4LS1i222CJznmqZ9R4rJc3QzLUqzNprrw2EWj0l%0AYqWYGRk9qqIjIqqrVbLXoUOHZt/PKaecAoSjOhDqoFVDF++soDTmtttuA+Dxxx/PXKbXWuPXdlsd%0AJZQ66rFAqFXVv9qO5OroUErqW6vkO54g6nspOo6tt94aCLWjqi1tSv2ingPVlirVTVs06dt5550B%0AGDNmDBC+Q7RKio4ANUQrkOj7VzWt6gsZTa312YmuwtJcSuNzrbSio1D5ahI1P0L1lBCOCCgpzWfR%0ARRcFwucCkt/viy++eOMPoBmcJJqZmZlZgn8kmpmZmVlCzR9u1qFhTQPXsjknnngiEA4xQ2jGquha%0Ah+R0mFkTVTbeeOO896fDPoq0o01ty0HFqDpEFW95EG0WrkbJKurP10g2elhN1llnHaDxw81q5g3Z%0ALS5KTYeQzjrrrMRlgwcPBsIhHRU8q01BrlYKOjyhVkW13BBbDXmjbVJ0mEuHY+NNw+P/Qmgno8N5%0A1TKBZfz48QCcfPLJmfN0SFwTuUpJS9R98sknmfNUXF/Kw82ahNXQkls6rK7JGmokHRf9DGtJtsaW%0A5Yo2Vi5n8/8VVlghcZ4Om+mwoFrD6HChtt8qF4rehiZjaOLDvPPOm/N+VW4C4TnRobhSHEYvhEp5%0A8k0s6ty5MxAmzEE4hKmJD7qNVq1aZf1ttLRJE6vi2+v33nsPCNvpM888EyhsoYhSih4e1WFmfYZV%0AHtSU7w89B/re0/tH7dEgbCP0mFWyoYkyTdHQ94VKKfSboDnUskjtnFRyU8lFApwkmpmZmVnCTEoc%0AqkzBg9K0chXu77fffkAomlbSCKFR9N9//w2E1iXac1PrlIaohYOWaovv7ZWL9lKibV3y0ePKN7aG%0AlqZrrLXARhttlDmtvcVytAtR4hBvmgphSao333wTgGeeeSbrck04UWIMcNBBBwHp71GXgpK13r17%0AA7knocRf08b+n+s8TaRQQlupCS1KwKPLKmosSjvnn39+ICR9+n8hTbWVvmgvXRPXoo9X6Wop9+BV%0AoD98+PCi/1afMU0Wi7Z0SqutS6E0SUzLBELD6SmE96BScqU/EF7bxkTTJKVXffv2BULbr3JPXLnq%0AqqsAOOyww5p9W1deeSUQWsjouw1C0qS2QDqKpOUpRa1Voo3G0xCdUHnggQcCIQnONWGrMXpPabKd%0Akmgl0DvuuGPmunrtv/nmGwBOP/10IPv9WKwXXngh636b0vS6IZpAqfe/vuNS0Oj6tLX3jWlmZmZm%0AZVfzSaKmuWuptMwN5EhOtCyf9jqOPvpoAFZbbbVmDDUdSvjU4kBJR7QOp1ANJYmNiS5VqDYV0eW+%0ASkWpwJprrpk5r7GWEKrzUYuMXClkLdJ7W+/1hlJBNdFVwhavqYu2YdBeazxt1N+otlWUCJSbWjxE%0Aay6LTUqj27XGrqP6N9UmRs8rpVx1ofnoc/bvf/8bgEMPPRRIPxFqjmhDbNUJx2tKDznkECA8rmgz%0A+1JQTWf79u2Bxpt4N5fS6GiqWSjVWqt2bp999gHC91ZDVJvXp0+frPN15CdaI1jORvG5dOrUCQiP%0ASym4Wpo1dMTil19+AUJLKtVv6jOk948SPgi1v0od9R3SULuzQv36669A9pK2OroYTU8bowU99LnW%0ANq8CtfJOEs3MzMyseDWfJKpWQUu1aTas6g532223zHVVnxJflq8Wvfrqq0B2s+k41bJpL1rXffrp%0Ap4HciYbSIzVhVV2MjBw5MnN6yy23bNLYi/Htt99mTmtvUvUhqvHSDHClBNW0qH0paIZi9LmH7LRL%0As/oLqckT1XIqndb7JV/yFm3oXI6kTbQMWbQmsbGm9UpZVWeouk0I49dtaOya0Z9WDaZev4ZmTKth%0AuxpSr7HGGmUdk5WWap7zpcV670UbIqtmTonXrLMW33REn2UlifHacm0fIDsxT0O8nl7bFTWdjo4t%0ATh1H1HlAdfY6qqHvfWsyJ4lmZmZmVryaTxLNrHlU+6clzM455xwgOYv6r7/+qsDo6oe2tTr6kYtS%0A8FqchW/JJHH//fcHoGvXrkCow4sub1pK6tShGr1HH30UyO7yoR6SaVP6pyVRixFfZrecRzJaGCeJ%0AZmZmZlY8J4lmZmZmLY+TRDMzMzMrnn8kmpmZmVmCfySamZmZWYJ/JJqZmZlZgn8kmpmZmVmCfySa%0AmZmZWYJ/JJqZmZlZgn8kmpmZmVmCfySamZmZWYJ/JJqZmZlZgn8kmpmZmVmCfySamZmZWYJ/JJqZ%0AmZlZgn8kmpmZmVnCrJUegJmZWUv322+/AfD8888D8NxzzwEwceJEAEaMGJG57vrrrw/AqquuCkC/%0Afv0AWGaZZVIZq7UcThLNzMzMLME/Es3MzMwsYaZ//vmn0mPIpSyDOvfccwF46623APj4448B6N27%0ANwCrr746AJtuumk57t6sJKZPnw7AzTffnDnv3nvvBeCzzz4D4P333wdggw02AMJhqW233TbzNz16%0A9Cj/YEvk66+/BuDSSy8F4O677wbg3XffzXn9Nm3aZE7r873ssssCcMQRRwAw//zzl2ewZkX49ddf%0AAdhvv/0AGDZsWNG3scACCwAwatQoALp3716i0VlzzTTTTInzFl10UQDWXHNNAI4++mgA1lprrfQG%0A9j/JwcU4STQzMzOzhBaVJA4ePBiAO+64I+t8pS6//PILAAsttBAABx54YOY6O++8MwArrrhiOYbW%0AqPvuuw+Ar776CgiFyn/++Wejf6v0aPPNN886f7XVVsuc7tatW0nGaeU3btw4AP7v//4vc96CCy4I%0AwP777w/AbLPNBsATTzwBhPf4l19+mfkbvadvueUWAGaZZZZyDrtoN910U+b0oYceCsDPP/8MQOfO%0AnQFYaqmlcv6tPssAY8aMybps+eWXB+Cee+4B0v9M//777wDccMMNmfP23HNPIDsBtZbho48+AqBr%0A164AfP/9902+re222w6A4cOHA7lTrErRbw1td3Q0oFOnTgA89dRTmevm+1zXop122ilx3n//+18A%0AXnrppazzL7jgAgD69+9f/oH9j5NEMzMzMytei0oS83nvvfcAuPzyywG49dZbgew9ulatWgHhl/5h%0Ahx2W5hAztQtjx44t2W0ussgiidNKT3v16gVAx44dS3Z/TaE2EBDq7uaee24A+vbtW5Ex6f7btWtX%0AkftXTWI0Ed9+++2B/HV2P/30EwADBw7MnHfJJZcAcOONNwKw9957l3ysxVDKqZrg119/PXNZz549%0AgTBmpX+zzpq7i9fff/+dOT1jxgwArrzySgAGDRoEwB9//AHACy+8AIR0stRWXnllAGae+X/75H/9%0A9RcAb7/9duY6yy23HBAS4MZEH9/JJ58MhPpT1afVIn0fPfroo5nz7rrrLgBefPFFABZffHEAhg4d%0ACkCHDh3SHGLZnH766QCccsopAGy55ZYA7LDDDgDMNddcib958sknAbjqqquyztd3WjW1xNGYlOTH%0AKWGE8BrHdenSBYDddtutxKOrDL2n9diVMKpmUe2Q9P8ycJJoZmZmZsVzkpjDN998A4S6DoBDDjkk%0A6xyKfXUAACAASURBVDpDhgwBsusWy6mYJHH33XcH4Lbbbmvy/ale8eGHHwZCzVvaDj/88MxpJUF6%0Az+art2ns8uZeR7Nk33nnnQbHXk1Uo6f3BoQ61+uvvx4IsysrRe/t//znPwD06dMnc9kee+wBhBS3%0AFPejGl2llEqqS03vH/3bunVrICSKEFJG1SuqNlGpcXw7Hf2/bnejjTYCwnZLz5Vuu5p99913QNjO%0A3nnnnZnLZp99diDM/Hz66aeBUJMbr+uqVXo//PDDDwC0b9++0b957bXXgOz6cgjfTwcddFAph9gs%0AH374IRASe73Xi6HE/ZlnngFqOzXPRfWLqtcUHe2Aks+AdpJoZmZmZsVzkligV155BQi1eurbNnXq%0AVCDMiC4XzYBT3YooaYDQI091KtojPemkk4BQ76DLC6E+dErP0qa+eBB6SVU6Sdx1112BULtaC/Qe%0AOPvsszPnada7ZhGXIqWrJRtuuCEQ9tLHjx+fuayU9YlKLFVnp4Q/Wks355xzAiElO+644wA47bTT%0AgJC66DYmTJiQ+dt87+FPP/0UKGs9U5O9+eabQKjxVqqt2u9jjjkmc12li/PMMw8QtkXq9KBat3pL%0AlQqhetQzzzwz6/xqTBJFr6e2O1qOsBj6Po4nqPUinijuuOOOmctUo1siThLNzMzMrHhOEhugTvgA%0AL7/8MhBSAe39pJUk5hPtB/ftt98Coe9UnGotNatS/fEArrvuupx/o2SjUqtz5Hp85aCVCtR/EpJJ%0AomrljjrqKADatm1btvE0l2buqqZTM5ijs2L12lagy39VUJKoZP2hhx7KXBbvKdocmlmuurv55psP%0AyD1btTG6Dd0mhL6ZmgUr1ZQkqr+lZpZfffXVQHg8qpVVh4mGPltKEtX7c/LkyUB1PM60fPHFF0CY%0AKfzjjz9mXV6Ns5vjHnvsMSAk+ZqtDuH7ddq0aVl/o3pefXdts802ZR9nJS222GJAOAoI4fkq0Xbb%0ASaKZmZmZFS93k7E6pb1W1dktueSSWZdrLWfVAUSTBe2ZiRIapQKVEk0jGksmNFalgkqSGqL0rJg6%0AxlIq5vEVQyvVqJYnXusJIc3QXqv6llUzpUdbbbUVAG+88QYQ+o6dd955meu21ATxk08+AeCDDz4A%0AQi2m+gyWmmYql2I1lXnnnRfI7g8ZX0GqGsUTbfX1VL+76Jri+egIiGqv9TctpRZR/T4hpODxBFFp%0A8tJLL53ewJpo4403zvpX3zUQ3i9XXHFF1t9ou1bvCaKoq0k0SdTptLbfThLNzMzMLME/Es3MzMws%0AoUUdblbrErWRaKyFSrSZqZpm6zDJJptsUrZxlouKnfU8FNKYu1u3bmUdU9r0HKg1hEoKcr0XtNRV%0AtR5mVvkEhKW8dOhRLZpELVb0L4S2KmpWXK80uUyHOvWvzlebpTnmmCP1sRVLrWLU4gRg9OjRlRpO%0AwdT4Wp+l7bbbrujbUGmIJhSqnVOuCW16T1e6HKgUNAkt2gZl0qRJWdfRIXe1TmqotVe1irbxydfm%0ARUvl1vu2S4eUczWKT3uClpNEMzMzM0toUS1w1JBazTy1t6VFtqONqSEUiQPccMMNQPUVzGovE0JK%0Als/ee+8NhCWNcpllllkA6Nu3LxCa3ZZy0kha9LoCPP7440BYgk4TPBra455tttmA0LD13//+N1BY%0AkX0atthii8xpLZ8oan2h5Puiiy4CspfCUjqudiS1SKlSPFkZMWJE5rSWc1S6qiUm9V6opqT4qaee%0AAkKKrbRYY9dSkNEGxPH3sBr+6/1argk5aVF6qkkues21RFv8tQdo164dEN73e+21F1AbSxTKlClT%0AgLAk5RNPPJH3uprgEW3hVe3U3uzUU08F4Oabb85c9uWXXzb4tzqSpwUNqnHykr5/opNORGlgfPKJ%0A/mbnnXfO+lt9DwP079+/lMN0CxwzMzMzK16LShLzUZNpNWdVCxw1doXQhLh79+5A9oLblRTdi15h%0AhRWafXtq+xKtd6s1amcTbfcSbcoNTVuWTzVBw4YNK91gm0EN3qOnVfu16qqrAqHOTilEdLmzt956%0AC4Brr70WCElztYi2aNL41QJDjXi1xJ2WeZNorZKeC7UHUaqkRLEaaHuix9fY5y+63c73HtaRkHXX%0AXRfIrvlaccUVgXDkoNpEj5B06dIFCK3L9LiWWmopILSDWWSRRTJ/owRR7Y4qvehBIZQOK1E799xz%0AgXAELJczzjgDgIEDB5Z5dKV3//33A807Oqe61OOPP74kY2qOfClgc2gp2gsvvLDZt5WHk0QzMzMz%0AK16Lmt2cj2bA6V81sFxiiSUy19FC6pptpL28atiDKaV99tmn0kMomOrr1HhVSwvmSglVU6laFtXz%0AHXDAAXlvX/VfK620UimHXTJrrLFGztO5KG1RwgKhVu2cc84BqidJVKqmJrsQmp/nanqey2abbZY5%0A3bVrVyCkyWqM/8MPPwDVsXSZZuiWMsHXbT3wwANZ/0KoedQs/2qjhQ0gJIi9e/cG4OKLLwYabhit%0ApFSfd91eNSeJek0KqTnT7PaGtl/VrhQLNHz44YclGElp6AhkKRJEUToZTRJLXJPYKCeJZmZmZpbg%0AJLEBSqgg1PUolVAt1BFHHAFk959LU7QORzUemrWqWYBKTAqhvVnV+xx88MFA9jJg1UI1VpqlquRQ%0A9WjRWauqxVNKXAjNYq7FnmP5qGaxmmmmombnFkLLkz3yyCMAPPfcc5nL9LkQ9ZRs1aoVEN4n0TRW%0AiXpayZPGoNrnplAHhvHjx2edr16gmtEP4XOtpQmVInfu3LnJ919KWkYSYOLEiQAsu+yyQGH9LHUU%0AQKrlcTVEyb62X9FOBHHTpk0DanvbpJnYWm5x9913z1wWXzJX9cnRpftyXa+S4nWDWj6yU6dOWf/G%0AT0OY7Rzvj6gjP7n6JaaVKDpJNDMzM7MEz24ukGbHdejQIef51VTropme2hONJyl33nknEGqzGqL+%0ATJplVU20d6n0U7TqwOqrr170bWrFEgh7ttpbHzBgAFB4XVw1UuoKoRfm8ssvDyTTl1qmHnMQ+odq%0ARrTq/5SiTZgwAQjpDECbNm2AkEgqxapFSiHWXnvtvNdRL0kljLXuX//6FxD6S2o7Xal+r0qINGu7%0AdevWmcvi3x2aka0jWdpO59peX3LJJUA4olWv9JlVdxHVmOq5WmyxxSoyrnKLz5iG8F6aPHky0OwV%0AWDy72czMzMyK5x+JZmZmZpZQfbMRqpwOPVbpYXogWaStyTaiZsLRZd3USDxOh6qr8XBzz549s/5t%0ADh3KOeGEExKXdezYEYD999+/2fdTaT///HPiPB1urifRshCdjn8O4h588MHMaTVOP/TQQwEYM2ZM%0AqYeYmpVXXhmAnXbaKXOe2nVoO6ZJbrVMk5cgtP9Ri5+0DzPPmDEDgD333BMIy2ZqW6LJRLmo9Zpa%0AFql101133ZW5jrbHxx57LBC2X9EFIOpJ+/btgdpcHrY5tGxfdMKlDjfrUHQzDzc3ykmimZmZmSXU%0AzcQV7RkrASg17fmpVYVaNLz++usAzD333GW53+ZQO43p06dnna+iaRXuA2y++eZAKIYVtSPRUlHR%0AJsX1RO1DNJkDwpJlI0aMALJb6tQaNSSOLoGlJR1vueUWAPbYY4/0BwZ8+eWXADz//PMA9OnTB4CZ%0AZ67cPqzGoCS9SreTTaal7eLtsZrTgqfSLrvsssxpTeRQG5Joq7A0KEG89dZbgTA55ZprrgFg6623%0ALvo2tXwshEbzr732GgDzzz8/AF999VUTR1wblIprSdF6n7gi0cenJFGLDihtbCJPXDEzMzOz4tV8%0ATaJqT1Q7pD3k6JJeTaWWGQC77bZb1mXnnXceUJ0JomiZunhbC6Uj0WRs9OjRQEhQlDJpz1R7vtFa%0Amo022qjkY9Y45plnHqC45tdNoQaoWpou2pxWjVsrnSCOHDkSgBVWWAEorh3L559/DoTaLL2uEBpr%0Aq2l42q6++moADjnkECAspaZUu5CmyaX0/fffZ06r8bQaG1eKmoNrWUIlKdFm040ZO3YsELYHAD/9%0A9FPWdXS7tSy65KQ+I1pqNW3RozQQFlsoJJFWOqbX7Z577gGy62JLuXxjLTj//POB5PNa75QSRpf6%0AUw1iMxPEgjlJNDMzM7OEmk8SlTasttpqQJi5q8bAbdu2Lfi21HRXe2xKOCDsASqR2WGHHZoz7FRo%0ADzROzaaV1kFIle677z4gpFaiJrDRxtzlSBJ79eoFZM/kKwc1SVaCqHqfaEp38sknl3UMjVFzZyXB%0AaoRdSJKoGZFbbbUVAK+++iqQ3cR31KhRifPSFE+4NVsvrQRRz9Gjjz4KhM82hDpe1aOmTammmuhq%0A5q6Woow+d5r5qcbR9957LxBmx44bNw4ItZ9Rs802G1DcEojV5qOPPgKyH9+QIUOA9NNo0edOjcyV%0ADiq1b2hcqgttaFm+fPdXb1Qjr1nbxTwntUiJ4TrrrJP1/+gMZi2GkRYniWZmZmaWUPNJomo9VI+y%0A0korAbDGGmsAoe4JoF27djlvQ3vct912GxBmgkYTFtUkxpeAq2bq6/fUU08BIQ3U41t//fUz19Ue%0AbmO9AFUzCGEPXktgVTP1EdPsXtXqqTZL6Vw19cPT7F7VSaouRzMZlf5CSFH0WitpUu2S9kSj6bJu%0Ap1KWW245INRJ9ujRA4DDDjsMyO5UoMRL9NzEawaVwqiGD+Cvv/4CQi9AbSuUNilFjvYNHTRoEACr%0ArLJKEx5Z8w0ePBjI7v0HMHDgQACGDx+eOU/pu1L+t99+u+D7UV/QSs1sLwWlq61atcqcV+lkTc+r%0AukNoSU/VeDelL2W0Xlqf50033RSovv6I0X6sN910U9F/r2X3dPQkWi8M4QhQ2rPWyyW+/J4SRG0D%0AtTwulL8vYpyTRDMzMzNLqJs+iXLKKacAcNZZZwEhRci68f//mKN7ZhC6uStV0m1BmPVbi7SSxC67%0A7AKEWqzmUlqrvaBS0GuiPUTN7oTkSjL59O/fH8ieia0kUdQD8YADDgBC/WF0pY5qob1IvR+Vki24%0A4IKZ6yiZUF2atGnTBgjJmPrHVROl/UceeSRQWN2Rjgqst956WecrGY6+3uqVJ3qP6UjBpZdeCsC+%0A++5b9NjLZdiwYQDss88+QFjBQ6Lb7fh2LE7vgeg2rFu3bkDoCjHrrLV3UOn0008H4NRTTwVCugSh%0A7rpaaEUr1b++8soriesofVPP37333huApZZaCsiuE6/2mvgpU6ZkTpcy7dMRL9WsaztejZQG6siF%0AOmlA+M7Uax2dmQ9hm6/vsjJyn0QzMzMzK17dJYmiWbr6N0r9D9VLUXtovXv3BgpPrGrNHXfcAYTk%0ARLO5IbsPU6HKkSQOHToUgOOPPx7IXqtT99cY7Z1FExbV3y2zzDJAqBmqdA/EYqjmTHU60Znmoh6D%0Aq666KhBqaWvhPT116lQgrCQQ/eyqnlb9C4vpEyg6QtC9e3egNl57zY7VLE8dISkkSdRrftRRRwEh%0APax1mincpUsXIHS20PrI0PLW+K020VW+evbsCcDEiRObfHtnn302EI42VGrWejG0Vrq+j6K1hPHv%0AW/UDVtqYVg9EnCSamZmZWVP4R6KZmZmZJdTt4WZrnBosA0yYMAEIk1oU6zekHIebRYW8OswAoVVJ%0AfOKRmnqrqbB07Ngxc1qN0XW42cxqiw69qyzo22+/BUK7lCWWWKIi47KGabutMic1e3/rrbeAMKEy%0Aum1ecsklAdh9992BMLGqsUlaVjQfbjYzMzOz4jlJtKoWXWor3gZE1Aom3nDZzGqTllWF/G1Cbrjh%0ABiA0yHfKZFY0J4lmZmZmVjwniWZmZmYtj5NEMzMzMyuefySamZmZWYJ/JJqZmZlZgn8kmpmZmVmC%0AfySamZmZWYJ/JJqZmZlZgn8kmpmZmVmCfySamZmZWYJ/JJqZmZlZgn8kmpmZmVnCrJUegFkafvvt%0ANwBOPfVUANq1awfACSecUKkhmZmZVTUniWZmZmaW4CTRWoRzzz03698rr7yyksOxFE2YMAGAl19+%0AGQiv/ZtvvgnADz/8AMA888xTgdGZmVUvJ4lmZmZmluAksQWaPHkyANtss03mvF122QWA4447riJj%0AKofx48dnTitB7NOnDwA77LBDRcZUzf744w8Azj//fACGDBkCwFtvvQVAmzZtKjOwIigVHDt2bOa8%0AvfbaC4Bp06YB0KNHDwDeeOMNAFq3bp3mEC0F77zzDgArrrgiACNHjgRg6623rtiYrHQuuugiAI45%0A5hgAnnnmmcxl6667bkXGVEoXXHABAGeccQYA06dPz1ymIyLdu3dPZSxOEs3MzMwsoW6TRKUGffv2%0AzZz32GOPAWFGqy5bZJFFGr29iRMnAtCrVy/4f+ydZ4AT5d7Ff1iwYUexi6ggigX12gXEghcUey8I%0A9t47ir13FAEbCvauKAoKoogFxXoFFUQEEVFR7Hgt74f7njyTTLKb3U0mZc/vy2Ynk+RJMjOZOc/5%0Anz9w8803A7DHHnsUaMTJ8fDDDwPwzjvvpJZtsskmpRpOwZkxYwaQfkXZtm1bAAYOHAjAMsssk/zA%0AypR//vkHCIrbAw88AMCqq65asjHVl/fffx+ALl26xO6bf/75ATj33HMBaNeuXXIDM4miY9x88/3v%0AJ2655ZYr5XCKjo7lnTt3BmC99dYDYPTo0SUbU778+uuvADz33HOpZZrlmmee7DrW66+/DsACCywA%0AQNOmTYs5xMTRTMhPP/0EQJMmTVL3XXTRRQA8/fTTiYzFSqIxxhhjjIlRtUqiPGhDhw5NLZOn6oor%0ArgBg4YUXBuD000/P+hyffvpp6na3bt2AcEW6+OKLF3jExefzzz8Hgucsyt133w1Ar169gMpUFn/5%0A5RcAtt12WyAoRwAPPfQQAMsuu2zyAytztD9IQRSV4EGsC/L57LDDDiUeSfnyxx9/APDtt98CsMIK%0AK9T5OaRqTZo0KbVsr732KsDo8qdFixZAOAaU2/Fs7NixqdsTJ04EoEePHgDMO++8dX4+zWz98MMP%0AQLryVO7ofT/22GOpZfLgZfqFNUM4btw4ADbddFOg/L7f+qLfX30Wa6yxBhCUcchv5rOQWEk0xhhj%0AjDExqk5JnD59OgCDBw+O3ff4448DIQ9tqaWWqvG5+vbtm7otn5tUuO22267hg02Yyy+/HAhXY1Hf%0A1vDhwwEYNmwYUJlXZro615X5E088kbpvzTXXLMmYyhltD+ecc07a8s033xwI+0s5K4qqUF500UUB%0AOOGEE3Kuq8p2E5Af9ZJLLgGCz+mbb74BYMqUKXV+zhtvvBGAUaNGpZbtvPPOACy44IL1H2wd0PjL%0ADc12qGoVghfvwAMPBOqmJH7yyScA3HfffWnLTzvttAaNMwl0fNZvTz5odm/q1KkArLLKKoUfWAkZ%0ANGgQEJRg1U3IY1oKrCQaY4wxxpgYPkk0xhhjjDExqm66+eeffwbgu+++i9238sorA9CmTZsan0OP%0Ave2222L3VaK8LTn/zjvvBGCjjTYC0uN76iL5lxufffYZEDfHN6YCBU0bqkBHVoIlllgibb3dd989%0AdTs6HQ/QunVrAEaOHAkkNzVYFzRdpynyp556CghT4gr+jrL33nsD0Lx58ySGWBDuv/9+IEw7Key+%0AUOhzVEGewohlo4ka5evKn3/+CYTQfgiRJZ06dar389aGwuAhhGdvvPHGRXu9+nD++ecD6XEvDeHB%0ABx8E4Pfff09bXs4RX7NnzwZCFJ1+s6MFGZnRNyqoUkFqJaD3qUKur776KnWfrAUiWuQF4VxFhSyl%0AxEqiMcYYY4yJUXVKogKAZfRUCHZdkCozd+7cwg2sBOgKrU+fPkC4wt9yyy2B9LBpvWe1/KkkpIL+%0A9ttvQFCAy1EJKxZHHnkkEN77DTfcAMCJJ54IBBVZCguE71xX7YpBKufPTVfWmUqXilKyKYmtWrUC%0AYKGFFiry6BrOI488AsARRxwBQO/evQv23B999FHqtgzxr732GhCOEYoDa0irQo05+h0loSQOGTIk%0AdVstOQ855JCivV5dUIGJlL8oSy65JFCY2Bop6uW4D0tZu+WWW4BQhCLV7Oyzz06tm7mvanbv2Wef%0ATVueqciVE1IQNaMVLQZdZ511AGjfvj0AX375ZdpjdTxbeumliz7O2rCSaIwxxhhjYlSdkqgrEEU6%0AKHoB4NBDDwVgzJgxeT2XlJZKRaqg/spPqaboig2BcBX76quvAjBz5kygvNtZ6Ur0wgsvBGD55ZcH%0A0lsxFgK1jdppp50AOPzwwwHYb7/9Cvo6+fLXX38BsNlmm6WWjR8/Pm0djVmRUPrO//7779Q6+s7l%0AQUyqYXy+yDcHQUGU0iav5T333AOEq3UpqlJFAa6//nogeFczQ8NLRfT9yWulaBRF+Zx55pkFe509%0A99wztWzatGlAUPui9zWUtdZaCwjeZwj7qLbZQiqKahKgUPhyRH60TMUIgoIWDf/PRnTfVWh2Zms2%0AtY1df/316z/YIvHoo48CcMEFF6Qt33777YGw72ZDsWaZrLTSSoUZXAFRKz15ctW0I+oTlYKoY7k8%0AyKKc/NNWEo0xxhhjTIyqUxKFVJ+oN0NNs6WcqBl6JlJYoo+tJH+iKt0yA1VPOeUUIHhAdDUaRVdB%0AlfB+P/74YyConvK6FBpVASsceJ999inK69SG1J+uXbsC8OGHH8bWkZdFqrlUimzf9VVXXQVAx44d%0ACz/YBqCWXCeddFJqmRQvKYhqvaj9XGR7n9qWR4wYAQQfnkLDk0bKXtQT/O677wLBG5ipttSH0aNH%0AA8HfqIYAELZpfY7FYODAganbUqmVqKDvM9cxuCa0v7/wwgtAmDWS768cOe+889L+V0MHyN0WNhP5%0AiiHMZlQC8kXfddddactbtmwJ5Bf8nZnEIE9fhw4dCjDCwqKWeprRklKqJIYoUoe1TYtyUkitJBpj%0AjDHGmBhVqyQKZTFB8MWce+65QKgEbdeuXdpjVFEkfwekV4WWO7riVGW3rrqOPfZYAL799lsgVBxm%0AQ+uoWryckI9DLRKFqrYLhdSdAw44IG35wQcfXNDXqQ15LzfccEMgVK1HOf744wG46aabALjjjjuA%0AdPUB4KCDDkrdjip15YS203vvvTd2n3L9srXdhKBYZdtfv//++7S/pULKkbYvgIsuugiIK071QS3p%0Ajj76aCBkzA0dOjS1ThLqcfS4Ko/lddddB4TcR41Dnkhl2Eo1B5gzZw4QqrPlS9V+IUU42pJR+8G6%0A665bsPdTSKIZrmpjmAv9TkWr03NR6GNgfVFeK4RjkdInhHzDNeUWv/TSS0BchZR/U36/ckCzcPLG%0AaoyZbU+jzDff/07BMtvGTpgwoRhDrBdWEo0xxhhjTIyqVxKjZ/Fqgq5qX2VWZSqJ8gzlc+VWjshr%0AJuTdU3WV8hKjilRmRpcqwKMViuWCPGXyXOn7W3vttQv6Osq5EqqUTzqDTN6rbAqi0Herakf5T8Vq%0Aq60GhCpnCEqMkFdVWWtJc/nllwPpeXeZ90VnBrKx9dZbA6FzCIQrfCnnylqT2qTuNNGuJqqULwaq%0A8mzRokVqmarRhw0bVuNj27ZtCwQ/VzakfEuNkJJTSu+pqrfVVUNV3FIF9TcftK0rI+/aa68Fghcs%0Aij6vciP6fvN979HsQHmPMyv1u3fvXoDR1R8do6KzPJkKojj55JMBWGONNYB4BiIEP3G0mw7ABx98%0AAMDiiy9e65h0nFt22WVrXbchaGZG3ljto9FOMplI5X/77bfTlm+66aZFGGH9sJJojDHGGGNiVL2S%0AGM2ekopy1FFHASE/bYMNNgBC5Z2ufDKVlnLn1ltvBWDq1Klpy3UFqitwVVVGMxDl/4r2Wy1XdPUl%0A5OuoLWcsH6KfnXxiUg515VuIzgh1QRW8qt7O1lVEPWFzMWXKFCBs69nQNrD//vvXa5x1Rb4lbZ9S%0A/+Spi/qaVK1dG5odiFZ/yqum761fv35pj5E3MKo+FlNJVOZj//79U8vkY8o36y+auSbP8ddffw0E%0ABVE5nuXQ/1Xou1Cf9UGDBgE1pylI2ZZHXO89qsSWO1KZXnnllVrX1XFZXcNUJavvGYIvu1wyP4VU%0Ae3W8qQmpZ5kqWhRlFWceczUbptfLhjI5G9I9qC5IqZd/UsfcTL8hhH7yyhSV91LvV+q4VMnWrVun%0AHps5u1fTrEIhsJJojDHGGGNi+CTRGGOMMcbEqPrp5igKlZW8rbBXleJrGnbeeecFKq8tn8YvaVqx%0AKGpyX1NBgky9KnhQC7NyRDEPmhJU+LL+RoNq60q0cEDtvtQiaZtttqn38zYEFZRoOvjll18G0gtr%0AZPrWlGNdUOD2v//97waNs65ceumlQJjOV/FG5ucOoYWkwrIzp58U96LvL3NKORt6XRUBJBWXoiKc%0AaHGRYl5qQ8Va+qwgxFXJHqFCrtqiVUqJ9l1te9WOQssV6F4Tmm7OLKiM2mx0TC83dOxVURjA448/%0ADoQCylzMmjUrdVvT6UL7uwpVaoq+kb1C9rKkpptl79DxS/av6PsSCpMXmcezzJa6UStVpq1K5yuy%0Ar0QL8AqBlURjjDHGGBOjSZmqZUUdlMr0VRAgZUZN0aUs6MocYPXVVwfg/fffB9LjCKoBmW1VICDl%0AZvr06Wn/lxMqQBowYAAQlD61cKpJUVSBjq76FBukuBkIZnpFimSLZikX9F5l5FYrKKnnImr01vYv%0AxS7pghwpXbfffjsQL8hRCz4IBQ+KUsksdMhlcM+G1AhtJ+XWljAfoqqSinRUxKDw5aRD30uNCg8h%0AfLcvvvgiAJ06dSrFkAqKjsUQZhcymTx5MgCtWrVKZEyFREVnAD179gRCi1lFeD333HNA9mKQckMF%0AeIrv0f8Qjn2K5ZLKquOYfnPyKcZUoeEWW2wB1DlgvNYDppVEY4wxxhgTo1EqiUKhzAoglbcnmxqh%0AwN3awm4rFTUYV4skKU66ulNkRTmhsPPOnTsDwY+nq059ZxCuPOUJktdDLdr0nS+wwAKpx0hxCrA+%0AVwAAIABJREFUGj9+PAArrLBCEd5F/YmqhFKPFB48atQooDJiQqSQSP2U71At9iCoYgoelidPobry%0Ab+l7jPo1v/zyy7TXU6tJRVRUImPHjk3dlhdZxzGpaOPGjQNCZEzUmxWN0KkWdByA4DvP1+tZCdSk%0AJGobUOvFfEKmyxmNXyqcZvAUvF0tyLd43HHHAWFWQ4pp06ZNiz0EK4nGGGOMMabuNKrq5kzUGF6V%0AoQrvvfnmm4F039OZZ56Z8OiSRRV1e+65JxA8itEqynJDbfjk69htt92AEI4cDSvOhUKopVqp4haC%0AH6bcFESpJKrKh6CgyZdWCQqiWGmllYCggkjd3XjjjWPravsUH374IRCvBNU2AKHSUsHN1YAaAUDw%0AMc2YMQOArl27AjBp0iQgKIvFDt0tJ5JunZkEUb90Jtr+K1lBfPLJJ1O3dezt0aMHUH0KopD3UEqi%0A9lFVLJcDVhKNMcYYY0yMRq0kCqlI8qPJJxAlqQy1UiOvi9QJqTC6oitHdPUlD5baKapqHcL31759%0A+7THSnFQK8add945dV9NLexKifISoxWuF1xwARBaeVUiShCoC5kKooh+d6r+VV5bNRDdtqUia/uX%0Af1i+zKRy4kqFlOeoD7UcPdQNZfjw4Tnvu/jiixMcSXG47LLLUrfVdk/+8mpDXtkjjzwybbl+Z60k%0AGmOMMcaYssZKYgR5E3/55Rcg/Sx/6aWXLsmYkkZqTmaVqLyJdcxgSpT55vvf5qwKX/3NB+VR1eUx%0ASfPVV18BQRGLZoXJ02LiyHusLElVicrXd/LJJ5dmYA0gejxSpfKxxx4LhO4zjQVlzKkqvtrQ+5o2%0AbVrsPnXVWmqppRIdUyGRF/G9996L3bfWWmslPZxEkHdUnc5EOaYOWEk0xhhjjDExfJJojDHGGGNi%0AeLqZENSpll/NmjUDQiuwxoQiRs4++2wgxGrINL3rrruWZmBFRtPN1113XWrZPffcU6rhZEURMWol%0AGB1rY7FDNIRHH30UCC0Yo4U/lUY0TFtE2xg2JlSwU60o9H3MmDGx+/SdzzNP5eo9s2fPBkJwNoQC%0APMWaVRsqXFF8mxo/KNatnKjcLcsYY4wxxhQNK4nAW2+9BQSDsEJ8y/GsvtgstNBCQAiQbixKothx%0Axx2z3i4HFJ6tYNmePXuWcjgVh/br7bbbDkhv+1dpNFbVMF+ytVatRtRKVkVtyy+/fCmHUzD69OlT%0A6iEUFRWubLbZZgDccsstpRxOjVhJNMYYY4wxMawkZmH33Xcv9RBKjuJ/vvnmGwD233//Ug6nUfPg%0Agw8CwccyZMgQwGpSfTniiCNKPQRTZDLbN1YyivaKthpU2zo1flBg+tVXX53w6IrD9ttvX+ohFJVc%0AnsRyxEqiMcYYY4yJ0UTt18qMRAd15513AqEF3WuvvQYEf54xxhhTSjSDAHDQQQcBwV/7zDPPANC0%0AadPkB2YqmVrNu1YSjTHGGGNMDCuJxhhjjDGNDyuJxhhjjDGm7vgk0RhjjDHGxPBJojHGGGOMieGT%0ARGOMMcYYE8MnicYYY4wxJoZPEo0xxhhjTAyfJBpjjDHGmBg+STTGGGOMMTF8kmiMMcYYY2L4JNEY%0AY4wxxsTwSaIxxhhjjInhk0RjjDHGGBNjvlIPwBiTHDNmzEjdfuONNwAYOXIkACuuuCIAJ598MgAL%0ALLBAwqMzxjRWxowZk7r97bffpt337rvvAjBz5kwAbrjhBgAWXHDBhEbXeLGSaIwxxhhjYlhJNA3m%0Ar7/+AqBnz54A9OjRA4Btt922ZGOqKz/99BMATz75ZGrZs88+C8ADDzyQtu4///wDBOWtd+/eABx2%0A2GGpdeabr3C71vvvvw/AH3/8AcDGG2+cc93nn38egGeeeQaAjz/+OOtzQbgqz2SnnXYCoF27dvUc%0AcenQd9OrV6/UskGDBtX4mO222w6AESNGFG1chULb6VdffZVapu/xkUceAeC3334D4Pbbb0977Eor%0ArZS6PW3atKKO05h8efHFFwE46KCDUsui23c2llxySQAuv/zy4g2sTPnll1+AcCwQ+kwKPQNkJdEY%0AY4wxxsSwkmgazG233QbA4MGDAXjzzTcBmDhxYsnGVBuffPIJAP369QNg9OjRALz33nupdZo0aZL2%0ANxNd7R577LFAUOAgXbWpL1JojznmGCD4cpZZZpmcj/niiy+AuJK52WabAbD//vunlu27775Zn2+F%0AFVZoyLBLihTUbOqh/EuZ3+dWW21V9HHVlSFDhgDw0UcfAUEdHDVqFJCuCOci833m2o6NSQL9Ltxz%0Azz0A3HvvvQDMnTsXCNt4Pnz99dcFHl1pmTVrFgCTJk0CoH///jnX/c9//gPA+PHjgbBfa0ZkueWW%0AA9JnnE444YR6j81KojHGGGOMieGTRGOMMcYYE8PTzUVEhQZTp05NW77mmmuWYjgFIWqW7dOnDxCm%0AbMVll12W6JjyQdPLffv2BeDBBx8E4LvvvivZmGpj3nnnBWD77bcHwnSztqd11lknte4ee+wBQMuW%0ALQE45JBDEhpleaDvUVPzUVRQdOONNwKw8MILJzewOqJCoyOOOAKA33//vdbHNG3atMb727ZtC8AF%0AF1zQsMEZUw9UDKiCxjlz5tT5OdZaay0ADj/8cCDsH5WOisuuueYaIOz/9bGGvPDCC2n/L7/88g0c%0A3f+wkmiMMcYYY2JYSawnusKXifTVV18FgpkUQhFEtBgC4O+//05iiDn55ptvgBCiDCHOZeWVVwZg%0A1VVXBUL4st7DqaeemnrMhAkTAGjevDkQru523XXXoo09HzTmSy65JLVMMTY//PAD0DATf6dOnQDY%0AaKON0pYvuuii9X7OmpBiq4gDhV0feeSRqXWOO+64orx2ufPjjz8C0LVrVyBEu8i8DWE7KGcFUciQ%0Ar+OL4iy6d+8OBFVQ7xvguuuuS3KIxtSKilQgfwVRsyAQjqWnnXYaEGZTCqWOlYLvv/8+dfvmm28G%0AQoSP9vcNN9wQCL/HWp7tfet4pt9qFf5oVmnttdcuyLitJBpjjDHGmBhWEvNk3LhxADz66KMADB06%0AFAgRFQrxrUmh2mabbYo5xJwoFFqhz1JbMlsfQYhOWXfddQH49NNPAfj5559j63br1g2Au+66C6g5%0AmiUJ5H0588wzgeBDjKLvKRPFvkS/I70/RcWUGvlxdPUZVXXlXzz66KOzPlb+WMXqACy00EJFGWcS%0A6H0cf/zxQFAupCAqVBygRYsWCY+u/tx///1p/++9994A3H333aUYTtUjRVYtKgH+/PNPIMRiXXHF%0AFckPrMKJemlzKYhSC0888UQgKI4Aa6yxRhFHVxw+//xzIITav/XWW0CYxdK5A4TZIfnKzzvvPCD8%0A5shnrN+r2nzHxcRKojHGGGOMiWElkXDFKM/AtddeC6Q3HM9E/okdd9wx5zrrr78+EDwCNbVTKySZ%0AlbwDBw4EgpqksSt8E4LystpqqwEh1FOh0PI/6KoPgsJWyqscgLfffhsICqLUz5pU3cUWWwyA3Xff%0AHYBbbrkFKG91TWNTIHbUi3b11VcD0KVLFwBatWoFhGq5gw8+GEivtJePr1mzZkCoiJbvrZw/i4sv%0AvhgIwbxLLLEEAM899xwA6623XmkGViDatGkDWMUqFPJha3vR8S5bK0apWJltDSsJzRJJ3Yp6BKdP%0Anw4E/7yO30899VSCI4RFFlkECDMiUnABZs+eDcBSSy2V6Jjqg5RS/YbIb3j22WcDoY3erbfemnrM%0A4osvDoSUjUL5B4uBlURjjDHGGBOjSS6PVokp6qBU4dq+fXsAvvzySyD9SgbS/Wv//ve/gdAuSy2+%0AyqliUj5JqUZSRqUcXnjhhQDstttuQHoT9V9//RWADTbYAICZM2cCQaHR+y1HVN0lr2VNCqLaEx16%0A6KEAtGvXrsijKzzy4+2yyy6pZWpHt99++wHBy6ZtQapxtPm7VDftD0KP2XPPPQHYeeedC/sGGoDa%0ADsozq4o+5Yw1pP1UKdGxR+9LykLUx9QY0DFXPi4Isxr6bPS3JqScXX/99UDwjkvVETreySMG4Vgf%0A3VfKDe2zep96X2qRqlmwaK6t0DFP+7Uq59W6sxC8/PLLqdsdO3ascd0OHToAoTUdhNmNqE8xG5tv%0AvjkQT5ooNkrQADjqqKOAMCMptTp6fIb0mcnVV18dKItq7VpjPqwkGmOMMcaYGFXvSYxWc6qCSGf6%0AuhrQFaN8XKpwlV8N4F//+hcQlLVyRD6OaB4TBMVwnnn+d02gqrKacv2iOXPVgPwgUtqKlWmYBKpk%0AlgIAwWP1+OOPA0E50TYv34+2AQjbiVQJ+fyk4sij9MorrwClVV21H+uqvVoURKHsVClpUmI6d+4M%0AhExM5ZhuscUWSQ+xqMjXpa5C0e30/PPPb/DzayZEsyiqii9V4kRNaFuXr3DUqFFAeuW7VCt9bvJY%0AqzOJ3qf88FGlTepV9DMuNFG1V7+jjz32WNZ1o6pjJqoQzoX8o5pJAWjdunXe46wvUqghzODpM5an%0AW7UB2qc1WwfwwQcfAHD66acDwTOrmUn5G5W6UUqsJBpjjDHGmBhV70kcO3Zs6vZWW231vyfPyDS8%0A6qqrADjppJOAkBVYaegKVJmOeu+6EpcKqivSrbfeOukhFhRdmelqUoppNk+irvL0nuXTrHQFSshv%0AmtmfV/lvm2yySd7PpSt+qRBSHqLdhJJWmrXNqrJbY/rss8+A8vbM5oOOSeo9PWDAgKzrSQGPeqEz%0AOzjJW9arVy8A3n///bTnBlh66aULMewGo21NCrF8sFH1ULM4qsqtC0o8UMaovGClJpo7K//wlClT%0AgJAxqOOZvk/NdEHwTUqxk4JYjpxyyilAuvqWL1tuuSUA888/PwAvvfRS1vWiuYpKtygm6roFcSU0%0AMy9Y+3a2XOJMtK6SUPT7tNNOO6XWUeetAmFPojHGGGOMqTs+STTGGGOMMTEqc161DjRv3jx1W02z%0AM6ctbrzxRiCYwvfZZ5+ERldYVNCg6Qn9VeufXXfdFQhN0x9++OHUY1dZZZXExlkoZFb++uuvgTDN%0AnG26WVOlCt7WdiHDsFq3RYuVysE0nC/HHXccEMJzFRtSn2lFfQYHHHAAAPfeey8QWphB8tPN0QI0%0ACFNxCs1edtllAdhhhx3S/kKIuirnSBNts4pzUiGCAs01vayWjGq1CWGb1nTW008/DYSQZH12+hwg%0ARAmVChUkaApc+6EKLqLbl6KtJkyYAITIskzbUNQmFJ0OLAe0P1566aVAeuyUphZlpVCDBoVNl3Oo%0AfT4cdNBBANx3331AOF5r2jQaMp2JIm403axInGwh6Ely5513pm5nthDUtiyLjyJ+or9LOteQZUr2%0AJ+0X2r/1flW4BjV/XsXASqIxxhhjjIlR9YUrUWQMPvbYYwF48cUXgdCuTld0KvyoNlSIILO4ooAg%0AXO1VEq+99hoQVCMFytYUpp2pPmQS/RwuueQSILQmLDZSTHSlLeVHCnE+6P3997//BRrWMnHixIlA%0AiHTQfgOh9VRSKGxaYcGvv/46EBSFaDB8Jj179gRCm6w111yzaOMsFPrsM5VEmeK1jUBQnL777ru0%0A+6RwPPHEEwDcdNNNqceo0EfqTrQoIgmkViuySWy//fZAKOYAOOyww5IbWJGQcqQinOgsTl3270pm%0A7ty5QPwYXBeFX8pzTWqaipWqoaWlZjWj+4kC4KOtFhuAC1eMMcYYY0zdaVRKYiZSEnX12qZNGyB4%0AX6oNvS8pVF26dEnd9+STT5ZkTIVAKpKCZe+4446c6youRJ4PBZ6K6P7w0EMPASGWo9hI4ZJ/SVfL%0AigdJGinv2VSmcjluKBBcfjy1sYuq5NrupZ6de+65QFAc5HeqVjRTIqUawrYm37IC05NStVZbbTUg%0AeGgziUYaKUy6kG3jkkYqrmJgNGsFcN111wFBbTS5yUdJlOf+6quvTmRMSSD1EEKklVrnyo9dT6wk%0AGmOMMcaYulP11c01kamGqJKqWpG3TFVlUt4qHQUr628+V5CXXXYZENqbvfPOO0D6NnH77bcDySmJ%0AAwcOBIIvUgHZulKMVl6XAm0/5YS2Zf0966yzgBDgC3DttdcCcNFFFwGhVeHUqVMB6NevH1C9iqJ8%0Aqdm8X/J2qh1etH1bMVEbSXkvlTwhokqbPNSVrCQqFFm+XoVhQ1AXpSgak4mqnyEoiWqj2rdv36K+%0AtpVEY4wxxhgTo2qURFUuKhPwwAMPrPUx11xzTdr/8slUO5mVko0JVdjJsyYFJVu1c9JVldtssw0Q%0AlC81f5eSqdxCNX9Xll6xGD58eNr/jzzySFFfr5BEq7p1LFD7TbU9k1IsVbkx7g9qf7fhhhsm+rpq%0Ar6ZMQOW0Dho0KLbutttum9Swio48n0pOgJCFZyUxN2q1pzaj5YxahWpmqxA5l0omAXjqqaeAcDy2%0AkmiMMcYYYxKnapREZSKpak+dGPQ3ihL7x44dm7Y8Wu1brqhbzBJLLAFAs2bN6vwcs2fPBiqrowiE%0AdHpdhZ966qlAfl1Fhg4dCkCfPn2AoCBmos4rEJS9pFE2ltQdddm46667gND5pH///qnH6Kq1EMgv%0AdvTRRwOw1FJLAcVXLgvJzz//nLqtbgXRLhcQtoX6dKWpJJQfmqkMQ1Cpa8oWLQY6BilvU4qivKTR%0Ais2tt9460bEVElWWS9l+7733ADj44INT62R27KhW5AHWb1ZN+91PP/0EhMzPrl27AiH5IZNoxzD9%0ALiSNvPDKNMy2v9UVVf/LTx1FmZvFxkqiMcYYY4yJ4ZNEY4wxxhgTo2qmm/faay8gtDtaf/31AVhr%0ArbVS60jC1nSzUNGLGnKXMyrMUUSEWm4BLLroojU+dvLkyUAw7s+YMaMYQywaKjy48sorAXj11VcB%0A2HXXXYEQX6OQ0QcffDD1WC1Tu7pc02sKa4XST0PKOqGIFoVay1oRnW5QkY0CohtiltbUvD7PXr16%0AAcm1J2wImmbW8QDgueeeA6B169ZA+DxlJ5hnnuq8Vtb0uuwK0WioddddF0ifpisFN954IwADBgwA%0AgpVCUUYQCu0qke222w4I26WKGlZdddXUOjWF/1cT2t80va52qtnQtPyQIUPyeu5oG8fllluuvkPM%0AG1k4IERqKcpIx56GHIP123zGGWcA2afZk7JhVOfR0RhjjDHGNIiqURJ1layrTl2J6C+EtnsyRyvy%0AJp+4nHJBV6YKmI0W5qglWa44i6effhoISmK7du2KNs5iIJVBCpdaielvZuP4bORqJ6coEF0VlhNq%0AUda7d28gmPoVhQBBXVWs0xFHHAGEK2wp6ip4iiJztFTUYcOGAUGN13OXIypmUntFzQpIPQTYdNNN%0AgdCKUYU41cq4ceOAsC3LQB8tcpPqUapiJLVCVfGQ9m2FTkv9rHS0v6mARbMhir2B7CHn1YhmukaM%0AGJH2tz7MN9//Tl10zLrgggsaNrg6ssgii6Ru67u84YYbgHhUmH5bavq9/fDDD4GwH2i2SLM60d80%0AzSZ269at/m+gDlhJNMYYY4wxMZrkUlZKTIMHpSu3L774IrVMMSHRq4BKQ9+XvBrRKAXFt8hDJtVx%0A9OjRQAhplldCHkWojHgTKcDyMWVSFyVR71et7hRQXYjg01KgEOLBgwcDMHLkyLT7paLL5xhFCptU%0AD20/isCRF7Ic0PsaNWoUAC+88AIAb7/9NhA8p/KpQvB8VaKCKGVBf3U803cGQQmWH/vvv/8G4K+/%0A/gJCy7v7778/9ZitttqqiKPOn0zPWSXN6pi6ofi2XXbZBYDx48fX+TnUOldtDcth5ke1Dg888AAQ%0AYp0++OADIMQfdezYMedzvPzyy0CY5cv8DYvG1Ul1zDYrVA9qzb6ykmiMMcYYY2JUrZJY7UgtkA8R%0AQmjw999/n/UxzZs3B0Io80477VTMIRacQiiJ8nDKJ7LbbrsVcoglR+qRVOKPP/4YCP6fqIdVjeK3%0A2GILIKhL5VjFfNtttwFw1FFHAWH7F/I7SRFWC0OojOplVb2eeOKJAKy++uoA/PnnnwCsvfbaABx3%0A3HG1Ppc8bvL19ezZE4DFF1+8gCM2pn7IPzxx4sS05fKnQpjpyQzG1vGrZcuWRRxhw9Dv77Rp04Aw%0AgzdmzJjUOlOmTMn6WO278pLrfUZbxK688sqFHK6VRGOMMcYYU3esJFYR8irIm/TRRx8B0KFDByAo%0AjfJIVBrytCg7KpqDCEFJlAdr3333jT2HFMTaMiVNeaFqZVUSzpo1C4Du3bsDwXcotbzSkLeypuw4%0ACBXn0dQGIfVB6rjaOxpjSs+cOXNSt+U9zESzHssss0wiY8JKojHGGGOMqQ9WEo0xxhhjGh9WEo0x%0AxhhjTN3xSaIxxhhjjInhk0RjjDHGGBPDJ4nGGGOMMSaGTxKNMcYYY0wMnyQaY4wxxpgYPkk0xhhj%0AjDExfJJojDHGGGNi+CTRGGOMMcbE8EmiMcYYY4yJMV+pB1Bshg8fnrrdpUsXAM466ywALr/88pKM%0AqRwZM2YMAOeddx4AH3/8MQCTJk0CYOGFFy7NwApMnz59ALjooosAbwvGmNLy3nvvAbDZZpsB0KFD%0ABwCef/75ko3JJMNbb70FwLnnnguE85VRo0YB0KlTp5KMK4qVRGOMMcYYE6PqlcRsjB07ttRDKDvO%0AOOMMAN544w0AmjZtmvb/NttsU5qBFYi7774bgBkzZgCw8sorA7DiiiuWbEymvOjdu3fq9rhx44DS%0AqTlLL700AKeddhoAZ599dknGUUn8+eefqds77bQTEL6/yZMnA9CqVavkB1YLa6+9NhAUxKlTp5Zy%0AOEXnqquuAsIsjthrr71Stx988MFEx1Qq3n//fQBGjBgBQJMmTdKWW0k0xhhjjDFlSdUric2bN0/d%0Aljr2ySefADBo0CAADjnkkKSHVVJ+/fVXAG6//fbUso8++ihtnWWXXRaobAUxqgxdeeWVAPz1118A%0ADBs2DAg+1cbCc889l7o9c+ZMIKjI3377LQD//PMPAJdeeikA55xzTpJDTAypS8cffzwAI0eOTN13%0AzTXXlGRMGsNPP/0EwDrrrFOScVQSv/zyCwAHHnhgapm8XVJm5EHWMb+c+PzzzwH48ccf0/6XV3H9%0A9dcvxbAKzrRp0wC46667gPDdiGj9QGPh+++/T/v/1ltvBeDII48sxXCyYiXRGGOMMcbE8EmiMcYY%0AY4yJUfXTzauuumrq9gILLACEaTZNrzU2ZJI9+eSTY/dttNFGAJx//vmJjqmQPPnkk0AwSEOYZt56%0A660B6Ny5c/IDKyGawtK0G4TiDDHvvPMC4bO64447gOqbbtb7kh1BUz73339/ap3ddtst0TF98803%0AABx22GFAsMl069Yt0XFUEq+//joA1113HRD2+2wcffTRiYypPihmTEWCYu7cuaUYTtF44IEHgGD3%0AyqR9+/ZJDqekyOLTv3//tOVRy0S5YCXRGGOMMcbEqDol8csvvwTgjz/+AODTTz9N3SczuOjbty8Q%0A4hLWWmutJIZYMkaPHg3ArrvuCqQbhxWWravx5ZdfPuHRFQ4pDNFIDKHA2vnnnz/RMZWKJ554AoDd%0Ad98dCGphPmg7qRZuuukmICjoikG67777gOTVwyg//PADAFOmTAGC4l2X76uxMGfOHABOOukkAN58%0A882c655wwglAZRV/KJardevWJR5JYXjhhRcAuPDCC9OWL7bYYgAsscQSAOy5557JDixhZs+enbqt%0A39mff/65VMPJGyuJxhhjjDEmRtUpiZnhyFHfodSj//73v0C4So/G5FQj3333HRBa7klBjCqJKr2v%0AZAXxs88+A0JwdhSFkmZezVYrivqQ2pIPUtKHDh0KQIsWLQo+rqSIXqHvu+++QAhWlkKjyA0piqVE%0AMS5CbbpM4JVXXgHCZ5OpIEaPZ0cccQQQoozmm6/8f+rWWGMNAI499lggKGyVjrzhv/32GxAUxAED%0ABgCw8cYbA9CsWbMSjC45NGMB6TOcAGeeeSYACy64YKJjygcricYYY4wxJkb5X141EAVHQ6jaFMst%0AtxxQ/UqirqpfffVVIPgPpR5CdfjPpBipej1KOV+pFQNVMWcqVNnQlX737t2B9ESASkOePqkxEILT%0ADzjgAAAuv/xyoDwURHHPPfek/a+UARP85ddffz0AY8aMSbtfils0zUBV4pWE1G+Falcy0Rk8VW+L%0A7bffHoC999470TGVCiUX3HLLLbH7WrZsCYTfp3L0IFtJNMYYY4wxMapeSYyqSn///Xfafapqltqi%0ApuITJ06MPc8iiywChArI9dZbr/CDLTC33XYbAM8++2zacuVV6f1XOo8//jgQmqILKcUAq6++eqJj%0AShq12xs4cCAQchGFWu3tv//+qWXZvJuVilSYQw89FIBRo0al7rv44ouBcLVejpXt7777btGee9as%0AWUB69qm2l5VWWgmARx55BEjfZ8oFzXJEW0oCrLDCCkDInKsk9VCKN8Dhhx8OhN+qp556Cgge8kpE%0Aqj3A1KlT0+476qijkh5OSdH5xMcffxy7T21vy9l/aiXRGGOMMcbEqFolUb4OVbdlQ9VxquqcPn16%0Arc976aWXAtCmTRsABg8eDMAGG2wApPsepeoknfY/YcIEIN4kXPlw1aIgCn2P8i4JNZKHUDlYTUSV%0AFV25a7vP9LZIQbzxxhsTGl2yHHTQQUBQEKUeQnkriELZnoVE6qAURB0XokjlufrqqwG49tprCz6O%0A+vDaa6+lbitnLxN1zunSpUsiYyokq622Wuq2sn1VnV2X47PyNbVta8ar1GTb1kwcVXaXM1YSjTHG%0AGGNMjKpVEp955hkA3nrrrZzr5Or1qXy4Vq1apZbJz6j+mh9++CEA//73v4FQQRn1vp166qlAckri%0AjBkzgOCb1JWpqrfr0lFCfUPHjx8PhH6bUX+jfG668tXzL7roovV7A/VEaq7YdtttAdhqq60SHUfS%0ASKmG3BWRqliuJv9hFL2vkSNHAsFvG93Wy1lBLAby6B588MFAeP/qPgJBeT377LMTHl2aRgubAAAg%0AAElEQVTNKMNWyibEOyfJN5mZiduY0CzCXnvtBYRjvD63UnUvUVcvdcWJou2wPpmV6pam36NHH320%0A1sfos1H3onJEld7ljJVEY4wxxhgTwyeJxhhjjDEmRtVONz/88MN5r6uA5XPOOQcIJfrLLLNMah0V%0ARSgm5/TTTwdCbMEuu+wChOnoUnDJJZcAYWpY081qf1TT9OuLL76Y9lctzGqK5tB0s6R/tTvbbLPN%0A6vcG6shXX30FxAtWZA1455138n4uGb7bt29foNEVHhU3qAglGnOTWaiiqcZqLVRR3JGmS3v16gXA%0APvvsU7IxlRqF9qpQRW3Qjj/+eACuvPLK2LoqCimXSK/LLrsMgCeeeCLnOnvssQcA7dq1S2RMxWDI%0AkCGxZYsvvjiQewpSliaA3XffHYDff/8dCBFQmmJVEWbSU/IffPBB2niidOzYEYAOHTrk/Xz6TVaQ%0AeuaxviZkJ8uM4EkKFbGqiE6/lxCCxFVQqfclm5eYZ57/6XilLEiykmiMMcYYY2JUnZIoFW3o0KF5%0AP0Zn9TWFlzZt2hQIhm+pjCpc+eKLLwC48MILU4/ZZJNN8h5DfdH7hWDaF2rH17Vr17TlMherdRvA%0A2LFjgXBFo6seqZH5oKgRffbFLmCR2hBtAQUhBiUaqFwbajq/+eabp5bJ/C2VuNTtG/v16wfAtGnT%0Acq6jQhUpiM2aNav1eaWKf/fdd0D8u9f7199y4LrrrgOgU6dOQHpLtsZKjx49gFBUp2gYqXM10bZt%0A2+INrA5ka6kpVJCWz/upRBTFtsUWW6Qt1/FN6iEExUn7qH6PpBDr2HfggQcWccS5iapmNS2LElXR%0AtH+rhWZdfofyfb1io9kOqfXR9yC1WG2D9VujgiSNXcdvzZRACJfXdrLAAgsU5w38P1YSjTHGGGNM%0AjKpTEtUCR1EK+VCfuIBcHh5dGQD079+/zs+bL7rq2m+//VLLFKyqoO9bb70VgK+//hoIbauk9GW7%0AOlOrK6mAUiP33XdfIF25lIoj5K9IOgKnPsjjIS+fImTkxYzeVluzpONC5OuRvzDTpxW9Ul544YXT%0A1s1UECdNmgTAzjvvnFqWrU1U9Hm1fQwaNAhIbyW26qqr1uGdFA5F3kgN11/Fa0gN1b4A8J///AcI%0AClvPnj0BWH755RMYcX7IBy3v1ZgxY4CgGtSEZjHefvttIKiCt99+OxD3q0afX2Tuy0mjmBu1SM3G%0AiSeeCMSPL/J+yaMcRcczebsqCf2WqCmC/IcACy20EBCOUfIrZ87mJK0k6ncx+h3pOCafpP6qJaTu%0Al9cU4uqb/h5yyCEA/Otf/wJCE4HoLIeOCdoe1J5W7Q+TYvbs2TnvU4i2IuVyBcZrf+jbt29qmW6r%0ABelNN90EhG2i0FTenmOMMcYYY4pO1SmJ9UFVuYUg6g+Qx6QYKCw8Wn2sSrY+ffoA4YpKFW9SWXRV%0AJh8ehAosqY2ZVyWqWov6NjOfR23/kkJN0aUiST2WV+Okk07K+dill14aCMGu7733HhCUHAjKmbyA%0ASSuJ8iI9/fTTQFwRilZBXnDBBUDwwUp1UBtJtWiTopjt+YSUmVz3lxKpmscddxwA33//PRCqIFWd%0An83bpu1E4e/lpCRmov0tHyXx1VdfBYLi3bt3byAoNdlQEoKCqfPxrhaTyZMnA9mrfqVyZqqd8k8r%0AvUFKYxRtL/KS18fbVgyyVelmesuUpKFw9G222SZ1n3yZSpLITNXIFa5fbFS5rEptCEqhZi40GyW1%0AUWpgNjVNPlv9pq288spA/Nh07rnnpm7rd08pF3WZVSwk2i5rQrOY+u71vSq5QmrkOuusk3qMUgvU%0AllLb9A033ACEWaVCYSXRGGOMMcbEaFRKohTDqK8OQoWyrlTvvPPOWp9L2YrLLrssEK7ii11pJJ/K%0ANddcE7tPvkEpCKqGk4IolJcohQzimWN6HfmalL2m9kgQrljuuuuurM9RbOTH1NWXvGdffvklkK4Q%0A15YDp9ZNG220UWrZlltuWbjBFgGpQBCvpJfqefPNNwP1Uwel1CpnT/+XArVelL9W6oTet5QZtdSM%0A5sNpm9X2Ui6ZgFEys0Vry1uNqiPyaYlNN9007X/5/aS2QlAqlScb3ZZKQXRsmay//vpAUDvVjlIt%0A6KRCZkOfjY550VarpUTKfhSpSjp+nXLKKWn3R7MHo8cpiLepi6qO5YaU748++ghIz38U+i3Rb0tt%0ASFWLot+ncvnOa0Jecf3VOYq2hej3KZV4u+22A8Jv9DHHHAPABhtsUNCxWUk0xhhjjDExGpWSGPVJ%0ARJH3LPPqLBtSZJRDJwVRyuLRRx+dWlc+N10JFwKpgjUpDd26dQPiqfeqVFamXLYqZFVI6opGyo2I%0AfkZSF+XxKhXyo6iyVwn7qvSDkL6vvMtMlD0of0w5oG1qlVVWAUIVq4j67lTNKw+WKtsbglRxfa65%0A9p8keOmllwA44YQTgPBZ6ApbKoyqOeU1hTD+cvYgZnb6ee2114DwHWcqfdHKdqmoqjjXPqoqUmXO%0ARf22UmBLnX2p40u0cj4TeapVAS7VSMfiSkRdkyAoaS1btgTCLE60Qh+CRxGCv1Y5gqpuFvVJ7Cgk%0A0bxgeUVVqSv/dCZRhV9Vv7Uxbtw4ILsaudRSSwGw44475vVc5YRmwbLVS6gGIKncXiuJxhhjjDEm%0Ahk8SjTHGGGNMjKqbblZbNcXPKFwbgjSdiw033DDnfSqnHzFiBJDe0g6CWVQl+hBM9NGA7UKRreWQ%0ApuRkbFVpvCRrTdVp6nX8+PGpx6qln6a39Pya8tRjFa8B5ROarYIdFWtoujkajP3KK68AIcRUU6dz%0A5swBgvlX0QMQijw03ZU0mmLUdKliS4RaOEGYvtL3V4ipOD2HPqNSokINTS8rMD4TFWlETf+yGJx6%0A6qnFHGKD0NSYjiOyqqy99toA3HLLLUAwq997772x51Dx1VNPPQUEG4aiR6IFLpqmLDWaZo5GeWWi%0AKfHMArx8WH311YEQnl/OqJhF27aO36uttlraXwi2IDVs0Lqako+uWwoUWA/htyVXYLSIhl3nsoYo%0AFkxh4QqWLlXkT7FR3I1i0CA0VVAr3WJjJdEYY4wxxsRoUuom2Dlo8KBk4FexBuQO1VxzzTUBeOyx%0Ax4BgCI0qNWqcfsYZZ6Q9VsqU1o0WRiiGo5BXOSqwkMk5G5lt1epyv9pYKbxTxR/lHKkgFOadGfsS%0ARUqv4oF0VSb1MYoCm9X2KGnq0pavtpDgmr5zKZYyeCuMXMHq5YDiqaTky7gv1IJL6pmUOAhtuWqa%0AKSg3VDgmxaQ+6HuV2lTqIpVsKAZFxxcdZxuKinh0XM6lPJcKqb0Qvhc1MJDqmamcqu0phBkPKecq%0AblMMWDkppzNmzACgc+fOAHz66adZ14sWrmQqoV26dAFC0ZKU1GzoGC9V9ayzzqrPsBuMjkHal1VI%0ABrDDDjsAYWZOEU2K+tK5irbfbJFJQrN8V155JVDnGL5a0+WtJBpjjDHGmBhVqySKu+++O3W7V69e%0AQPAXNgSFaOtKWG3e5CGA4BFUWHchmDt3LhBUs2ytf2pTEnXFGo2uka9PURy6Eq9E5EeTjwtqb82k%0AzyoawqyrOPnCkkZXnh07dgRCsKoU0qhSWltIttaNvj+p3lLadKVfjshrrLHKayZlQTEvUiCi+0VU%0AgakUpBApykit2RSNo7aLUeQfVjC1PF6lDsrOBwUBS/WsC1KV27Ztm1qmuJhyUxCzodaLUXUxG9lm%0ADuR7V5vWclbLFRhfW21AlNp+y0Q0QFozLtH6gFKiloJqfRtFgd/y9ytST+co2d53165dgTC7IiUx%0AV7xbLVhJNMYYY4wxdafqlcQo77zzDhB8S9kCOKNE28zptlQ4tcVTVWLSyJMSbWov/5K+U3khVN0s%0AlVD+n3IOFy4EquqEUBUqNU6ogbx8eNEKu3JDCqkq+vJRErt37w6EQHe9X6gstVgBstG2kFHk8ZEf%0AVT7jakPh09HZCR3XTjvtNCD4+hSYLZWunNH3qjD7fLyYUvil1JQqhaCh6PtSGsPw4cPT7h81ahSQ%0A7mmTwqTZqg4dOhR7mA1GMyJjxowBggqa6amLIsVcKrnQTJrqB3Scg9CWtlzQb7XSNyA9GD0b+g2X%0AwqhtHMJvfrRhQAOwkmiMMcYYY+pOo1ISjalkdFWdTU3KrBjcdNNNgeCrbNasWRJDLBpSjSZMmAAE%0AH5fSCwrp+60E5F2CoNBotkMqqqo7VflaCchzrVkQCPl6mgnZb7/9gKAcVpIi3piRoqZKZXlJP/zw%0Aw5yPGT16NBC2cVNwrCQaY4wxxpi6YyXRmApl0qRJqdtS1uTDvOeee4CguhhjjDEZWEk0xhhjjDF1%0Ax0qiMcYYY0zjw0qiMcYYY4ypOz5JNMYYY4wxMXySaIwxxhhjYvgk0RhjjDHGxPBJojHGGGOMieGT%0ARGOMMcYYE8MnicYYY4wxJoZPEo0xxhhjTAyfJBpjjDHGmBg+STTGGGOMMTF8kmiMMcYYY2L4JNEY%0AY4wxxsTwSaIxxhhjjInhk0RjjDHGGBPDJ4nGGGOMMSaGTxKNMcYYY0wMnyQaY4wxxpgYPkk0xhhj%0AjDExfJJojDHGGGNi+CTRGGOMMcbE8EmiMcYYY4yJMV+pB2CMadxMmTIFgFdffTXnOuuuuy4A66+/%0AfiJjMsbUnX79+gFwyimnpJadc845ABx66KEArLjiiskPzNQbK4nGGGOMMSZGk3/++afUY8hGnQf1%0A+eefAzBw4MC05W3btk3dXm211QB49tln09aZO3cuANdddx0AO+20EwDbbbddap1evXoBsPDCCwMw%0A77zz1nWIJWPWrFkA6LuWchPlyy+/BOC5554DYPjw4QB88cUXAKyxxhoA/Pjjj6nHXH311QAcfPDB%0AxRh2UdB3/csvvwBw+eWXA3DNNdcAcNhhh6XW1VXx/PPPn+QQa+X9998H0rfjxx57DIBx48alrdu0%0AaVMADjjgAAC+//771H1//fUXAM2bN6/x9d555x0A2rdvn1p255131mvs2dDzvvfeeznX0fbXunXr%0AvJ7zxBNPTN3++eefAVhuueUA2Hzzzes1zmLy9ddfA3DllVcCcP311wOw/fbbA3DWWWcB8MILL6St%0AD/Dpp58CsOaaawJhH33kkUfSXmOTTTZJ3R42bBgASy21VAHfRf5MmzYNgNdffx2A1157DYAbbrgB%0AgJNOOim1rpZtuummADRp0iTtMfo/+lumZVKny+U7nzNnDhB+TyDsu0L74/nnnw+EfTcbf/zxBxA+%0AI/Hggw8C4Xdx0qRJqftWX331+gw9L7QtbrbZZqlls2fPBqBVq1ZA2Pa0veq7qgl9t7/++isQjkmX%0AXXYZAG3atEmtq2N5qX6jp06dCsC3334LwMsvvwzAxx9/nFpHv8lPPPEEAFtvvTUQzlcmTJiQ9v9W%0AW22VeqyWbbTRRoUYbq0fvpVEY4wxxhgTo2qUxH322QeAhx9+uO4v9v+fQT5XNFJvdtxxxzq/Tl2Q%0AovfJJ5+kLX/ooYcA+Omnn/J+Ll3J6X3OmDGjEENkySWXBOC7774ryPPVFV0l60ptzJgxafdLeQB4%0A4403gHClO3r06FqfX9/BDjvs0OCxNgSpn8cccwwQVAKpoQDzzfc/e/EKK6wAhPeu97vIIosA6ep4%0AJm+//Xba60l5Gzx4MAA9e/ZMrVtIJVH7XT77X0PQZzN9+vSivk6+RPfDk08+GQj7d22fRTbVrLZ1%0Ao6qh1I5mzZrVYcSFY4sttgCC8i1VW+qP/s+2rLb/o8v22GMPAB544IEivIv80UyN9r+oqpQEN910%0AU+r2cccdV/TX0wwNBE9iJnvttRcQjl018eeffwL5/b6PHDkSgG222abWdQvJJZdcAkDfvn2BoCRm%0AO7/IXJbv/9FlF154IQC9e/duyLCtJBpjjDHGmLpTNdXNUrWKzRFHHAHA008/DRSv2nLIkCEA3Hff%0AfUV5fki/gpMnQkg9k1o3YMCA2OOj/rYkkJ9HPo5jjz0WCD6VTG6//fZan1O+Dqlo5UinTp2A4N/q%0A3LkzALvttltqnfXWWw+ADh06FOx15X+TktilS5eCPXcUeVtvueUWIKhc1c7OO++cui2PVS4WW2wx%0AIHz3NSmJ8nxJERbyhEHyCqI8iJrxyfQTSlXS/1LLISiEmetkqi3ZHlPqmTLNcmjs33zzTWwdjb9j%0Ax45A8M7/5z//yft19F3n8vUW04eYjUMOOSR1W+9Dv2X6Tuoz65eLVVddNXU76odMAs04yUO6yiqr%0AALDhhhvW+lj5C/WZTJw4Met6b731VmzZeeedB0DXrl3zfr36YCXRGGOMMcbE8EmiMcYYY4yJUTXT%0AzYpMePPNN4FQ8q/4C4B11lkHiEeaKCbktNNOA+CZZ54BwvQeBKOxTO8y5hbLEK2p0osuugiAUaNG%0AATB58uRaH6tIGr2vXMwzT7hGaNmyZdZ1FDGQjaSDjTVFFS2gqIloRIAiMKJTtNF1llhiiUIMsSBo%0A6khFDNqmFf8yaNAgAFZeeeWivL7iVZ566ikgTFPuvffeRXk97XeyD1xxxRWxdV555RUAXnrppaKM%0AIUk0nR6NJclEgcP6DjQFmc92qv3j7rvvTlteU9FSsdGxVIUqmmLVd3/VVVelrb/nnnumbmtdFaHk%0AQvsLhMKVYhdD5UIWGBUVZJtmFn369AHCdGV9UCFermKNfKOjCsXyyy+fui3r1IEHHggEu5Bi1rJF%0Asul769atW9pyTbvOnDkzbXn0N32hhRZq0NjryjLLLAOEaWdN+9YWLVYXotu+Pr+ksJJojDHGGGNi%0AVI2SuNZaawEwfvx4IESeRIsrZOpXIHYudBWr+BAIZtikijUWXHBBIKg4UdN5EuhKLWoGz2T33XdP%0Aajg1ItVApnjFE3Xv3j21joz/mUi1U6BzbQUExUTBuCrkkDFZ6pFU62IpiOLSSy8FQpTDfvvtBxRf%0AlZECoGiHKIqT0N/aiIZpjxgxAoirVaVCJvvo/iPVT8ceBQJHDfm1IYUyM5xZyOBeCmTMzywo0fus%0ASUms62tke52k0QxMZiyXiG7j5557br1fR4qlCmNEixYtgDDrsNJKK9X7NQqFjsv6q9D3aJSX0LFG%0AMVx///03EI7pmu0TNQWOF5sChVrXSHSf1mejAhn9LRZWEo0xxhhjTIyqURIziQYp1xe1DYo+n3wH%0A1c4JJ5wAwAcffJC2/F//+lfq9plnnpnomHTFJO+aUDN5+bbqghTnUiqIQhERUhDlE5XfqNhXjPL9%0AKfJG6mohg7Pri/w9+fp8skW8RH1S5cBdd92Vun322WcDDfOOvfvuu0B668woyy67bL2fu6FI/cgV%0AhF3I14g+b9KexN9//x3I7Z2VgqjvG9K94XXl5ptvBuIK+9prrw0UL7aqEGh2J9csTxRt05kKosj0%0AmlcLUhCj27Fua2a0kN7HbFhJNMYYY4wxMapWSSwEUf/hV199VcKRJIeqxzLb1skbdf/996eW1VY9%0AXWh0dSyvXCFQYHQ5oKDkfv36AcFDVmwF8Y477gCCIivP7r333gsEf2wlMGvWLCB/72K5UIjqU/lr%0AM9UztcCrj9JeKHJ5EqOt9Ar1GtleJykWWGABIByrFNKvWYHDDz8cyK8VXU3ceOONQLwiWt99ZnOE%0ASkctSTPZaaedAFh33XWTHE7R0XYjb2627XjXXXdNZCxWEo0xxhhjTAwriTWglnSQu91RtaA8SV25%0AKNdLfgcpbklXWSdNNG8raaVUiuHRRx+dyOv997//BYKvSb4ftdRSy6hKQr5K/W0MSEG8/vrrs95/%0AwQUXAMlvz1EaiydRrzdw4MC0v4Ugqo6relqJCEKzAfrOKx397ubKBpRi2xBfZzny+OOPA9m3X2Vv%0AJpUuUl2frDHGGGOMKQhWEmsgW1PtaiJ6Fbr//vsD8MUXX6Sto5T8pBvEJ0WuqkCATp06JTyaZOnf%0Avz8QqmK33HJLoHQqhLbHjz76CEj3BM+ePTuv5+jRo0fO+6Qu5nou5bcBLLLIInm9XjkwcuRIIFTq%0AZ1LKTitCOX0rrLACEI4zUhSVcVpTLmsu9Nhy8CQWg59++glIT+zI7ODSpk0bILd3r9LQ97fvvvsC%0A8Ntvv6XdrxkvdT6rFvS9KqtWSmJ0O07KiyisJBpjjDHGmBg+STTGGGOMMTE83ZwFTUfVFLVy6qmn%0AJjWcojFt2rTU7aFDh2Zdp5QBvEmg+JfGQjTKSeb3xRdfHAhTN0suuWTyAwN++OEHILQY0/8A3333%0AXYOfv7Zp9Oh0s1oECgW4K6aonMgMvBeagiwHNt98cyBMJyuWRwUmJ598cr2fW1Ny5VC4UgyGDBkC%0AwJQpU2L3KZ5q2LBhQIjaqXTef/99ACZOnJj1fhVtVHvBiv5Gw8LVgjgpqusTNsYYY4wxBcFKYhZO%0AO+00IPsV+pVXXgmkt6erNNQsXebYbMgA3bNnz0TGlDSTJ08GgiFYAdJnnHFGycaUBNH3N3PmTABu%0AvfVWoHQBvJMmTQJgjz32AMJ3kzQ1tdzUFb72nXJC7f0yizSSbpuZD5ttthlQmM/x4YcfBuChhx4C%0Aqq9wRWpatIVfJlKVqkFBVAwbhIKVTFSE1b1790TGlBQKz1ZL1szt9pJLLknd1m9VUlhJNMYYY4wx%0AMawkRlCY8Jtvvglk97PIS1PJqGn4oEGDYvcpcPeAAw4AoEWLFomNK0mkov75559AiObYb7/9Sjam%0AYqDAbKlKUl8A1lxzTSC0tioVUkw++eSTko6jJpZYYolSDyGN6dOnp24rKkjHK8VVKRqm2skM6I4u%0Aq0RPory48r3rdykbmW35KplHHnkkdTvXsUDe4EqKqMoHhaArkk3brYKzS9nYwEqiMcYYY4yJYSUx%0AgrwtCvOtNsaPHw+EJvNR1I6uX79+QKhGrDY+/PBDAB599NESjyQZrrnmGiC0bFtuueVS991///1A%0ACDouFapUVHvAjz/+uM7P8fzzzwPBRxxtr3jiiSc2dIhlpzBHq/JnzZqVdp/ee2aFdrWSzX9YyZ7E%0Ac845B4AXX3wx5zq33XYbALvssksiYyomL730EgAXX3xxznXWWWcdIPkg6WLxyy+/AHDQQQcB8PLL%0ALwNBQezSpQsAF110UQlGl46VRGOMMcYYE8NKIqHlz1VXXZVzHVWRJZ1RVAjkaVGV3Jw5c2LrqP1e%0Ar169khtYCbjxxhuB0OpKqKK90pHH8sknnwSC93K++f63q48ePTq1buvWrRMeXc0ceuih9X6s8uKk%0AFMuTBjXv15WK3mc2Kjl5oT7U5ElsSP5iUkjt/OyzzwAYMGBA1vWi6vjOO+8MVKbnUuhYpRk8vf8o%0A8sjfe++9yQ0sAZRJq+O0vke1hR08eHBpBpYFK4nGGGOMMSaGlURCkr3y2kSzZs1St5Vf1Lx58+QG%0AViDkcRkxYkTa8uhVaDTRvRpRBW2mF3GZZZYBoFOnTkkPqSjIUyofnq7ElaVXbuphoZB35+qrrwaq%0At7JXVZ/RStBMNemss85KdEylpiZPonIZyxklEChtIBfah6E6OmHJg6yc1mzsvffeAKy//vqJjKmY%0AKFUEwgyP9l1lH8qXWU7nGVYSjTHGGGNMDCuJhN6Ymayxxhqp2+VW3ZgPX3zxBZDb47Leeuulbpc6%0AK6/YKPsy2g8Y4PjjjwegXbt2iY+pkKgns67O5dHTdy/PabWiWQCpSdXWkUFcccUVsWV6z+3btwdg%0AtdVWS3RMpaYmT2Il8NRTT9V4v3qrV1vihLoYZUM9mauhA9aECRMA6NGjR2pZZm9mzfaV44yelURj%0AjDHGGBPDJ4nGGGOMMSZGo55ulgx85513pi3fZJNNgJobq5czf/zxBxBa62kaRtMWam1Uqe8vX6JT%0AyzfddFPWdWSMrkS+/vrr1O2uXbsC8OmnnwLBHnHwwQcnP7ASoEgJbfvVhuJCdMyKoimrli1bAsFq%0A0FioqXClEqgtMLljx45A9dgIFJ49duzYnOuoTd26666bxJCKytSpU4EQoA1hW9X0sqabyxEricYY%0AY4wxJkajVhJlnJUioyvyo446CqjclkfDhw8H4NVXX01bLmXxkksuSXxMpeDMM89M3c4MH1YUTKtW%0ArRIdUyFQlEL06lOt7KSC33333ckPrISoCKtbt24AtGjRopTDKTgjR44E4I033si5ziqrrJLUcMqK%0ASixcefjhh1O3s6nDUdq0aVPs4SSKwu2ljovOnTunbl955ZWJjqmYqGAlGlWl6DW1Sy1nrCQaY4wx%0AxpgYjVpJzGSRRRYBoG3btiUeScOIXqVGWXLJJRMeSWmZOXNmzvvkx1S7ukpAV97yV0o9hPA+evfu%0ADaS38GoMKDxcf6uNt956q9Z1NtpoowRGUn7U5El87bXXgPKLj4n6iXP5JzfeeGMALrzwwkTGlBTy%0ATw8bNgwIszrR1nuKwKlkBg4cCMCsWbOAdCVRqn8lqP+V/00YY4wxxpiCUzkySgLsuOOOAGy66aYl%0AHknD6N+/PwBz585N+9vY2nXtvvvuqdvvvPMOANOnTwfCd11JqDpu8uTJQHprrnPPPReAnXfeOfmB%0AmaLTq1cvAPr27QtkV8lVESo/3v7775/Q6EqD1EHNnOy1116p+0477TQg3rKwXIiqvltvvTUAr7zy%0ASto6qmqutmr14447Lu1vtaIZSf2NqqODBw8uyZjqg5VEY4wxxhgTo0nUx1FGlOWgjDHGGGOqhFql%0AdiuJxhhjjDEmhk8SjTHGGGNMDJ8kGmOMMcaYGD5JNMYYY4wxMXySaIwxxhhjYvgk0RhjjDHGxPBJ%0AojHGGGOMieGTRGOMMcYYE6NRteV78sknAbjnnnsAWGaZZQDYb7/9AFh99dUBWGmllUowOmOMMcaY%0A8sFKojHGGGOMiVG1SuKwYcMAOOaYY1LLvv76ayAoiGpJ+McffwAwZswYAC688EIgKIzGlDuffPIJ%0AAM888wwAc+bMAeCiiy4CwrbepEnowrTqqqsC8PzzzwPQunXrZAZrauXHH38E4HAZlcEAACAASURB%0AVOabbwbgkUceAeCdd96JrduyZUsA9txzTwCOP/54AFZZZZViD9OYkvDoo48CcM455wDhNx3C77gp%0ADFYSjTHGGGNMjCZSGMqMeg/qs88+A2DLLbcE4OSTT07dt9FGGwHQpk0bIO49lBojqk1ZmTZtGgCj%0AR48G4O23307d98UXXwAwduxYAGbOnAnANttsA8AWW2wBBLUCYL311gNgnnlKe63x66+/AnDttdcC%0A2dWWESNGANCqVSsgbB+nnnoqEPyolcpvv/0GQIcOHQAYP3582v3ZlETRrl07AN57771iDrHO3Hff%0AfanbH330Udp9d9xxBxBmB0488UQAFllkESB8DgA77LBDUcdZSKZMmQKE/SzbtgywwgorpG7PmDED%0ACN/xAgssAITZFO3DpnqQWvbBBx8A8MYbbwDw5ptvAjBhwgQAOnfuDECnTp1Sjz3vvPOSGmaDefnl%0AlwF4/fXXAXjrrbcAePbZZwH45ZdfgHTVfOrUqUkOsdKJ/yBkYCXRGGOMMcbEqDol8YILLgBg+PDh%0AQFDGGiNSCocMGQJA//79AZg7d25s3ZqUplxMnDgRKL3i2rt3bwAuvfTSvB+z4IILArD00ksDYTup%0AVB/Xiy++CMAee+wBwE8//ZR2f03fb9OmTQG46667ANh3332LNs58kJq24447ppZNmjSpTs8x//zz%0Ap26fcsopQNhOFl544YYOsWjIQ6rjmMZ61llnAbD33nsDsOKKK6YeI0+1/FkDBgwAwmeg/b5nz57F%0AHLopMr169Urdlkq82GKLAWEWrEWLFgAsuuiiQNhvdLyD8HugY0U5MnDgQABOP/10IH48Ezquaf8A%0AuPzyy4s8uvyQ1/ubb74B4Iwzzkjd99VXXwGwzjrrAOnjB+jXrx+QXlORSdeuXQFYaqmlGjJMK4nG%0AGGOMMabuVJ2SqCrAG264AWiclU4jR44E4NBDDwWCv3DbbbcFwhWkqiKzIa/eu+++C4SrlnHjxqXW%0Akd/l/vvvL9TQ60Xfvn0BOOGEE9KWL7nkkqnbzZs3B4KH7YEHHgCCytS2bVsAHnvsseIOtkg8/PDD%0AQG4V8IADDgDSv/Orr74aCEqUPJ0nnXRSsYaZF1JM7r777pzrSPGV/05MnjwZgL/++iu1TOpp9+7d%0AARg8eDAAzZo1A2D27NlAg6/IC8LKK68MwJdffgnAJptsAgRPVk38/vvvQNgv9ZjlllsOCP41CAq6%0AKX/kv+vWrVtqmfb33XbbDQjHZSUWLLHEEkB8WwDo06cPENTqUqOZLfmKIajhmTMfmrWaPn06EDyJ%0A2m8g+OtLxdNPPw1Ajx49APjhhx+K8jpbbbUVEI6Xu+yyCxBmHzKPjTmwkmiMMcYYY+qOTxKNMcYY%0AY0yMqgvTVnSEDJ+SpaH62+1pykFTqJpmvu222wA48MAD834uyfeabtYU9YMPPphaR4HNpeKqq64C%0Agum3ffv2QHj/22+/fWpdGbq1PWhbULHG448/DqRHx2y44YZFG3vSqBVllBdeeAEI8RmVwAYbbACE%0AQh1Nq4knnngCCIH4/9feeYfLUdZf/IM0IXSkdwJIDyV0IYQnEEBARCIh9BJaCJiYh4gU6aEZBKRJ%0AMaGDhGaoghQpyoOgkZYgkNB7Vzr+/vg9Z993Z2bv3b13d2b23vP5J5vd2b3v7JSdOe/5ni/AlClT%0AALj11lsB2HPPPYEQhaXpPE3dARx55JFA3VM23UbRJW+//XbV843E96g4YciQIUCYYtR5IJ728nRz%0AeVBsm4LTNV140kknAaHwIWbDDTcEYOaZZ676vxg/fjwQ9oHYenPAAQc0bezNQIVqKlaBYJG47LLL%0AAJh33nkBWG+99YAwjS47WVYxZt5oDFdddRXQumlmoXVPWuq0H3VU9NIIVhKNMcYYY0yKHqckikMP%0APRQIBRcAe+yxBxAMpQsvvHD+A2shUgylnEhNaURBFKeeeioQTLgqaohjNBRcnDeKf5Da069fPyCo%0AZQqHzqKWmvz1118DwQjdbqgArZFCtFrxUIpOUpCtiI3zrYw92nvvvYGg8EFQU1TQoeDvAQMGVL13%0Axx13BGC77barPDd27FggFFjdcsstmX83LlyJ4yryoFb01KefftrwZ3XlPSZfFH4PQcFWU4JYUYOg%0AnsWcffbZQCg+0blY52kVp0hpj4vR4iD2MvD8888D1ecu/TYrBHyOOeYAwnGfjMTSMV4kaupw/fXX%0A1/0eFRolG1LofFeGY9lKojHGGGOMSdHjInCSTJ06tfJYd2S66/rLX/4CwAorrNCsP5c7cciogjkV%0AafLUU08BIf6lERT2qdDeVVddteozi0DRBvIeyo+jyJ+OFMRaTJgwAQgKaayebbrppl0ea9501pZP%0AysKxxx6beq/ugG+77TYgeJY+/vjjquXi7zePFn5SsSEohGKhhRYCguoZh0snkd9PERFJ359UiziC%0AIxlumxdSaKWUKLJIwfUKPs9CsV8KIFYMkGYSNNMA+XktO0MtBXVe+eCDD4BqFVktNQcNGgQED9vT%0ATz8NQP/+/auWi5/TeUsstthiQNgXNtpoo2atSkPI6w3hfKag9Nj3HXPnnXdWHmtdNVOm7y+57U88%0A8UQgBK2XEe3b8bbSdYlek39Yiug555wDhHax+g2Ajo+RVqJ9tx6/r/zykyZNAkIcl9Csh9Y/CynO%0AinUT22+/PVC9H8Vh6gkcgWOMMcYYYxqnx3oShe5AIN30XNWxuoMZMWIEUN3Sq+zIqwGhglehuVJK%0A46rNennvvfeq/l+GakiNSeHHatsmBbUrzDJLzzgEpAZKRU6iO9JHH3208pxCyOUJkvpYq4VfXCGZ%0AB7FyKQVICrc8O6pK33///YFwx/zVV19V3ivfVlJBFFLailIPY6QGylM5ffp0AA4++GAgtNiL10/r%0ALvVB203nPm3nItVDqWBSfKQSq/L622+/BWD55ZcHqo9pBfsLeZCT6vLgwYM7HYeUS6nl8nzFHlR9%0A13nzyiuvAEEF1EyJiNtU6rGSHM4666yqZeXRK7OCKKSixb8x7777LhDSJ9Zdd10ghGwLHdtFqYcx%0AapF4zDHHAEHFzULnNp3PVlxxxarXd911107/no6hpJKo5+OK7w6UxE6xkmiMMcYYY1L0eE9iFrpj%0A05X+k08+CYQ7UVVX7rTTTpX3DBw4EAhVZWVEuVryneluU76HWHWshRQKVY0qZ0ttoIpsCq9cRvnr%0AtC0OPPBAIFT2NVJ1LZVVSkfstWtlBW+zUf6jWs4dffTRVa/XUgezSC4rz96ll15aWSZODcgDKWxS%0A/5N3z8oG1DGsYwGCGpdEGYTyNyXv5otA+7haTGp7CrXpk3IMwY+m7bbJJpsAcN999wHlmBlRsoQ8%0ApPJNLbfcckDYFlISW42Oc80q9e3bt/KaPKytRMopBE+iUilmzJgBhNaTIq7oVYtVHffKEZSveIMN%0ANgDSVbNl5uqrr648VhtRzfToX6ljmvWTSl4m5DfVb4u2ZxaqbpZ/UMd3PSjHN/a3QviNvvLKKyvP%0AdTCLYE+iMcYYY4xpnF6pJCbRHbeUNylRa665ZmUZZR+VOVtRXj3l2amThhqBSzlNZsvFjBo1Cggq%0AnaqwdJdXBm+ikuylttxwww1AqHg977zzgOpuFUnPihQadd8YM2YMAGeccUarht1SdDcppS1ZIdmI%0Akqj9Y4cddgBgl112AYIvsEjUVUgZoMrMTBKf15LrrGNY/rhVVlml6ePsLqosV95rrArUQuusSvfu%0A+JB6GupqouNbqQaqctY5A/I/x6lCV35hqWTqnCEvbax0a/9QVb9+n/RZ7Y6O2eSxq98jzWzJB1hG%0A5AOXav7CCy/UXPaSSy4BYN99963785NKotTkiRMnAuH83QlWEo0xxhhjTOP4ItEYY4wxxqTwdDOh%0ADF3mZU3XyAwPYQpi3LhxQGh3VEY0bbHffvsBQfZONoPfeeedK+9RgYqmbmWM1jRXVwK580IB2CrY%0AeeCBB4Bg3oYwPampdwXz6rvR1Hw7FauoCADC1JSmGpJ0NN2sKRvtLwrk1lRcGVHMkwoPZLUQWdPN%0AKp644IILgPoKuYpGETGKhEmuZxayBejY1XdUJjTVr3aYigRpVsu48ePHAyEWSOd4HfeKvEmGbReB%0A2kQq0ke/LYpkOu2004AQ1gwhePvkk08G2rshhIiL0RZddNHMZWSnUWh4O5AsKM1CjRtk7TnkkEM6%0A/VxNN6v4Sw0h4pakdeDpZmOMMcYY0zhWEoEjjzwSCDEb559/PhDCtyGEFEudqifssmgUjSF1UBEx%0AHTUNV4SICjtUDNIOKIRWAcsqwoEQzrrWWmsBQTlVrEsjhuGiqNU+D9It9JJkKYlSixVWXE8YcdFI%0AeUrGVqmYScTntbnnnhuAu+66CyiuFVtXeOihh4Cg7gopSRAK7S677DIgbGPNHGhGJA4Lj4vyikBB%0A/yo+0/b7/PPPgeqiGym/cZg0hLiuZ555BoCDDjqo8ppa9mndpSzK3F8mtM7JOK4ksRIlJbSRuK+y%0AooBzFVxCKMZIznxIVW0nJVHnLM3UQDraSuiY1fopzkZh4jG6JlHMURcbQ1hJNMYYY4wxjWMlkVAq%0ArlBT+ddi5FOUmrPNNtsAcPPNNwPN89K0AqkRCqFW5E+M9gOtT5n9aPUSq2vya9x4441Vy0jRkFex%0AjHzyySdA8HEp5L2jmJckWUriI488AlR7N8uOoi+GDh3a4XJZ342CmuVnbIeImKSfSa0R5VWEEJYt%0Az5rinORJlOI255xzVt6jdm0jR44EgtpaFGpwcO+99wIh0gWCsqbzslQV+cOlKuucDKE1WtGKaT1o%0ABkQt9hTuLjTTdcopp+Q7sBajY1nB/2oPCuH3R+c8nQPbUUnU8Rd7yOuNKpI6rtnNFmAl0RhjjDHG%0ANE6XJrF7KgsssEDN11QJqbt23a1L1ZHHrUxIFRw2bBgQWvOo+imublZrO3ld5P/poJ1P6YmDVmt5%0AkdReTr7NOIC7LIwdOxZIN7fPQkHR8rLIz9XuSMk/88wzM19XRag8tNOmTUsto0Bl+U8vvvhioNy+%0ArrhNJAT/UVarPamM8tnK43bCCScA8Pjjj1eWlXrTv39/oPj9fqmllgJCS9TY8y2VX2qqlGH5MrWP%0Aq0K6HYjb8mmGJ6kgCqmsPQWp46rMFvH5bfjw4UAIup86dWpOo2s+Uj87qm5OolmOFiqIdWMl0Rhj%0AjDHGpLCS2CCqINJd7HHHHQcEr5uUxSL505/+BMDuu+8OhEbxqn7M8kMoq0uVwfKrDRw4sLWDbSEv%0Av/xy5fGkSZOAUMG+7LLLAkFNlQdGbd+gPMpEsoF7Fqranjx5MhAq6nqKkigVLFbDIOSX6viT6iR/%0AMcCUKVOq3qOWhWrJmKyaLROx97BRNGOgbMC4el1eXKmq8i3ruCgKec/iNnnJba5zk/Je25G40lyt%0AAvWb0q9fPwCOOuooIHhLa1XEtgva1+Q3/eKLL4CgIEo97CnoHNxRmkg7YCXRGGOMMcaksJJI8Lh0%0ApdJbGXNSpO64447Ka3nnzik3SR4X+V7OPfdcoOOKKnk/pCSqqqydlUTdgUOodJbSpApJVdgp6T6u%0Amr3//vuB4rrN6I67lt81Vsu0veS9lI9J+3TWvl3SZINMpB4lkQKcrE5/+OGHK49XXnllAF577bUW%0Aja516BwSr0+jyN8Uq3Oq+lVGnfaXvJVEVWSrM4pU3tiDpn36o48+AkKHiXZC52L9TmjmBoI/VBXZ%0AcRVsu3L33XdXHu+1115AUMXlP5UHMyujVpXOek87navEhRdeCIQuMY2g/UXZrkVm2FpJNMYYY4wx%0AKawkAocffjgQqkjlc1Kv1yyUtaa7hSWXXBIotvevlBIpT1Kattxyy07fq84HyuJSte+JJ57Y9HEW%0Agapfk0qJ+qWq+0isBL/66qtAcUqi9rFaGYhLLLFE5bHu3KdPnw7A2WefnfneZZZZpvJY+3k7UEsF%0A1zaSv0nV+HEmoKp81d+6nZCCoMpIKeJKLIBQzdxZL2rlCZaB9957Dwi+SfludQ7WOgFsv/32QKje%0Ajrdtu6AKc83UxNXbyqycbbbZgLAvtzPyw0PodqW0CSlryaxTdZ4BGDFiBBDUY53HlNpQZqSGa7t2%0ABWUragbFSqIxxhhjjCkVvkg0xhhjjDEpPN0MbLHFFkCQdCV1x/EhipF47rnngBA1opBftfYr0lSt%0AKe/VVlsNCKb0999/H+g4LFzmcE3pvPDCCwA88cQTAKyzzjotGHFricO0P/zwQyBMuWl7ChXoxNPN%0ARaM2clqPuM0ghH0Q4LbbbqvrM9VWEtprWktT/grLfuedd4Awzf7oo48CsMgiiwDV5n9N/7QjimE6%0A66yzABg1ahQA1157bWUZ2RIOPvhgIEReKQJKgdxZESqyLOTVvk6FKppm1r6twhydZ7Q9IRSxqJCr%0A6BaCjaBoIRVpKOZmwoQJlWU0zaxYIrUQFUXHEjULBaUn9zWdc+MwccW4JYPT9RtXZnRu6k70jWwz%0AWS2C88ZKojHGGGOMSWElMUIBp1IH4xBe3bm/9NJLQChqkQJXhit+teqSUV/tjxTvIvP0RhttlHpv%0A0lwsxUnxGe2IilFinn32WSCtJD722GNA9foWbZBX4ZHUnqSS2AjaripMAlhsscW6Mbp8UUTTkCFD%0AgHS7KoXYK+xe+zOki3ektG+22WatGWwTUTGK2mYqCkSxKQBPP/00EGZAahU6xWjGQBFQtdpWNhv9%0A3VgpzCI+R8Ut7NoNxZEpJFzbUbM8ALfffjsAo0ePBoLCr+O/jC1fO0PtTiEUQUopVFGSzq9Sl7/5%0A5pvU56iwUL9lUl17Oio8LANWEo0xxhhjTIqZShpSWcpBtQvyRKjdmHx4UhoV0xOHCyuIWwqi7mLb%0AOdhVbZEANt98cyD4t+RxmXnmmYHgEZJvBkK8UdG88cYbQGhfpVii+NjtTD1S2PaAAQNaMcTceOaZ%0AZwA44ogjgNoe0qzvRjFICjJOBnC3EzpeoXqfhaDcaP/XsbzBBhtUlhk5ciQQFFrTGuQPfeutt4Bw%0AHorbf0pJ69OnDxBmfNQ2sqgIrmahlqhqMzht2rSq13VcxvE28mVq3+0s3qlMKGpLsXJdQd+ZZgVb%0ASKfTDlYSjTHGGGNMCiuJPRgpCZdffjkA48aNA0LlcoxUBlVnn3nmmQAsvvjiLR9nHkhNlS8mri4E%0A2G233QAYP3585bmFF144n8GZhtG+vd9++wHVLRihWjGVL2y99dYDiveamt6DUhPU4lOsv/76lcdS%0A0OTjU0W7aU+6oiT269cPCFXd8ghr9q+FWEk0xhhjjDGNYyXRGGOMMaYJyHMpv7SyTbNQSoNa5/bt%0A27fFo0thJdEYY4wxxjSOlURjjDHGmN6HlURjjDHGGNM4vkg0xhhjjDEpfJFojDHGGGNS+CLRGGOM%0AMcak8EWiMcYYY4xJ4YtEY4wxxhiTwheJxhhjjDEmhS8SjTHGGGNMCl8kGmOMMcaYFL5INMYYY4wx%0AKXyRaIwxxhhjUvgi0RhjjDHGpPBFojHGGGOMSeGLRGOMMcYYk8IXicYYY4wxJoUvEo0xxhhjTApf%0AJBpjjDHGmBSzFD0A03zeeustAE4++WQAbrjhBgDeeOMNABZddFEAjjrqqMp7dt11VwAWXHDB3MZp%0A8ueOO+6oPL766qsBuPLKK6uWWW211QC46qqrAOjXr19OozNCx/DFF18MwL///W8AXnjhhar/A4wd%0AOxaAffbZB4B55503t3HmweTJkwF4/vnnARg9ejQAM800U8337LjjjgDceOONLR6dMc3jqaeeAuDm%0Am28G4J577gFggQUWqCyj1zbddFMALrnkEgBWXHHFlozJSqIxxhhjjEkx0//+97+ix5BFoYP65JNP%0AALj22msrz910001AtRIDMGLECABOOeUUAOaZZ548hpiJlMIf/vCHAPzjH/+o+71rrLEGAOeddx4A%0AP/jBD5o8umKZMWMGEJSZZ555Bgh3ZToOYnXi8ssvB2CnnXYCYM4558xnsE3kgQceAOC4444D4OGH%0AH6689vXXX3f43hNOOAGAo48+ujWDayITJ04EYNKkSQD88Y9/rLy2/PLLAzBkyBAAjj/+eABmn332%0APIfYIZ9//jkAt9xyCwCHHnooAO+++27dnzFw4MCqz5h77rmbOcRcOOmkk4BwnAK8//77APz3v/8F%0Aso/VWiyxxBIA/O53vwNg6623bt5gm8QXX3wBhGNTyqmO3SeffBKAoUOHVt6j2aAxY8YAsPjii+cz%0A2Cbw4YcfAkEZ1ozGhAkTUssss8wyQJj10jE833zz5TLWViHF8NlnnwXgmmuuAcLvUT37to6Dn/3s%0AZwCMHz++K0Pp9A9ZSTTGGGOMMSmsJAIvv/wyEPwr5557LgAvvfRSZZmZZ54ZgPnnnx+ADTfcEAh3%0AfX/+858B2HzzzVs/4BrIh3PrrbdWPa+7koMPPhiAOeaYA4Dnnnuussydd94JwCyz/L9NVXfeu+++%0Ae9VntAPvvPMOAOPGjas8J3+dlJmkGpGlTui5VVddFYDDDjsMCMri9773vdasQDf48ssvAfjVr34F%0AwIUXXgjAp59+CsDgwYMryyYVwm222QaAjz76CIBjjjkGCMpbmfjb3/4GhH3+zTffBML2+/73v19Z%0AVird9OnTgbCe8uHusccerR9wJ5x44okAHHvssVXPL7vssgDsvPPOAPzkJz8BwqwBwAEHHACEfVv/%0Al7LQp0+fFo26+2ibaFto9kP7cRaNKIladpdddgGCYlM0Wm+A008/HYCLLrqoapl61lPn8v333x8I%0A+1EZVWR5nzXrNnXq1JrL1lr3VVZZBQgzeMOGDQPK7cPVLJbOVRC8xf/5z3+AsB233XZbAHbYYQeg%0A+nwtNttsMyB8f6uvvjoAjz76KNDw8W4l0RhjjDHGNE6vVhJ1N7700ksD8M033wCw8sorA9VX8bqy%0A33jjjYFw56bqI90BL7LIIq0edhVSSSComI899hgA3/3ud4Fwh9qRYiIldNCgQVXP6y5oqaWWas6A%0AW4iUYKktWaqgntO21Z2pvCExUleTauNBBx0EwAUXXNDcFegGr7/+OgBbbLEFANOmTQPCdpO/csCA%0AAan3ysMmz5M8UlKkt9tuu1YNu2H++c9/ArDRRhsBYf+XcqjjVD4dCMfBaaedBgTlZtZZZwXg/vvv%0Ar/rMvFAFM8BKK60EwMcffwzAT3/6UyD4tTSTkcVrr70GBF/xBx98AMBaa60FhJmRMvmMpXLKeyhV%0ApB51cMkllwTgO9+p1jjee++9ymMpNDpmt99+ewCuv/56oDg/qo5LeQkBbrvttsxl61ESk8tIVSqT%0At1z78IEHHggEb2lH1KsWa1bgD3/4Q+U5qXJlQTNPOs8CzDbbbEDwWI4aNQqAtddeu+q9UtS13wKM%0AHDkSCDM+uubQb1iDfk0ricYYY4wxpnF6ZU6i7jhV6SYFcb/99gPCXW6Wr0NVzvK4/fKXvwTyVxBF%0AnJcmBVFobPV4rnTHqe/g0ksvBYIyddlllwEhm6kM6M5JHpdkZVh8F/rjH/8YCFVy66yzTuZnqroS%0A4K677qr6nIUWWgiA4cOHN2cFusmrr75aebzVVlsBQano27cvEKrxV1hhhdT7H3zwQSCtIEplKZN6%0ALKVUY5WCqPWUEr7YYovV/Az5+8RXX30FBL9m3sRqkhREnZOuuOIKoGMFUaiC9ze/+Q0Ae+21FxBm%0AN3TOKoOqJC+eFETtrx2h9VlzzTWBapU4Rr5DCNmwQt5xfScbbLBBA6NuHvKlxX7wpFomT6lUMu3T%0AsZqk70/7jVDVrNT/e++9F4B11123OStQJ99++23lsbaFFER5uaWS6fVYyVdlt7aX0iiUOKLP13Ev%0A5RjKoyT+6Ec/AkLSQrydNXvR2X4o1VBZiFloRqtVFd9WEo0xxhhjTIpeqSTKm/Svf/0LCF6+M844%0AAwgKopQGCF0NVPUrpFAVRezLkeogZVQKQz3II6G7dimJqsI688wzgXIoiY8//jgQ8iDffvttIPgL%0ApcZISYV0JbLuPHVHryruuOIu6deVd1X/Fs2ee+5Zeaz1WG655QA455xzgLSCKLUV4PDDDweCgij0%0Af/lk7r77biBUvheBFBKtp+6apYYmFcR4nVTpreNe6DPk48qbrApeVdLreGwEqaz1VI8WhaqYk2PT%0AsSZvqfzAELLyOkPnKAgeteQxrO9IswTygrYaqWjK/4vHpfWTd7SWB3i99darPNZvlRQ3JRE89NBD%0AQFAYlY963XXXVd6bR96rEiYgePF0DtaxrDxi5ZjGSEXVv0KpBvpdUmJHmZIm9Nsi9VMzM+eff35l%0Amc4URM0Qqho/q3ZE54p4v2gFVhKNMcYYY0wKXyQaY4wxxpgUvWq6WQbSX//610CIiFDUh0rKzzrr%0ALKBaopfBWlO6CrTUFGdRSHKGMBUsU6xMvfvss0+3/05R5v4sZOJVeLAiBmT272g6RYUpimXQtFdH%0AkQv6jlUEUvTUxn333QeEdl0xmqZLNnvXlI/CZ6E6PimLF198Eag2oReNto8sFZo+11j1ehwonyyO%0A0DKKRemo2KWd0HGfLGYoE1lFZTGyUNQ7xRyjIOmsz9f/1ThhypQpQH7TzYq5UexRPD7ZgroSNaVI%0AK01lqjhJU7n6u7fffnvlPQpmbyVxkY3YcsstgVAAqH8bQQVImnYu2u6Vxe9//3sgnJNU5Bq3VazF%0AE088AYTiWVneso4XbfNGbGVdwUqiMcYYY4xJ0auURCknUo1U8KA7q7/+9a9Ax3fiirrRXXuZ0F2x%0Axib1aNKkSUAImc5C341U1FqfXQZkbtd2lEFYkTgyTcdFGjJ411IOs4zBUiSlvhWtIAqZ/6V8QwiI%0Azoq6gaCed6YeQiiakDLblSKKZiPz91xzzQUEZVvtubT91J5rgQUWqLxX0Tdqs6kYkmQbtLzJUlJU%0AGKfXssLPk0i5ULFZmZTfRomLsWqh9mMKVldQfBwHVot55pkHgAUXXLCrmw/U2QAACwhJREFUQ2w6%0AKuRQsZkaNXQ0IyJF7eSTTwZCPJD2BamqOi4UQJ4XcVB8M1Dhz+KLLw6E3+yyxN0AfPbZZ0D1DCSE%0ASCNtXwjHtbaX0LVHspgwZv311wdaX7AirCQaY4wxxpgUvUpJ1N2WlCipSoq86ejqXSXr48aNa+UQ%0Au8Vhhx0GhPZ08uwp3kV3rFouRv5FBe8K3Xlnvacokr4mbUfdYWX5C5PPqfWi1FXdkcfvkdcxjtIp%0AA/LjxUh5UvyCPEn6buTB6ggpbFrf/v37d3+wTUJ33oo/kj9UvkwF8Sr+aOGFF668d8MNN6z6rE02%0A2QQoXoWII3nkX9J6HXnkkXV/jpReeZNeeeWVqtcVOF4kCkVOji3JIYccAoRWilko3qaeFn5J9J0P%0AHDiw4fd2B8V1yf+qcHgIx6oipzQroHizrPV88803geBZ0/er1neaORFZjSHyRs0etI0VXyO0DhCi%0ArbTumg1ThJCOb3mP81LVOkLnE43lkUceAcKsh3yUyccx9bQjVOvRvM5fVhKNMcYYY0yKmbK8WCWg%0ApYOSv0GVRFKVdAcwY8YMIFQ/QwgULosvrSN0RzZ48GCgOti0UeRlUVVgmVClsrweUk61T8eV51pW%0A6qC8lz//+c+r3nP00UdX3hNXS5YJqYZqLxkjlVwt+6QsZt2hzjrrrAAcccQRABx77LFVz7czo0eP%0ArjzWtpZPUd61+eefP/+B1UBq0sSJEwH4+9//DoRjV2qhPJeLLrpo5b1q/6WZkj59+lR9tiredT4o%0Ako033hhIKyn1KCjdWXbttdcGgpcv74p2nZPvueceIIRex8/pd0nUs55aRts2DiEvEvljIXjyGqHe%0AbayUkXi95V8uCp1ztc/pfNOdfTs+dtUiNz4HdINOB2Ul0RhjjDHGpOiVSqKQEiO1TJ5EtaZTRShU%0AV0u2C/KAnHfeeUDwpakqMKZfv35AuDtR2yopGLpTUwvDMiGVU0qikEIMoVJQFdAHHXQQEO7olTGp%0ASkkoT/u9JPLndDfvTPv5hAkTujuk0iCv1zrrrFN5TikGqmYePnx4/gPLAVWuK2NQ6y2vm7LXimT6%0A9OlA8I4qw7LVSqLOgfLD5Y2UfVVVx34ypWpoGeXAqtJVSlTWzIHOz8pBzNtrWYvYN62Kfc3M1FP5%0ArO2mfVl5iMoGjFvmQvBoQtfyF1vJ+++/D8C1115beU7ZxdoPtIz2D+3b8l7G69dkrCQaY4wxxpjG%0A6VXVzUI+H3VckIK4yy67AKFRfDuqhzGq9tW/UhqysvJUTajqUSmJX375JQAffPBBawfbDaT4daT8%0AyWcqJVQqi6pmy5h7WQvtt9pGELabvEDKBBS6M993330rz11wwQUtHWcRyF+p7RsTq4s9EW1jeaJE%0AV6qAW4UyK1X5KXUlWc3aETo/K5Ggo7xLeXTr6XbRSjrKKUxW32uGQB7FQYMGAdlKolInyqIgCnUm%0Ag1DFrH+lAkoVzOLwww/PfF6/U6eeemrV8yWdEQXCdURHKrayb5PJHfLMF4mVRGOMMcYYk6JXKYny%0A6KkiSiqZqgN/+9vfAuVK428mugvrKIOsJyH/IYQ8RPkWVfkcexDbBfmQttpqq8pzeqxMruSdtnq6%0AxuphGTqpNJt777039Zx6xq677rp5DydXtD2V6ars0zKSVFca8Qpq3052q8hCXup2nBXSzFZWpp72%0A5TiNoV1QekIttbAjamVHlkktrwd1Rdp7772B9EyW/JtWEo0xxhhjTCnxRaIxxhhjjEnR46eb41gU%0AmXxVnq92dZq2iM22pn2Rcf+oo46qPKepZ0UKKFy7rDE3jaJWZTL1CxXqlHnqsRkcd9xxQHZUxJgx%0AY3IeTTHo/NUOgf/dQW0j65liVIRKO3HCCScAIfhb66kYL4BbbrkFKEe7vSLZdtttgXIF49fD1Vdf%0ADcBVV11V9byC/4cNGwaE6fUiKX4ExhhjjDGmdPR4JVGRGBAKV0aMGAHAueeeW8iYTGvZY489gHC3%0ADeFuXCqE2vO1M1nhrF9//TUAffv2BUKQbU/n9NNPB8J21p04hJgjY9oBxVgl41Di9nZ5txUsC8nW%0AhWPHjgVgllnKfymjUHSA6667ruq1NdZYAwi/XWUqtLKSaIwxxhhjUpT/8ruLyJt1xRVXVJ5bddVV%0AgeBfMj0DeRDHjRsHBP9hHLCqyIjddtst59E1H/kp45gbBcIvt9xyAJxzzjkArLDCCjmPLl/kxfzs%0As88AmH322YGgGEPPjPrpjYwePRqoLzi5jO1DO0PxTckgeKlMxx9/fO5jKgvyVKu9oryY8803X2Fj%0Aqpc33ngDgJEjR1aeUyOElVZaCQjrVyYFUVhJNMYYY4wxKXqckihFZdKkSUB1Ky4FCffUsOxmoO9L%0A7aymTp0KwFNPPQWERutl4rnnngOCkiilIa5+HD9+PNDelZ9SzdSOTPt6jO60t9566/wGVgBqEyl/%0AsdDdumYNeiNJpe3mm28Gqtu/DRkyJNcxNYOkRy9Z3bzEEktUHt966635DaybvP766wCMGjUKCE0e%0AhDy1vbmSWcqbPNc6vldfffXCxlQvStm4++67K8+pocUpp5wClFNBFFYSjTHGGGNMih6nJKppuFoZ%0AKXcIqlVFk42yuJKt+9Q26Jhjjsl7SDW58cYbgdByL5knFvtRN91005xH1zxU0Sc/pe6mY6ScDx48%0AOL+BFcj06dMBeOedd4BwJx57EXsrygIVL774IgA33HBD5bl2VBI7I865nWuuuQocSWPMmDEDCLM1%0AQuujtpK9GbVXFMOHDy9oJJ3z2muvASGfVZXMsfL9i1/8AmiPlA0ricYYY4wxJkWPUxJvuukmIPhT%0A9tprryKHY1rAgw8+CMAll1wChDs0+VTUHL2M/smuIE9ZUkGUzxJgq622Atqv0X2jqIpZuZBaX+Wl%0AtVvnhVaw4447AsGD/e233xY5nNzYc889ix5Cl7j99tuB9LErtWy77bbLfUxFI1/mPffcA8Crr74K%0AwLLLLguUO/tU1x5JZXjnnXeuPNb5qh2wkmiMMcYYY1L4ItEYY4wxxqToMdPN06ZNA0KQshpot0PY%0AZhkZOnQoENod9evXr8jhVKEoAZmZFWujaZull166mIG1iDi6BEJxyv777195rk+fPrmOqSh0nE+Z%0AMgUIRUpx+83ezqBBgwDo378/EL4rTdG3KzvssANQXYwIYQpy9913z3tIXeatt96qPL7ooosyl1lx%0AxRXzGk7pmDx5MpAusFIxyPLLL5/7mOpFhSvJmK7DDjussoxC/9sBK4nGGGOMMSbFTPW0OCqAhgcl%0Ak/Y111wDhOIG0/O48sorgVCUNHHiRCDECUhdMj2PTz75BAixR59//jng4920F3ERmtpsquDugAMO%0AAOD0008HemeItmKbpKYqNFutC9u5KULJ6LTS0UqiMcYYY4xJ0WOURGOMMcYYUzdWEo0xxhhjTOOU%0Atbq5ZycCG2OMMcaUHCuJxhhjjDEmhS8SjTHGGGNMCl8kGmOMMcaYFL5INMYYY4wxKXyRaIwxxhhj%0AUvgi0RhjjDHGpPBFojHGGGOMSeGLRGOMMcYYk8IXicYYY4wxJoUvEo0xxhhjTApfJBpjjDHGmBS+%0ASDTGGGOMMSl8kWiMMcYYY1L4ItEYY4wxxqTwRaIxxhhjjEnhi0RjjDHGGJPCF4nGGGOMMSaFLxKN%0AMcYYY0wKXyQaY4wxxpgUvkg0xhhjjDEpfJFojDHGGGNS+CLRGGOMMcak8EWiMcYYY4xJ4YtEY4wx%0AxhiTwheJxhhjjDEmhS8SjTHGGGNMiv8DNQurkwKdbj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5641111" cy="247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8" y="1196752"/>
            <a:ext cx="3533283" cy="24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70" y="4221088"/>
            <a:ext cx="7650163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73358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05264"/>
            <a:ext cx="75834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24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089"/>
    </mc:Choice>
    <mc:Fallback>
      <p:transition spd="slow" advTm="10908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Estimating</a:t>
            </a:r>
            <a:r>
              <a:rPr lang="fr-FR" dirty="0" smtClean="0"/>
              <a:t> class </a:t>
            </a:r>
            <a:r>
              <a:rPr lang="fr-FR" dirty="0" err="1" smtClean="0"/>
              <a:t>probabilities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1340768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21764" y="1340768"/>
            <a:ext cx="832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AutoShape 2" descr="data:image/png;base64,iVBORw0KGgoAAAANSUhEUgAAAokAAAKACAYAAADw2OLpAAAABHNCSVQICAgIfAhkiAAAAAlwSFlz%0AAAALEgAACxIB0t1+/AAAIABJREFUeJzs3WegE9X6tvHLgg0UxApiO3ZFLMDfithFUbH3Ljbs6LGB%0Ax4oFe8eKXVQUUbGAvQuIYscuRwXsYsf2fjjvnTWZSfZO9k4mZd+/L4QkO1lpk8w9z3rWTP/88w9m%0AZmZmZlEzV3oAZmZmZlZ9/CPRzMzMzBL8I9HMzMzMEvwj0czMzMwS/CPRzMzMzBL8I9HMzMzMEvwj%0A0czMzMwS/CPRzMzMzBL8I9HMzMzMEvwj0czMzMwSZq30APLwWoFmZmZm5TNTY1dwkmhmZmZmCf6R%0AaGZmZmYJ/pFoZmZmZgn+kWhmZmZmCf6RaGZmZmYJ/pFoZmZmZgn+kWhmZmZmCdXaJ7GiXnnlFQAu%0Av/zyzHk33XQTAHvvvTcAhx9+OACrr756yqMzs6b45ZdfAPjtt9+yzp911v9tBueZZ57Ux2S5vfTS%0AS5nT11xzDQBDhw7Nus4VV1wBwM477wzAfPPNl9LorBxmzJiROf377783eN1ZZpkFgLnmmqusY0rb%0AqaeeCsCUKVMAuPbaawH4+++/KzUkJ4lmZmZmljTTP/9U5eImFRnUa6+9BsAGG2wAwPTp0/Net23b%0AtgB8++235R+YNeipp54C4LTTTgNg8803B2CvvfbKXOfmm28G4OuvvwZg3LhxWdc94IADAJh33nnL%0AP+AU/Pe//wXg7rvvBrKTmbg111wTgE6dOgGw1lprAbDooouWc4hlFf3sjho1CoDzzjsPCJ9z6dix%0AIwDPPfdc5rwllliizCPM7a+//gLgjTfeAOCuu+4q+jb0Hj700EOB2khbtB3Va6DPI8BXX32V82/0%0A3aXP8EknnZS4Trt27QDo3Llz6QZbJuPHjwfgzz//BEJy+tZbbwHw/PPPJ/5Gn9kxY8YAsPzyy5d9%0AnKWm13fffffNnPfwww8D4TWeaabshUEWXHBBAPr37w/A/vvvn7msffv25Rtsmbz55psAbL311kDY%0AfssJJ5yQOT1gwAAA5phjjlLctVdcMTMzM7PiOUkExo4dC8D2228PwOeffw5k772oXmm22WYDQiKl%0APd+uXbtmXW7l99133wGwzTbbAPDss88Cyb3OXOJ7qEqTlL4AHHPMMQC0atWqRCMureje5kUXXQTA%0A8OHDE5c11Y477gjABRdcAFR3svjjjz8C8MADDwBw8cUXZy5TQtOY++67L3Nae/RpueGGG4CQoNxz%0Azz0F/22+tGWBBRYA4NhjjwXgyCOPzFxWbdspvW932mmngv8m3+OOWmSRRYCQyColrzRtqwDuvfde%0AINTAK00uhpK1gQMHAmE7Vsi2MG0///wzAE888QQQjvjkOnJXyGsM0LNnz8zp2267DYAOHTo0f7Ap%0A2XDDDYHs90VU9D2hI2frrbdeKe7aSaKZmZmZFa9FJoma5ThhwgQA9thjDyCkL7n2XpQUHnfccUCY%0AUafrnnnmmUDuuphq8cknnwDwxx9/AHDhhRdmLtNssrnnnhuAM844A6juGZ+33HILAPvssw+QfN3m%0An3/+zHV33313INQv6T1w2GGHAfDFF18kbl8JzLnnnlvqoTeLUhGNDwpPDpUORqleMd9tqGbxxRdf%0ALGqcafjpp5+AUJOkGsymUBoDIdlad911mzG63FRzpu0PhO3Jp59+mnXdxRZbDIDZZ5896/wPPvgg%0Ac1ozHxtLW9SRAWDw4ME5bzdtek9tscUWAPzwww95r9urVy8AHnnkEaDwlAlg8cUXB+Djjz9u+mBL%0A4MEHHwSyE9P4bPu4bt26AfD+++9nzlNKHH0fRE2cOBGAlVdeuemDLTF9Vg8++GAA7rjjjqzLo58/%0AbafiaZlS1zvvvDPv/eiIh7ZrCy+8cHOGXVb63XDOOecA+Wd1R5PE7t27A/Dyyy+XYghOEs3MzMys%0AeC0ySdxzzz0BuP3223PfeQN7qNdffz0QZsuqPkBJQHzvqBK0x6Y9T82SU69HXR4Vf8xnnXUWAMcf%0Af3x5B9sMm2yyCRBqW+KP4dZbb81cd9ddd815G0rPlJzq9Y1SvZh6ZFaaUohCUjPtkR999NFAwzVZ%0Aei5Uixm//WgK2ZRZt6WgPWq9JkrDJ02aVNL7Uc+9Dz/8EChtoq7Z1bl6rLZp0wYIM/U141OzdGXE%0AiBGZ048//jgQ6pnee+89AOacc04Avv/++8T96LOjRHGVVVZpykNpMtWfKeGLJ4jRWbojR44EYMiQ%0AIUCov+3duzcQ6vCinQn69OkDhPeFemGqVrVfv36leigF0extJWNvv/124joao45s6aiUZjBHO2lo%0Axroez6BBg4Dw+ejSpQsQ6u0rWYOqz5Ael8YkOgqgbRTACiuskPO2VM+o97r6CEbriUXJud7j1VSH%0Ae9111wFw4IEHAqHvYz7RJHHJJZcEwvPaTE4SzczMzKx4LWrFFa2korqQeIq6/vrrA7DlllsC2TVf%0Amv262mqrAWGv9cknn8x5W5WghPDGG28EsmczFkt7pk8//TQQklLNJIbQK7JSNMM8TomfZqs3RPUr%0Al112GRDqxSAkr6effnrW7VaakoVC7LDDDkBhszr1XOhvmlPfVy777bcfEOpRC6E0btNNNwVg7bXX%0ABkJCdf755wMwefLkzN988803QNNmmuajhG/bbbdNXKYE8eqrrwbyJ98SvQ2dVj2TkjbV8On9G01b%0A1FdPKZxmU6eVtuj5jSeI6iQQrZ9cZpllADjllFMA2GijjYBQx5iL/v6oo44Cwuf6s88+A0Id58wz%0Ap5OTKIXPlSCKZrgqJY/Td1CUVujQ0RMl0K+//joAL7zwAhC+28pN78Hod6fGoARdtYdaMUd14kq+%0AG9K6dWsgvLf1/1xJorbpeq111EGJbdqmTp2aOa0jkfrd0Nh2Jvr7Iu3fGk4SzczMzCzBPxLNzMzM%0ALKHuJ65El+DKt9yeDlto0okmo2hpLIC+ffsCofWA6HCFYm8dnoXchemlpkJegIMOOgho2uSZQttJ%0AqCAawuFstQdKq93C6NGjgXDIQRZaaCEgLI7eFFoeCWCdddYBwvtFS4Vdc801Tb795tBkER36j9Kh%0AYh1eix9eLqaJsCaw6PHr/2lPXIkegin2MLPKQiB8JnVIN06TlnToDsLnQZMH1KqiOXRbancRpYbl%0A0eL9UtEh3eghOX129d7WogA6FF9umsQQnzyocemQeXPp9nToUTSZJ60WXzpkrskG0VKdE088EQgN%0AsPVdUgw1k1d7FJU2aNJG9PBvOelzotKAKH13attRimbQKrGKNtOOL7spek8dccQRzb7fYui9Fm17%0ApDI1beM8ccXMzMzMakrdJonak4qmA8OGDQPCHo2W7VHxtgr2i6EkUQlcNOXJ12KnFF599VUAzjvv%0AvMx5DTUYbUwxjWnj1C7knXfeyfp/uShJVMGzqCC6OUlilPbw1UxbbUL03KdFBddqTSPRZfL02pdy%0A2bH+/fsDYQ88rSRRxe9qugthEpFoz7t9+/YAfPXVV1mXR9tsqBlxY9ZYY43M6XHjxmVdpuL35thu%0Au+2AkOipcT3Ao48+CoTG5eWmpFVNl7VNVMP9QiYRNMWXX34JhOdCkxo0Gev+++8HYNVVVy3J/WmS%0AYnyZxbSSRD1ebTumTZsGhIkLEFLVUtDSfkrL1Eg62kS8HA3UtUCD2hKpLVOUWpI1NimrKaJJolLx%0AuHzbinLTZKJcRyOcJJqZmZlZTaq7FjjxKfijRo3KXKa9Ru3FKWH49ddfS3b/hS6P1lRq46OUK9ce%0AW6GitRtKXtSctaFWDXFqZ6G6n2h6Ww7xpcuk1G0ezj77bCAk0Nob13Jq5a451XtJr4kobYqmedFU%0AsVTULkS0zFW5qV4nnh5CSLy0FKOa0eq1UG3Wbrvtlvmb2267DQif93harvd6uZdsUwNs3X90ubC0%0AEkQ55JBDgJDWKl0pRWLaEL22ShBFyWGpEkRRjaX+1f0qnS/3tur5558HQoKoI03R92cpqS5dNYFq%0Au6IFFSA7oS8VpXe5vo9Uw630uFKizcjLSc+5npNLL700lfstFyeJZmZmZpZQd0miUp5ogihqnhut%0AX6g1AwYMABpOEBdZZBEgLIZ+5ZVXAjB+/HgAjjvuOAA6d+6c+RvtUedL6QoRb4xbLmr8G1euJRFV%0Ai6cZqFoSqtxJomoQ4+m0UpBypIcNKXfapZrWaOoRp5nIShBFyZiWbvvggw8yl6nWUI3glcJrJqg+%0AH7mas2u2eL3Za6+9gDDTWrWIl1xyCRBmYpealvtMi+rQokv2QcnqufL67bffgGRqt8suuwDla+Kt%0AZuTxGjfVDJaLPpey9NJLZ05rEYJyNrGO1mvnq0lMi2Yxv/jiixUdR6k4STQzMzOzhLpLEjUjU7N1%0Ao3Vq5UgQ47PDyz1bXDN7c81CVp/Ahx56CAhJoWpCNEMq1+w27fGqXlP1G+oVqfq3hvrUKcV59913%0AAXj44YcLe1DN1K9fv1TuRx555BGgecseNkTPdXxZPCWapZzBnIv2gNNalk+9PtWHMl6vBrDEEksA%0AIQGLUyKm1DBaz6iZw5pVrDqxa6+9Nu/9Lb744kBY0q4U1HdS9xdNO1WvmGvJvnKYY445gGS689hj%0AjwHlSxJV85j2dlPbPt2PZtqqhm/dddct6f1pVrNqPeeff34Attpqq5LeT7VQrWmu76U0lsHT+xnC%0A95vS3HJTDaISRB1pKqRTiN6P+tx99913QNjOqQ+kl+UzMzMzs6pSN0mi+mFpxq5+xcf7Y5Wa7kf/%0Alnp2XlxDexGaRRWtNYSwJ9fQHt0mm2yS9X91/Vfdm1ZTia4oE69f1Mzy4cOH538AJaDnQP9qofj4%0Aqgrlur9y78nlW22iHKtx5FLuGfpx6h+WK9ET1ddGE4NclMRFE7n3338fCF0MNMNUNYq56IhEvlVa%0AmkIrTCjJjL6PxowZA4SkKY30JToG/atEqFzifWWlKf1Zi6EaPd3PlltuCWSvzFNK0dVtovdbrlrE%0ASot/D5b79YzbdNNNM6d1FEH1n1LKz3KU6nk///xzIDz2xnofQvjeVR/Ndu3aASF51jYr2icx7ee2%0APt+xZmZmZtYsdZMk6hf3jBkzgLD6Rq51bptDaVm8v9ZGG20E5F6XtZTUW001L1GqRdQa1eVY+SS6%0AF5Nvj0Z1FE1Zg7SYMehfzVItl7T2klWLGO9HmFYtosT7I0pTViRqiOpv8iXAgwYNypxuzrrgWjdX%0Aa7LnS0qVLkGYLV1KSjtybSNUz7vhhhsCpX+u84m/p8uVtlQbrZ1crm1U/GiDvpfUU7bcq1K1NK+/%0A/nrm9FVXXZV1mdI5fT+WgrYlEI4easa8+kE+8MADjd6OamI1Rt1uWp1CCuEk0czMzMwS/CPRzMzM%0AzBLq5nBznArcO3ToUJLb02FmFdkPHjwYCBM71Myz3Idr3nvvPSDE01Eq2FWLFrXVUFuQ5lDBtZZF%0Ag+TEFY1JhbxqyVNq22+/PRCK/ceNG1eW+0lbvgkrnTp1SuX+8y0DqPd4qQ93P/PMMwD88ssvWedv%0AttlmAJxwwgmZ8wo9xP/nn38C2e0v1Mz3/vvvB0IRuArLTz75ZCC77Us5Jo6oBc7GG28MhLYXUeed%0Adx4QlpHr2LFjycfRkCOOOCLV+ys3tRmKthuC7IkO5aASEU020+HDJ554IuvytKjJdr1R+xktogHZ%0AkyshtJMpxfegRL/7VlhhhazLNFm2ocPN+v3Qp08fIGwLVB43ffr0vH97/vnnN2HETeck0czMzMwS%0A6jZJLEXrG7XTgfDL/8477wTCHoBac6RlzjnnBEI6Em0aLFpMXombEgwVyb799ttZ50epsXF8MoEa%0AhOq2c9FzUco9tlyUaCm5/P7774HwXOi5KZX4c5yvoXNzxSesSLmXw5N8ywBqabpSLwOoJtdxTZkg%0ApKbFAwcOBEKj7FyUEmqJy//85z8F309zKM3R/b366quZyzShQam42nfoqMBcc81V0rGoYbqSmLTo%0ASIy2n+Wmxv6TJk3KOr/c96+Jk2rSraXi1IA/mj7FW5aVQ6m3iY2JJvla7lJtXZrj5ZdfBuC0004D%0A4OOPP866jyhNaNx9992bfb9xDT2fN9xwQ6N/H5+4pOUq8yWIPXr0yJzWUYa0OEk0MzMzs4SZ0l7i%0ApUBFD0rtQ7QHrtQjXjdXiAsvvBDIXrRcNSV77LEHEJavqxQlD9HWIA2lfI3R+6CY9Eb1iaql09T/%0AXMv+lYMa4ar9gZZuUyuC5tpvv/0AuPHGG4Gwxz9+/HgAZptttpLcjyghjSeKSq+17FOp6f2uJFGU%0AYOqzVeokMV9i2KtXLyB3ywolX6oxu/LKK4GQdKuhbS5aau+SSy4Byt9ovzGqyYRQo6ZEVK6//nog%0AbNd0JKG5dJRBdcuioyddunQpyf3EabnPxx9/HAg1WKpfVnNhJY4QanKb0ohay4jGkx+1VzrxxBOL%0Avs1iKC1Xk3TVzEbfe/p8l2K7efbZZwMhrdb9Ret+S/UeisrXJB1Caqqa3912263R29M2/M033wTC%0ANko1+fEWcEpuIXxHa0nNcjzehhRyJERLkGqZSn3O89HSugB9+/Zt7hCjGv3Cd5JoZmZmZgl1kyTe%0AfffdQNjjVt2R6vAgJEOqB1Bio73NiRMnAqEmS8kDhFRFNSVp1Yk1RkuOQWjIe9tttwHJVKIhjSWJ%0A7du3B7LrDY877jggLDeWNr0Wqp9U3ZZmlUVrNwrdS4+mO7179wbCXrger/bWS02JXbwBvN5rqiMr%0AlXwJohJDJRzlauKtx6nPrqh2qWvXrom/UcIQn60al+t9qnRsqaWWauKIy0c1SUo545/dfffdFwhN%0AtqPLaBY6EzuaUKtOSzVd8uOPPwLlazItOjIz77zzNnpd1cQutthiWf9viJoSa+nFeK2XPmtpNS3X%0AYgu5lj3Ud5Zqn5syE1kJ7YorrgiEpG399dcHQicIKGy5uGLpfuO1n1Hq/KHPn/5mypQpQGiuD+H9%0AH1/qLk7fPapRjJ6XNtVFKtUs5HmOd1qI07ZQz1EZOEk0MzMzs+LVbZKYi+petCST6hvilJxoiSwI%0A9Q21QH2ilCyKUoNcfQX1PlAapxoazQLs1q0bAEsvvXQZRtw0H330EQCbb745EFJV7XXuv//+metq%0A1qvSCNFyjtrTVmIDYda06pkKmbVWCqo9jCdszUn4lEJGbzPelzGtBFFUb1SK+jelkv379weyZ4ym%0AXZPUHErA9HjyHQ2IPmdahjP+eqlGWe/baK2uls4ULV2ooynqM1su2t4MHz4cCEd51F0hF6UtSqRU%0Az5WrVlGza9XfVu/tN954A4C5554bKN8Sm3FKybbYYgsgzNKNWnLJJYGQKKr7RENj1FEO1eHdd999%0AQEgjR48eDUDPnj2b9wAaoaRL/SfVQaO59D5Rsq3vd30v6Tu61LP/myJew96cJFH19fp8rLLKKiUa%0AZYKTRDMzMzMrXt0kiZ999hkQZgmOHTs2eaN56u503F97KaoLqjeqy4nPDItSfZP2ZGqB9rb+/e9/%0AAzB58uTEdbRyxUorrQSE94JqsHLt2asmVaskpP2cKBXLtxJLdLZxvhrZeBqZ6+/Vwb9cs6fz0V60%0A+gXq/rViTy777LMPEHpkHnrooQAsvPDCQPlr6dKi2ljNQlY3g1ya0plAll12WSD0Y6zU514dA1Qn%0Aq88c5N9eFfK49X2gbYOOiFSKXkfVO0Pu7yoIfTxVu7frrrtmLnvnnXeyrqNZ6nou+vXrB8Dll19e%0AsrEXQt8x1113XeY8PfeNiaZlSj5VX6h+k9EVv6qNXluNsSlJoj5/I0eOBMJrX0ZOEs3MzMyseP6R%0AaGZmZmYJdXO4WVRAe/XVVwPZDbHjhyfUQuWQQw4BQvG21Sa1RVFLlwcffDDvdfMdqtKEHYALLrgA%0AqHzLlPikk3yHnxuiQ8vRlh9HH3101mWVpskUf/zxR97r6DBzWhMOKk2HsNTmSZPS9C8Ufrg52tJL%0Ahf9qJ1Nt5SXRdj1aYnHo0KFZ19HjVuPoDh06JG5HEzo02aVaRNu96DtKr7EaYMdfz+hkIh2m1GdF%0AE1X0naaWMJWatKVJRRAmBzYm2soprQUZykFt9wqZ6KjXUY3GVR5RxokqcT7cbGZmZmbFq7sk0Ux7%0A10qTISyPpaXeVBitReA1QWD11VfP/E2hTYrTpmbvhTTXVkpY7nY2lg69t2fMmJE5Tw2alb6pQbWa%0A+iqV0CQVKH+LGyueJpmoTY8mfzT0Ha0lC5WmlnjJNqt/ThLNzMzMrHhOEs3MzMxaHieJZmZmZlY8%0A/0g0MzMzswT/SDQzMzOzBP9INDMzM7ME/0g0MzMzswT/SDQzMzOzBP9INDMzM7ME/0g0MzMzswT/%0ASDQzMzOzBP9INDMzM7ME/0g0MzMzswT/SDQzMzOzhFkrPQAzS8+qq66aOX3dddcB0K1bt0oNx8zM%0AqpiTRDMzMzNLcJLYAk2bNg2AhRdeOHPeaaedBsBhhx0GQPv27dMfmJXNpEmTAJg4cWLmvOHDhwP1%0AkSQOGTIEgNlnnx2Afffdt5LDsSoxcuRIAC6++GIAnnrqKQA++OADAJZaaqmKjMsM4OWXXwagV69e%0AANx1110AbLLJJhUbU5yTRDMzMzNLcJLYRFOmTAFgwIABAAwdOhSAvffeO3OdCy64AID55psv5dE1%0AbI455kicd+qppwKhZm3rrbdOc0ipuf/++wHo06dP1vmjR48GqmsPrpT++eefgs6rVf369QNg7bXX%0ABlpmknjJJZcAcN999wHw5JNPVnI4FfX0008DsOeeewLw888/AzDTTDNVbEzFGjhwIABnnXUWEFJQ%0AgPXWW68SQ6q4H374AYB27doB0L17dwDuvPPOzHWWXHLJ9AfWRCeeeCIA33//fYVHkp+TRDMzMzNL%0AcJJYJO2lay/v7bffBqB169YAfPPNN5nrtmrVKuXRFaaa91rKTY89niioNqRek8Rx48YlzltwwQUr%0AMJLyevPNN7P+BejcuXOlhpOK9957D4BBgwYB2duglurTTz8FQoJYS+69914gJIjaVr377ruZ67S0%0AJHG77bYD4NVXX806X9u1a665JnPe2Wefnd7Amumdd96p9BAa5STRzMzMzBKcJBZo6tSpADzwwANA%0ASBBl2223BeCWW25Jd2BN8Pjjj1d6CBVz7bXXVnoIFTF27NjEeT179qzASMrrxx9/BOCnn36q8EjS%0A8+KLLwIhQVx22WUrOZyKOfLIIzOn822H9Z6ff/75UxlTU3z11VdAsma4nmqIIdSHT58+PXHZlltu%0ACYQjdw8++CAAf/zxR87b0uce4P333wdgmWWWyfq/6HwrjJNEMzMzM0vwj0QzMzMzS/Dh5gZ8/vnn%0AmdOKv9WMWG1kzj//fAB22WWXlEfXdPH4vSX47rvvgJY7aafe26HU26G4Yjz00ENZ/9e2qqVQu5vL%0ALrssc158YpoOMz/xxBPpDayJNPZ8/9aLLbbYIu9ls8wyCxBaGOm1nTBhQtb1NthgAyC0f4r+rVTz%0A4eVa2G45STQzMzOzBCeJDYjumUaXM4Ow/Nf6668P1NYyds8++2ziPLXrqaXHUYy33nor69+WQm0z%0A1CYl2ki9TZs2FRlTKamgvV7TlkIojdC/f//9dyWHk5qHH34YgN133z3vdZZYYgkARowYkcaQSqJH%0Ajx5AMmW6+uqrM6cPPPDAVMdUDrPO2vjPjzfeeANIThTVdmynnXYCkulhraiF7ZWTRDMzMzNLcJIY%0AoaX21LgzXv8AYS/vjjvuAKBjx44pja75PvroIwBee+21xGVa5mjddddNdUxpGTJkSIOXr7766imN%0AJF3jx48HQuuIRRddNHPZ8ssvX5ExlVLXrl0rPYSKi6eo9V6TqAbZgwcPBsJSbbkcfvjhALRt27b8%0AAyuRFVZYAUi+rjPP3PIynZtvvhmA3377Lev8TTfdFICDDz449TGVg1LV2WabrcIjSWp57zozMzMz%0Aa5STRELtx6RJk4CwRFuUfuGfcsopQG0liDJjxgwAfvnll8Rliy22WNrDKTs1pQV45ZVXGrxuvS7H%0Ad88992T9v95Spg4dOuQ8P9o0fc0110xrOKmZNm1a5nR85nq0sXA90Szmiy++GIBnnnkm73VXWmkl%0AICxyUIt01CpXDXm903dxdF4AwMILLwyEhLheqLl7NS5w4CTRzMzMzBKcJAKXX345kL2sU5wWjF9o%0AoYVSGVPaNt5440oPoeSiSaL2TOM0O71e633iC8jvuOOOFRpJecVngqpurV7pqAAkl+OrxjSiFNRh%0AYuTIkTkv79KlS+b0Y489BlT38nuNUW3ic889V+GRpCO65N6gQYMA+PPPP7Ous/baawP1832l7VY1%0Az3Kuz29GMzMzM2uWFp0kTp06FUh24Z977rmB7I7w88wzT3oDq4Cll1660kMouVGjRjV6nQEDBgC1%0A22crH723lTKJ3tv1ZpFFFgFCh4J6d9FFF2VOK41YZZVVgNqayVsI9chTupQvdVF6CLWdIMq9994L%0A1MaqHKUQTYhvueWWnNc5+eST0xpOWenI1k8//QRU93bZSaKZmZmZJbTIJFG1D+ussw4AH3/8cdbl%0AmlG11157pTuwMhs6dCiQe8+0HvsjFrK6SufOnVMYSfrGjh0LwNdffw2ElSdUt1ZvtPKC1nD97LPP%0AMpdpNv9cc82V/sBSUM31TE0VXeFKM5RVY6zHq44TxxxzDFAf6WGU+vVGZ+rXow8//BCAs846K+91%0ATjjhBABWXnnlVMZUbprjoNrp3XbbrZLDaZCTRDMzMzNL8I9EMzMzM0tokYebtTB8/DCzDmtss802%0AqY8pDfFlnuq1IFqTNR555JG811Hz8Nlnnz2VMaUt3iZkjjnmAGDOOeesxHDKLr6s4osvvpg5rQkN%0AW2+9dapjKqdhw4YlzquHUgJNUok2wdahuTgdZj7zzDPLP7AKuPrqq4H6LCeIGj16NACvvvpq3uuc%0AeOKJQP1NMBQti1uNnCSamZmZWUKLShLfffddAHbeeees89UyQtPr67XdzeTJkys9hFRoYtKXX36Z%0A9zobbrjWPWzuAAAgAElEQVQhUN17cM3x0UcfZf1/o402qtBI0qEG0rnScS3nVk9JolocQUiaoi27%0AapWO4nzyySeJy+KvbT1OtouKH/mpN7/99hsAY8aMyXsdTUir1yMgtcBJopmZmZkltKgk8dxzzwXg%0A999/B6B169YAHHjggQC0adOmMgNLSbTZLIS2KAALLLBAyqOprEMPPbTSQygLpajxett6XY4vLlfq%0A8tBDDwFwwQUXpD2csqm3emIlh7/++iuQ+3VcfPHFgfBeXm+99dIZXIXU22sc179/fwBGjBiRuKx9%0A+/ZAaKrdqlWr9AZmWZwkmpmZmVlC3SeJhx12WOb0TTfdlHWZaniUMNarZ599FoDp06dnnb/BBhtk%0ATmvPrR7o8eay3HLLASGVqDevvfYakJwROt9881ViOFWha9eulR5CyUWTNr2nl1lmmUoNp8nUIHur%0ArbYC4Isvvsh73T59+gAwePDg8g+sCtRrTeJff/0FNDybuUuXLkBomF5vlJjXAieJZmZmZpZQt0mi%0A+m3dddddict69eoFwEknnZTqmCrl22+/BUItpmjZp3oT7ZEXp9Sl3pbwEs3kFdWdRutP61GHDh0A%0A6N27NwCjRo3KXNZQOlVr3nvvvcR5SolrMS0eNGgQELbXDanX7VU+qpW/5pprKjyS0rrnnnsAeOml%0Al7LOj3aauPHGG9McUuriKaqWJqxGThLNzMzMLKHuksRffvkFCHUrX3/9deI6p59+OgCrrLJKegOr%0AAvHali233LJCIymPP//8Ewgr6rREw4cPz/q/+otppYK///47c9nMM9fPPuKss/5vU6aVZaIzQ3/8%0A8ceKjKkcpkyZkjivFmsu33//fQAuvfTSnJdH6ysnTZqUypiqVb3VJA4ZMiTn+epTDPVbMy5KiS++%0A+GIgdGDQc3PwwQdXZmA51M+3hJmZmZmVjH8kmpmZmVlC3R1uPuWUUwC4+eabE5fpvNVWWy3VMVUr%0ALYEFcOSRRwLZbXFqzbBhw4CGD0998MEHAHzzzTdAbRb7NyR+OPKdd94BoGPHjkBokQP1eUgnV9uQ%0ACRMmVGo4JffKK68A2YfTx40bV6nhNJkmL+Q7lBo99NhS6TXWv2oBVKtUDhSffKWyl+233z71MVWK%0Atsd77rknAJdffjkQJl36cLOZmZmZVbW6SRJ/+uknAJ577rms8xdbbLHMabW+URF/Szd27NjM6Xpo%0AkVJI49Wll14aqL8EURZddFEAJk+eDMDKK68MhJYwutxqkyabHXvssZnzanECklKjAQMGZJ3fvXt3%0AIGyrW7J4Kj5y5MjMZQMHDqzImJpj8803B+Dzzz/POn+nnXYC6vPIRmM00a6a1d7WxczMzMzKrm6S%0AxKlTpwLw8ssvZ53fr1+/zOl6baDcGO2h9ejRA4Bll10WgDPPPDNznYUWWij9gZXYjjvuCMAjjzwC%0A5G7IWu9tj+JJekvTt29fAF5//fXMefVU36bPbq1bYIEFAOjZsycQmsAfdNBBQMvdVkfFaxKjS23q%0APa36+mpuNK5axPhSdGqevddee6U+pmqx0UYbAXD++ecDsOSSS1ZyODk5STQzMzOzhJmis+SqSNGD%0A0mzVddddF4BOnToB2Y2V1XDX6tudd94JwK677po576ijjgJCk3W/F6yWtW3bNnNa9aba9ll9ePTR%0ARwHYYostgHAkCODCCy8EYPXVV09/YEXScrC33347ENJ+1aXmWjrXUtNop3YniWZmZmaWUDdJopmZ%0AmZkVzEmimZmZmRXPPxLNzMzMLME/Es3MzMwswT8SzczMzCzBPxLNzMzMLME/Es3MzMwswT8SzczM%0AzCzBPxLNzMzMLME/Es3MzMwswT8SzczMzCzBPxLNzMzMLME/Es3MzMwsYdZKD6ASdt55ZwDuvvtu%0AANq1awfAbrvtBkC3bt0A2G677TJ/M88886Q5xJK4/vrrAbjllluA8Lj79esHwDLLLJO57vHHHw/A%0A/vvvn+YQy+KGG24AYMiQIZnzNt54YwB69uwJwNprrw3AHHPMAUCrVq3SHKKV2SOPPJI5fd999wFw%0A9dVXAzBw4EAAzjjjjPQHZqn4888/AZg+fToQPt9zzz13xcZkVqjHHnsMgI8//hiAHj16ZC6bZZZZ%0AgOzv73JykmhmZmZmCTP9888/lR5DLmUd1EUXXQTA7bffDsArr7wCwEwzzZR1vRVXXDFz+vDDDwfg%0AwAMPLOfQSuLiiy8GQjqovWrRax59vLPO+r9QeYUVVgDg8ssvB2Ddddct72DLYNiwYQAccsghmfN+%0A+OEHIPnYlTCeeOKJQEgYAWafffbyD7YJfv75ZwDefffdzHmDBg0CQmqmx6nX88wzzwSy0/F68swz%0AzwBw9tlnA/Doo49mLtNrHX/tdSShXp8T+euvv4Ds7YC2gb/88gsAa621FgC9evUCktvCaqD3/ZQp%0AUwAYN24cAE8++WTiul9//TUAI0aMAGCJJZYAwvti2WWXLetYG/Pggw9mTi+yyCIATJgwAYAZM2Zk%0AXTfX9lrGjBkDhM/9LrvsAoRtoBx77LGZ02PHjgXgqaeeavL45dlnn815W/ocAvz6668F3daSSy6Z%0AOf2f//wHgH322ad5A6wxL730EgC9e/cG4LvvvgPC+xfC95JeY72X55xzzqbcZaMfdCeJZmZmZpbQ%0AIpNE0R7OTz/9BMDIkSOz/n388ccz1/39998BOOiggwC48sor0xhik5x00kkAnHvuuTkvb2jPVDp1%0A6gSE52LVVVct5RBT8fbbb2dOa+/5rLPOAuCrr74CQsIom266aea0klili5VOFt955x0Att9+ewAm%0ATZqUuSz+msb/v9hiiwEhfQGYf/75yzzi8lGqpMRCSaoe72abbZa57rbbbgvA5MmTgfAeUM1qLRwd%0AaAo9R0rUb7311kb/RjV8bdq0Kd/Ammi//fYDYOjQoU2+DSUyp59+OgB77rlns8dVDL0vtT0CaN26%0ANRC2SYUc+SkFJczNobreU045Jev86PdF9LMY9d577wEh7Y3SY1WN/HHHHQfA0ksv3cwRV7d9990X%0AgJtuuqngvznhhBOAsF0rkpNEMzMzMyuefySamZmZWUKLbIEjKvTUv3379s36V0WkAEcffTQAd9xx%0ABxCmn+v8WhQ9DBAt9Af47LPPgBB71+Lh5ujEI51WIfRzzz0HwMEHHwyEQ9OjR4/O/I1OP/zww0D+%0AwyblNn78eCAUM3/55ZdA9uEnjU2HVnUdlRx88sknQPYhx6OOOqqMoy6PfIfc1dpIj//II49M/K0m%0AqOh506SeeqH3yaeffgqE9/Y333wDhFZfAP379wfCZAlNfNBh2MGDB6cw4uJo/Hod11hjDQC6du0K%0AwMwz58881PZLk71OPvlkIL3Dzffffz8AL774IhBKASAc4i+n6ESd5ZZbrmz3o0lF0fdavjIdHVb/%0A7bffgOzJL1tvvTUA1113HRBawpx66qkA7LXXXqUbdBV4/fXXARg1alTOy6MTKl944YWsyzQBT4eq%0AS90ax0mimZmZmSW06IkrxVCLjfXXXx+Atm3bAvDRRx8BMO+881ZkXLl8//33QCjS/vHHH7Mu195z%0ANAXVnpsSRFETWrXMiLaVqQfao9eEJLVFilp44YWBkNR07NgxlbEpNdN7Tm099JlVU2gICVCc9riV%0AIC644IKZy6ZOnVraAZeR0rH/+7//A8Lrpkla+jcXTQjQY1fqWIoWIJWiiXQQPpuXXHIJANOmTcu6%0Arto83XPPPZnz1FQ638SDv//+u8QjLh2l5NH3cj6aIKLPkCYrnnfeeUB2a5hyOueccwAYMGBA0X+r%0Az/viiy+eOW/33XfPus4VV1wB5E8ln3766czpUrY10/OpVkrt27cHmjbJ5o8//sicfvPNN4HkpDO1%0AatN2eocddmjKsKuOHp8W9NDjUkoeTQeVGMaP/uk7IPq9UABPXDEzMzOz4rXomsRirLfeekCobVEL%0AHKUU1ZQkqh5Ee8maGq/0YdFFFwVglVVWyfyNGnNuueWWQEgjtXd32WWXAbD33ntn/mauueYqzwNI%0AkdpPRJfwE+2tKnG75pprgFAXU25KAePJyVVXXQUU1gRaqYGWZtRtQXjvLrDAAiUacWkpSYWQwChN%0AHT58OBCShjg9NoAtttgCCOlGQ6ljtfvwww+B7HrSfHVMp512GhDqM6NL0unowoUXXpj1N1tttVXp%0ABlsmhSSI0qVLFyDU5E2cOBEIdXBpiddERlOg+eabD4CllloKCM211eBforV98edAt6+E9NJLLy3Z%0A2BsSr+tvjujSqKutthoADzzwABCOdOmIgtqTxV/fWqUWZaqVb0i+7bUakBeZJDbKSaKZmZmZJbgm%0AsUiHHXYYENIc1fLoV3w1Uj3aF198AYTGpLk0Vjtz4403Zk6n3Yg2DVpmCkLtmqgW5Prrr09lLEqA%0AVWumWdarr756wbeh5E3JQ7RWSI3DdbvVQvWG0feXZuEqEY0ueJ+L6vQAjjnmGCDU9+jx1mIzcXVc%0AiM52jFNiqBraXLMd89Uiqtm6nqtap22fGg6rnlizZeeZZ56KjEuvDYSjUEoSm0O1bdEl7qB8NYlp%0Aic8JEKXk0c97vdNSfUqg44qsJ3ZNopmZmZkVzzWJBdIsruiyZhBmYVWzPfbYo+DrrrTSSkBYlktL%0AFsq1116bOd2rVy+gemvaal0hM3cbo7Ts5ptvBrL7iz3yyCNASOmKSSjLSXVbWhISQvLVWIKoOkYl%0A4hDS01pOEEW1X507d05cpiXL1AMxniB+++23mdOqMY5TjVe9eP/99wH4/PPPgXDEp1IJonTr1q2i%0A919r1BNT9eBamlHbNR3hg9IkstVMM8nT4iTRzMzMzBKcJBZIey5KEpVOaK+9Xmh245lnngkkV+V4%0A/vnnM6fVZ27HHXdMZ3ApaGhW4BFHHJHiSEpLq4s0pX9Z2lQPp5UEoPGZ3K+88goQZjJHV7TQTOha%0AThBFHQm0QkMhtOJK9HOqWlXRLPFZZpmluUOsCkrHdeRDNXrq7GC1RTO7lQRrdR39f8yYMZnr1nuS%0AGJ/1Xm5OEs3MzMwswUligfLVHtbrXkt8dlwumn1by0mi6rRUX/naa68lrqPeYyuvvHJ6Aysx9eHS%0AvxDWc65WhfSBFCX6SsiiK1Lk66XYUqi/Z64VZrbZZhsABg0aBDS8/nEtOf/884GwlrBWXunevXvF%0AxpSGeN/LeqXPdzV2FdFvBa3GlotW8dIKUo3Rmt8QjozEXXDBBYUOsSj1sUUwMzMzs5Lyj0QzMzMz%0AS/Dh5ggdflPbl5tuuilzmZZtUwGtluWr9/YvDTVbr9JG7AXRsmQbbLABkHsigBaT32STTYDaPhSn%0A92l08oaWuBoxYgRQPS1wiqGG22q2qwboao3Rkh1wwAEA3HHHHYnLtPTbhhtuCMDyyy+f3sCAzz77%0ADAgTTNQMWcuARqnsQE2g8x2iiy5ppmbZer9rqdJaoHY9KgGQ6HJragoeFz/EqedK7ZHqVbQ128EH%0AH1y2+9Gyjg0d5n777beBsIRmLgsttBCQfC+vuOKKQGgSLip5guSSkssttxwA22+/fYNjb6ra/dYz%0AMzMzs7JpkUmiikC1yLqWLNJewg8//JD4G7UOUbpU6Was//3vf4GQBhVDRbOF7F021DKlWtqp/P77%0A70BoMqq0N/o6vvDCC0B4rdUi5Y033gByPxbtvdVbg2FREhxvh1IL7r33XgDuu+8+ICw72FIK93P5%0A6quvgNBY+KGHHgJyN9+95557gMIL50s1tlGjRgFhqclcE8Xi1HZLyw1uvvnmQFhuUc3Xo0d+lMic%0AdtppQO6lCSvpwQcfzJzWtlyPJ54U6XOqdBTg+OOPB2D//fcHwrKD0duF8B1X6e+rctNzWC5KvDXR%0AS0l4U02bNg2ABx54IOt8/f/cc88t+LaUkkcnJZaSk0QzMzMzS6jbJPHPP/8EspfR23XXXYHwK16N%0AY/VvITVnSqC01J0WHM+32HapqIbu+uuvB0LNldLPYihBzNUOYtNNNwVgjjnmaNI406DkUAmD9rq0%0ABFenTp2A7Bol0V55ISmo9ty1hJbSCNWT1BItV6fUBcJzkHY9WnMoQVT9jR6DUqRarKuMUm3s5MmT%0Ac16u1ED1eRCOjKhm7cknn8z6G30e9tlnn8x5q666amkG3ICPP/44c1oN0r/77rus62gcqg3O5Ysv%0AvgDgzjvvBOCuu+4CQioZbZwut99+OxBqVCtNSZeWxYwmqNOnT8+6br5tU7TGrV+/fkBYXnHSpElZ%0Af6tFEFq3bt3ssZebjvhomVCAG2+8Mes6OvqVr81LNC3X52GttdYq2RhvvfVWoGkJopa6feutt0o2%0Anqjvv/8eCGPT571UnCSamZmZWULdJYmaGXbxxRcD2TVKs802GxAWCVdqpiTxjDPOAEJaEZ0Rd845%0A5wDw0ksvAWFP5+GHHwZCslguPXr0AEINXXMocfvggw8Sl+WaCVktlCAed9xxQNiLjtPeczQt0fOm%0AhDmfaEqomi79u8QSSwBh9pxqiGphKTPtpUdTF6Wqem9VMyWhe++9NxASE+3hF9N4u1ooAYAwy1hp%0AQL46Ub23ozV2+hyrK0PcvvvuC2R/HpTCxWmmpGr6mkL1hzvssEPmPKVFbdq0AUK9r2ZgN/QZ0mdW%0AaZLqGeMJYrTurjnjL6XLL78cgBtuuAFo2pGfXPScxL8PVJemWsVq2jYpRVaqesUVVwAhPX/55Zcb%0AvQ3NHG7btm3W+XPNNVfmdCkTRNHs+1wpr8ai76V4/atSdC0dmot+cwwbNqzosSlh1hEEdXwoFSeJ%0AZmZmZpZQN0miZnEde+yxQDj+H/1Vr1qWVVZZJetvtWzX/fffD8Ccc84JwN133525jvb0tZeiJLGh%0ApXdK4ZZbbgFCzUlDNFNRMz3zic+oqmYzZszInNbelhJE7cHp9dtpp50AWG+99YCw9w5h2TbRDGjN%0AftQM5n/961+Z68RfW6UASmEOP/xwILxfqpESOCXh0T1h1SJWa02iEikISaHSo8022wwIRwNKfX/l%0A7H+qXoCqG4PCZvlCePyFXh/CEZJCNHfWJoSlSlVHDSHFVL1YYzXP0X6JAwYMAEKCmE+0tk/L8qnX%0AoI4Q6HNfbkrLikkQtY3SGPWd1lACFad0rlqSVAiJueYEjB49Ggiz1VXXr+/nKB0ZVJ9ifQ/G6zgr%0AaerUqUDj763oUrdK/9WdIV6rW4yTTjoJKH2CKE4SzczMzCyh5pNE7a0q1dEvdO05PvHEE5nrapUB%0A7eUdccQRQPg1rxpE7X0qPYx69tlngeqp5xo6dGjmdK9evYDGk0TV2OW6HaV1+aimCLKTkHIZO3Zs%0A5rQWdRcliNpbnzJlCgCXXnopEGpPIdTwrLzyygBcd911QMN94pZddtms/+v5VY+ySosmX/HZsLrs%0A7LPPBuDLL78EspNE7Z1H63mqiVaCgeTsTdUCl4LS1i222CJznmqZ9R4rJc3QzLUqzNprrw2EWj0l%0AYqWYGRk9qqIjIqqrVbLXoUOHZt/PKaecAoSjOhDqoFVDF++soDTmtttuA+Dxxx/PXKbXWuPXdlsd%0AJZQ66rFAqFXVv9qO5OroUErqW6vkO54g6nspOo6tt94aCLWjqi1tSv2ingPVlirVTVs06dt5550B%0AGDNmDBC+Q7RKio4ANUQrkOj7VzWt6gsZTa312YmuwtJcSuNzrbSio1D5ahI1P0L1lBCOCCgpzWfR%0ARRcFwucCkt/viy++eOMPoBmcJJqZmZlZgn8kmpmZmVlCzR9u1qFhTQPXsjknnngiEA4xQ2jGquha%0Ah+R0mFkTVTbeeOO896fDPoq0o01ty0HFqDpEFW95EG0WrkbJKurP10g2elhN1llnHaDxw81q5g3Z%0ALS5KTYeQzjrrrMRlgwcPBsIhHRU8q01BrlYKOjyhVkW13BBbDXmjbVJ0mEuHY+NNw+P/Qmgno8N5%0A1TKBZfz48QCcfPLJmfN0SFwTuUpJS9R98sknmfNUXF/Kw82ahNXQkls6rK7JGmokHRf9DGtJtsaW%0A5Yo2Vi5n8/8VVlghcZ4Om+mwoFrD6HChtt8qF4rehiZjaOLDvPPOm/N+VW4C4TnRobhSHEYvhEp5%0A8k0s6ty5MxAmzEE4hKmJD7qNVq1aZf1ttLRJE6vi2+v33nsPCNvpM888EyhsoYhSih4e1WFmfYZV%0AHtSU7w89B/re0/tH7dEgbCP0mFWyoYkyTdHQ94VKKfSboDnUskjtnFRyU8lFApwkmpmZmVnCTEoc%0AqkzBg9K0chXu77fffkAomlbSCKFR9N9//w2E1iXac1PrlIaohYOWaovv7ZWL9lKibV3y0ePKN7aG%0AlqZrrLXARhttlDmtvcVytAtR4hBvmgphSao333wTgGeeeSbrck04UWIMcNBBBwHp71GXgpK13r17%0AA7knocRf08b+n+s8TaRQQlupCS1KwKPLKmosSjvnn39+ICR9+n8hTbWVvmgvXRPXoo9X6Wop9+BV%0AoD98+PCi/1afMU0Wi7Z0SqutS6E0SUzLBELD6SmE96BScqU/EF7bxkTTJKVXffv2BULbr3JPXLnq%0AqqsAOOyww5p9W1deeSUQWsjouw1C0qS2QDqKpOUpRa1Voo3G0xCdUHnggQcCIQnONWGrMXpPabKd%0Akmgl0DvuuGPmunrtv/nmGwBOP/10IPv9WKwXXngh636b0vS6IZpAqfe/vuNS0Oj6tLX3jWlmZmZm%0AZVfzSaKmuWuptMwN5EhOtCyf9jqOPvpoAFZbbbVmDDUdSvjU4kBJR7QOp1ANJYmNiS5VqDYV0eW+%0ASkWpwJprrpk5r7GWEKrzUYuMXClkLdJ7W+/1hlJBNdFVwhavqYu2YdBeazxt1N+otlWUCJSbWjxE%0Aay6LTUqj27XGrqP6N9UmRs8rpVx1ofnoc/bvf/8bgEMPPRRIPxFqjmhDbNUJx2tKDznkECA8rmgz%0A+1JQTWf79u2Bxpt4N5fS6GiqWSjVWqt2bp999gHC91ZDVJvXp0+frPN15CdaI1jORvG5dOrUCQiP%0ASym4Wpo1dMTil19+AUJLKtVv6jOk948SPgi1v0od9R3SULuzQv36669A9pK2OroYTU8bowU99LnW%0ANq8CtfJOEs3MzMyseDWfJKpWQUu1aTas6g532223zHVVnxJflq8Wvfrqq0B2s+k41bJpL1rXffrp%0Ap4HciYbSIzVhVV2MjBw5MnN6yy23bNLYi/Htt99mTmtvUvUhqvHSDHClBNW0qH0paIZi9LmH7LRL%0As/oLqckT1XIqndb7JV/yFm3oXI6kTbQMWbQmsbGm9UpZVWeouk0I49dtaOya0Z9WDaZev4ZmTKth%0AuxpSr7HGGmUdk5WWap7zpcV670UbIqtmTonXrLMW33REn2UlifHacm0fIDsxT0O8nl7bFTWdjo4t%0ATh1H1HlAdfY6qqHvfWsyJ4lmZmZmVryaTxLNrHlU+6clzM455xwgOYv6r7/+qsDo6oe2tTr6kYtS%0A8FqchW/JJHH//fcHoGvXrkCow4sub1pK6tShGr1HH30UyO7yoR6SaVP6pyVRixFfZrecRzJaGCeJ%0AZmZmZlY8J4lmZmZmLY+TRDMzMzMrnn8kmpmZmVmCfySamZmZWYJ/JJqZmZlZgn8kmpmZmVmCfySa%0AmZmZWYJ/JJqZmZlZgn8kmpmZmVmCfySamZmZWYJ/JJqZmZlZgn8kmpmZmVmCfySamZmZWYJ/JJqZ%0AmZlZgn8kmpmZmVnCrJUegJmZWUv322+/AfD8888D8NxzzwEwceJEAEaMGJG57vrrrw/AqquuCkC/%0Afv0AWGaZZVIZq7UcThLNzMzMLME/Es3MzMwsYaZ//vmn0mPIpSyDOvfccwF46623APj4448B6N27%0ANwCrr746AJtuumk57t6sJKZPnw7AzTffnDnv3nvvBeCzzz4D4P333wdggw02AMJhqW233TbzNz16%0A9Cj/YEvk66+/BuDSSy8F4O677wbg3XffzXn9Nm3aZE7r873ssssCcMQRRwAw//zzl2ewZkX49ddf%0AAdhvv/0AGDZsWNG3scACCwAwatQoALp3716i0VlzzTTTTInzFl10UQDWXHNNAI4++mgA1lprrfQG%0A9j/JwcU4STQzMzOzhBaVJA4ePBiAO+64I+t8pS6//PILAAsttBAABx54YOY6O++8MwArrrhiOYbW%0AqPvuuw+Ar776CgiFyn/++Wejf6v0aPPNN886f7XVVsuc7tatW0nGaeU3btw4AP7v//4vc96CCy4I%0AwP777w/AbLPNBsATTzwBhPf4l19+mfkbvadvueUWAGaZZZZyDrtoN910U+b0oYceCsDPP/8MQOfO%0AnQFYaqmlcv6tPssAY8aMybps+eWXB+Cee+4B0v9M//777wDccMMNmfP23HNPIDsBtZbho48+AqBr%0A164AfP/9902+re222w6A4cOHA7lTrErRbw1td3Q0oFOnTgA89dRTmevm+1zXop122ilx3n//+18A%0AXnrppazzL7jgAgD69+9f/oH9j5NEMzMzMytei0oS83nvvfcAuPzyywG49dZbgew9ulatWgHhl/5h%0Ahx2W5hAztQtjx44t2W0ussgiidNKT3v16gVAx44dS3Z/TaE2EBDq7uaee24A+vbtW5Ex6f7btWtX%0AkftXTWI0Ed9+++2B/HV2P/30EwADBw7MnHfJJZcAcOONNwKw9957l3ysxVDKqZrg119/PXNZz549%0AgTBmpX+zzpq7i9fff/+dOT1jxgwArrzySgAGDRoEwB9//AHACy+8AIR0stRWXnllAGae+X/75H/9%0A9RcAb7/9duY6yy23HBAS4MZEH9/JJ58MhPpT1afVIn0fPfroo5nz7rrrLgBefPFFABZffHEAhg4d%0ACkCHDh3SHGLZnH766QCccsopAGy55ZYA7LDDDgDMNddcib958sknAbjqqquyztd3WjW1xNGYlOTH%0AKWGE8BrHdenSBYDddtutxKOrDL2n9diVMKpmUe2Q9P8ycJJoZmZmZsVzkpjDN998A4S6DoBDDjkk%0A6xyKfXUAACAASURBVDpDhgwBsusWy6mYJHH33XcH4Lbbbmvy/ale8eGHHwZCzVvaDj/88MxpJUF6%0Az+art2ns8uZeR7Nk33nnnQbHXk1Uo6f3BoQ61+uvvx4IsysrRe/t//znPwD06dMnc9kee+wBhBS3%0AFPejGl2llEqqS03vH/3bunVrICSKEFJG1SuqNlGpcXw7Hf2/bnejjTYCwnZLz5Vuu5p99913QNjO%0A3nnnnZnLZp99diDM/Hz66aeBUJMbr+uqVXo//PDDDwC0b9++0b957bXXgOz6cgjfTwcddFAph9gs%0AH374IRASe73Xi6HE/ZlnngFqOzXPRfWLqtcUHe2Aks+AdpJoZmZmZsVzkligV155BQi1eurbNnXq%0AVCDMiC4XzYBT3YooaYDQI091KtojPemkk4BQ76DLC6E+dErP0qa+eBB6SVU6Sdx1112BULtaC/Qe%0AOPvsszPnada7ZhGXIqWrJRtuuCEQ9tLHjx+fuayU9YlKLFVnp4Q/Wks355xzAiElO+644wA47bTT%0AgJC66DYmTJiQ+dt87+FPP/0UKGs9U5O9+eabQKjxVqqt2u9jjjkmc12li/PMMw8QtkXq9KBat3pL%0AlQqhetQzzzwz6/xqTBJFr6e2O1qOsBj6Po4nqPUinijuuOOOmctUo1siThLNzMzMrHhOEhugTvgA%0AL7/8MhBSAe39pJUk5hPtB/ftt98Coe9UnGotNatS/fEArrvuupx/o2SjUqtz5Hp85aCVCtR/EpJJ%0AomrljjrqKADatm1btvE0l2buqqZTM5ijs2L12lagy39VUJKoZP2hhx7KXBbvKdocmlmuurv55psP%0AyD1btTG6Dd0mhL6ZmgUr1ZQkqr+lZpZfffXVQHg8qpVVh4mGPltKEtX7c/LkyUB1PM60fPHFF0CY%0AKfzjjz9mXV6Ns5vjHnvsMSAk+ZqtDuH7ddq0aVl/o3pefXdts802ZR9nJS222GJAOAoI4fkq0Xbb%0ASaKZmZmZFS93k7E6pb1W1dktueSSWZdrLWfVAUSTBe2ZiRIapQKVEk0jGksmNFalgkqSGqL0rJg6%0AxlIq5vEVQyvVqJYnXusJIc3QXqv6llUzpUdbbbUVAG+88QYQ+o6dd955meu21ATxk08+AeCDDz4A%0AQi2m+gyWmmYql2I1lXnnnRfI7g8ZX0GqGsUTbfX1VL+76Jri+egIiGqv9TctpRZR/T4hpODxBFFp%0A8tJLL53ewJpo4403zvpX3zUQ3i9XXHFF1t9ou1bvCaKoq0k0SdTptLbfThLNzMzMLME/Es3MzMws%0AoUUdblbrErWRaKyFSrSZqZpm6zDJJptsUrZxlouKnfU8FNKYu1u3bmUdU9r0HKg1hEoKcr0XtNRV%0AtR5mVvkEhKW8dOhRLZpELVb0L4S2KmpWXK80uUyHOvWvzlebpTnmmCP1sRVLrWLU4gRg9OjRlRpO%0AwdT4Wp+l7bbbrujbUGmIJhSqnVOuCW16T1e6HKgUNAkt2gZl0qRJWdfRIXe1TmqotVe1irbxydfm%0ARUvl1vu2S4eUczWKT3uClpNEMzMzM0toUS1w1JBazTy1t6VFtqONqSEUiQPccMMNQPUVzGovE0JK%0Als/ee+8NhCWNcpllllkA6Nu3LxCa3ZZy0kha9LoCPP7440BYgk4TPBra455tttmA0LD13//+N1BY%0AkX0atthii8xpLZ8oan2h5Puiiy4CspfCUjqudiS1SKlSPFkZMWJE5rSWc1S6qiUm9V6opqT4qaee%0AAkKKrbRYY9dSkNEGxPH3sBr+6/1argk5aVF6qkkues21RFv8tQdo164dEN73e+21F1AbSxTKlClT%0AgLAk5RNPPJH3uprgEW3hVe3U3uzUU08F4Oabb85c9uWXXzb4tzqSpwUNqnHykr5/opNORGlgfPKJ%0A/mbnnXfO+lt9DwP079+/lMN0CxwzMzMzK16LShLzUZNpNWdVCxw1doXQhLh79+5A9oLblRTdi15h%0AhRWafXtq+xKtd6s1amcTbfcSbcoNTVuWTzVBw4YNK91gm0EN3qOnVfu16qqrAqHOTilEdLmzt956%0AC4Brr70WCElztYi2aNL41QJDjXi1xJ2WeZNorZKeC7UHUaqkRLEaaHuix9fY5y+63c73HtaRkHXX%0AXRfIrvlaccUVgXDkoNpEj5B06dIFCK3L9LiWWmopILSDWWSRRTJ/owRR7Y4qvehBIZQOK1E799xz%0AgXAELJczzjgDgIEDB5Z5dKV3//33A807Oqe61OOPP74kY2qOfClgc2gp2gsvvLDZt5WHk0QzMzMz%0AK16Lmt2cj2bA6V81sFxiiSUy19FC6pptpL28atiDKaV99tmn0kMomOrr1HhVSwvmSglVU6laFtXz%0AHXDAAXlvX/VfK620UimHXTJrrLFGztO5KG1RwgKhVu2cc84BqidJVKqmJrsQmp/nanqey2abbZY5%0A3bVrVyCkyWqM/8MPPwDVsXSZZuiWMsHXbT3wwANZ/0KoedQs/2qjhQ0gJIi9e/cG4OKLLwYabhit%0ApFSfd91eNSeJek0KqTnT7PaGtl/VrhQLNHz44YclGElp6AhkKRJEUToZTRJLXJPYKCeJZmZmZpbg%0AJLEBSqgg1PUolVAt1BFHHAFk959LU7QORzUemrWqWYBKTAqhvVnV+xx88MFA9jJg1UI1VpqlquRQ%0A9WjRWauqxVNKXAjNYq7FnmP5qGaxmmmmombnFkLLkz3yyCMAPPfcc5nL9LkQ9ZRs1aoVEN4n0TRW%0AiXpayZPGoNrnplAHhvHjx2edr16gmtEP4XOtpQmVInfu3LnJ919KWkYSYOLEiQAsu+yyQGH9LHUU%0AQKrlcTVEyb62X9FOBHHTpk0DanvbpJnYWm5x9913z1wWXzJX9cnRpftyXa+S4nWDWj6yU6dOWf/G%0AT0OY7Rzvj6gjP7n6JaaVKDpJNDMzM7MEz24ukGbHdejQIef51VTropme2hONJyl33nknEGqzGqL+%0ATJplVU20d6n0U7TqwOqrr170bWrFEgh7ttpbHzBgAFB4XVw1UuoKoRfm8ssvDyTTl1qmHnMQ+odq%0ARrTq/5SiTZgwAQjpDECbNm2AkEgqxapFSiHWXnvtvNdRL0kljLXuX//6FxD6S2o7Xal+r0qINGu7%0AdevWmcvi3x2aka0jWdpO59peX3LJJUA4olWv9JlVdxHVmOq5WmyxxSoyrnKLz5iG8F6aPHky0OwV%0AWDy72czMzMyK5x+JZmZmZpZQfbMRqpwOPVbpYXogWaStyTaiZsLRZd3USDxOh6qr8XBzz549s/5t%0ADh3KOeGEExKXdezYEYD999+/2fdTaT///HPiPB1urifRshCdjn8O4h588MHMaTVOP/TQQwEYM2ZM%0AqYeYmpVXXhmAnXbaKXOe2nVoO6ZJbrVMk5cgtP9Ri5+0DzPPmDEDgD333BMIy2ZqW6LJRLmo9Zpa%0AFql101133ZW5jrbHxx57LBC2X9EFIOpJ+/btgdpcHrY5tGxfdMKlDjfrUHQzDzc3ykmimZmZmSXU%0AzcQV7RkrASg17fmpVYVaNLz++usAzD333GW53+ZQO43p06dnna+iaRXuA2y++eZAKIYVtSPRUlHR%0AJsX1RO1DNJkDwpJlI0aMALJb6tQaNSSOLoGlJR1vueUWAPbYY4/0BwZ8+eWXADz//PMA9OnTB4CZ%0AZ67cPqzGoCS9SreTTaal7eLtsZrTgqfSLrvsssxpTeRQG5Joq7A0KEG89dZbgTA55ZprrgFg6623%0ALvo2tXwshEbzr732GgDzzz8/AF999VUTR1wblIprSdF6n7gi0cenJFGLDihtbCJPXDEzMzOz4tV8%0ATaJqT1Q7pD3k6JJeTaWWGQC77bZb1mXnnXceUJ0JomiZunhbC6Uj0WRs9OjRQEhQlDJpz1R7vtFa%0Amo022qjkY9Y45plnHqC45tdNoQaoWpou2pxWjVsrnSCOHDkSgBVWWAEorh3L559/DoTaLL2uEBpr%0Aq2l42q6++moADjnkECAspaZUu5CmyaX0/fffZ06r8bQaG1eKmoNrWUIlKdFm040ZO3YsELYHAD/9%0A9FPWdXS7tSy65KQ+I1pqNW3RozQQFlsoJJFWOqbX7Z577gGy62JLuXxjLTj//POB5PNa75QSRpf6%0AUw1iMxPEgjlJNDMzM7OEmk8SlTasttpqQJi5q8bAbdu2Lfi21HRXe2xKOCDsASqR2WGHHZoz7FRo%0ADzROzaaV1kFIle677z4gpFaiJrDRxtzlSBJ79eoFZM/kKwc1SVaCqHqfaEp38sknl3UMjVFzZyXB%0AaoRdSJKoGZFbbbUVAK+++iqQ3cR31KhRifPSFE+4NVsvrQRRz9Gjjz4KhM82hDpe1aOmTammmuhq%0A5q6Woow+d5r5qcbR9957LxBmx44bNw4ItZ9Rs802G1DcEojV5qOPPgKyH9+QIUOA9NNo0edOjcyV%0ADiq1b2hcqgttaFm+fPdXb1Qjr1nbxTwntUiJ4TrrrJP1/+gMZi2GkRYniWZmZmaWUPNJomo9VI+y%0A0korAbDGGmsAoe4JoF27djlvQ3vct912GxBmgkYTFtUkxpeAq2bq6/fUU08BIQ3U41t//fUz19Ue%0AbmO9AFUzCGEPXktgVTP1EdPsXtXqqTZL6Vw19cPT7F7VSaouRzMZlf5CSFH0WitpUu2S9kSj6bJu%0Ap1KWW245INRJ9ujRA4DDDjsMyO5UoMRL9NzEawaVwqiGD+Cvv/4CQi9AbSuUNilFjvYNHTRoEACr%0ArLJKEx5Z8w0ePBjI7v0HMHDgQACGDx+eOU/pu1L+t99+u+D7UV/QSs1sLwWlq61atcqcV+lkTc+r%0AukNoSU/VeDelL2W0Xlqf50033RSovv6I0X6sN910U9F/r2X3dPQkWi8M4QhQ2rPWyyW+/J4SRG0D%0AtTwulL8vYpyTRDMzMzNLqJs+iXLKKacAcNZZZwEhRci68f//mKN7ZhC6uStV0m1BmPVbi7SSxC67%0A7AKEWqzmUlqrvaBS0GuiPUTN7oTkSjL59O/fH8ieia0kUdQD8YADDgBC/WF0pY5qob1IvR+Vki24%0A4IKZ6yiZUF2atGnTBgjJmPrHVROl/UceeSRQWN2Rjgqst956WecrGY6+3uqVJ3qP6UjBpZdeCsC+%0A++5b9NjLZdiwYQDss88+QFjBQ6Lb7fh2LE7vgeg2rFu3bkDoCjHrrLV3UOn0008H4NRTTwVCugSh%0A7rpaaEUr1b++8soriesofVPP37333huApZZaCsiuE6/2mvgpU6ZkTpcy7dMRL9WsaztejZQG6siF%0AOmlA+M7Uax2dmQ9hm6/vsjJyn0QzMzMzK17dJYmiWbr6N0r9D9VLUXtovXv3BgpPrGrNHXfcAYTk%0ARLO5IbsPU6HKkSQOHToUgOOPPx7IXqtT99cY7Z1FExbV3y2zzDJAqBmqdA/EYqjmTHU60Znmoh6D%0Aq666KhBqaWvhPT116lQgrCQQ/eyqnlb9C4vpEyg6QtC9e3egNl57zY7VLE8dISkkSdRrftRRRwEh%0APax1mincpUsXIHS20PrI0PLW+K020VW+evbsCcDEiRObfHtnn302EI42VGrWejG0Vrq+j6K1hPHv%0AW/UDVtqYVg9EnCSamZmZWVP4R6KZmZmZJdTt4WZrnBosA0yYMAEIk1oU6zekHIebRYW8OswAoVVJ%0AfOKRmnqrqbB07Ngxc1qN0XW42cxqiw69qyzo22+/BUK7lCWWWKIi47KGabutMic1e3/rrbeAMKEy%0Aum1ecsklAdh9992BMLGqsUlaVjQfbjYzMzOz4jlJtKoWXWor3gZE1Aom3nDZzGqTllWF/G1Cbrjh%0ABiA0yHfKZFY0J4lmZmZmVjwniWZmZmYtj5NEMzMzMyuefySamZmZWYJ/JJqZmZlZgn8kmpmZmVmC%0AfySamZmZWYJ/JJqZmZlZgn8kmpmZmVmCfySamZmZWYJ/JJqZmZlZgn8kmpmZmVnCrJUegFkafvvt%0ANwBOPfVUANq1awfACSecUKkhmZmZVTUniWZmZmaW4CTRWoRzzz03698rr7yyksOxFE2YMAGAl19+%0AGQiv/ZtvvgnADz/8AMA888xTgdGZmVUvJ4lmZmZmluAksQWaPHkyANtss03mvF122QWA4447riJj%0AKofx48dnTitB7NOnDwA77LBDRcZUzf744w8Azj//fACGDBkCwFtvvQVAmzZtKjOwIigVHDt2bOa8%0AvfbaC4Bp06YB0KNHDwDeeOMNAFq3bp3mEC0F77zzDgArrrgiACNHjgRg6623rtiYrHQuuugiAI45%0A5hgAnnnmmcxl6667bkXGVEoXXHABAGeccQYA06dPz1ymIyLdu3dPZSxOEs3MzMwsoW6TRKUGffv2%0AzZz32GOPAWFGqy5bZJFFGr29iRMnAtCrVy/4f+ydZ4AT5d7Ff1iwYUexi6ggigX12gXEghcUey8I%0A9t47ir13FAEbCvauKAoKoogFxXoFFUQEEVFR7Hgt74f7njyTTLKb3U0mZc/vy2Ynk+RJMjOZOc/5%0Anz9w8803A7DHHnsUaMTJ8fDDDwPwzjvvpJZtsskmpRpOwZkxYwaQfkXZtm1bAAYOHAjAMsssk/zA%0AypR//vkHCIrbAw88AMCqq65asjHVl/fffx+ALl26xO6bf/75ATj33HMBaNeuXXIDM4miY9x88/3v%0AJ2655ZYr5XCKjo7lnTt3BmC99dYDYPTo0SUbU778+uuvADz33HOpZZrlmmee7DrW66+/DsACCywA%0AQNOmTYs5xMTRTMhPP/0EQJMmTVL3XXTRRQA8/fTTiYzFSqIxxhhjjIlRtUqiPGhDhw5NLZOn6oor%0ArgBg4YUXBuD000/P+hyffvpp6na3bt2AcEW6+OKLF3jExefzzz8Hgucsyt133w1Ar169gMpUFn/5%0A5RcAtt12WyAoRwAPPfQQAMsuu2zyAytztD9IQRSV4EGsC/L57LDDDiUeSfnyxx9/APDtt98CsMIK%0AK9T5OaRqTZo0KbVsr732KsDo8qdFixZAOAaU2/Fs7NixqdsTJ04EoEePHgDMO++8dX4+zWz98MMP%0AQLryVO7ofT/22GOpZfLgZfqFNUM4btw4ADbddFOg/L7f+qLfX30Wa6yxBhCUcchv5rOQWEk0xhhj%0AjDExqk5JnD59OgCDBw+O3ff4448DIQ9tqaWWqvG5+vbtm7otn5tUuO22267hg02Yyy+/HAhXY1Hf%0A1vDhwwEYNmwYUJlXZro615X5E088kbpvzTXXLMmYyhltD+ecc07a8s033xwI+0s5K4qqUF500UUB%0AOOGEE3Kuq8p2E5Af9ZJLLgGCz+mbb74BYMqUKXV+zhtvvBGAUaNGpZbtvPPOACy44IL1H2wd0PjL%0ADc12qGoVghfvwAMPBOqmJH7yyScA3HfffWnLTzvttAaNMwl0fNZvTz5odm/q1KkArLLKKoUfWAkZ%0ANGgQEJRg1U3IY1oKrCQaY4wxxpgYPkk0xhhjjDExqm66+eeffwbgu+++i9238sorA9CmTZsan0OP%0Ave2222L3VaK8LTn/zjvvBGCjjTYC0uN76iL5lxufffYZEDfHN6YCBU0bqkBHVoIlllgibb3dd989%0AdTs6HQ/QunVrAEaOHAkkNzVYFzRdpynyp556CghT4gr+jrL33nsD0Lx58ySGWBDuv/9+IEw7Key+%0AUOhzVEGewohlo4ka5evKn3/+CYTQfgiRJZ06dar389aGwuAhhGdvvPHGRXu9+nD++ecD6XEvDeHB%0ABx8E4Pfff09bXs4RX7NnzwZCFJ1+s6MFGZnRNyqoUkFqJaD3qUKur776KnWfrAUiWuQF4VxFhSyl%0AxEqiMcYYY4yJUXVKogKAZfRUCHZdkCozd+7cwg2sBOgKrU+fPkC4wt9yyy2B9LBpvWe1/KkkpIL+%0A9ttvQFCAy1EJKxZHHnkkEN77DTfcAMCJJ54IBBVZCguE71xX7YpBKufPTVfWmUqXilKyKYmtWrUC%0AYKGFFiry6BrOI488AsARRxwBQO/evQv23B999FHqtgzxr732GhCOEYoDa0irQo05+h0loSQOGTIk%0AdVstOQ855JCivV5dUIGJlL8oSy65JFCY2Bop6uW4D0tZu+WWW4BQhCLV7Oyzz06tm7mvanbv2Wef%0ATVueqciVE1IQNaMVLQZdZ511AGjfvj0AX375ZdpjdTxbeumliz7O2rCSaIwxxhhjYlSdkqgrEEU6%0AKHoB4NBDDwVgzJgxeT2XlJZKRaqg/spPqaboig2BcBX76quvAjBz5kygvNtZ6Ur0wgsvBGD55ZcH%0A0lsxFgK1jdppp50AOPzwwwHYb7/9Cvo6+fLXX38BsNlmm6WWjR8/Pm0djVmRUPrO//7779Q6+s7l%0AQUyqYXy+yDcHQUGU0iav5T333AOEq3UpqlJFAa6//nogeFczQ8NLRfT9yWulaBRF+Zx55pkFe509%0A99wztWzatGlAUPui9zWUtdZaCwjeZwj7qLbZQiqKahKgUPhyRH60TMUIgoIWDf/PRnTfVWh2Zms2%0AtY1df/316z/YIvHoo48CcMEFF6Qt33777YGw72ZDsWaZrLTSSoUZXAFRKz15ctW0I+oTlYKoY7k8%0AyKKc/NNWEo0xxhhjTIyqUxKFVJ+oN0NNs6WcqBl6JlJYoo+tJH+iKt0yA1VPOeUUIHhAdDUaRVdB%0AlfB+P/74YyConvK6FBpVASsceJ999inK69SG1J+uXbsC8OGHH8bWkZdFqrlUimzf9VVXXQVAx44d%0ACz/YBqCWXCeddFJqmRQvKYhqvaj9XGR7n9qWR4wYAQQfnkLDk0bKXtQT/O677wLBG5ipttSH0aNH%0AA8HfqIYAELZpfY7FYODAganbUqmVqKDvM9cxuCa0v7/wwgtAmDWS768cOe+889L+V0MHyN0WNhP5%0AiiHMZlQC8kXfddddactbtmwJ5Bf8nZnEIE9fhw4dCjDCwqKWeprRklKqJIYoUoe1TYtyUkitJBpj%0AjDHGmBhVqyQKZTFB8MWce+65QKgEbdeuXdpjVFEkfwekV4WWO7riVGW3rrqOPfZYAL799lsgVBxm%0AQ+uoWryckI9DLRKFqrYLhdSdAw44IG35wQcfXNDXqQ15LzfccEMgVK1HOf744wG46aabALjjjjuA%0AdPUB4KCDDkrdjip15YS203vvvTd2n3L9srXdhKBYZdtfv//++7S/pULKkbYvgIsuugiIK071QS3p%0Ajj76aCBkzA0dOjS1ThLqcfS4Ko/lddddB4TcR41Dnkhl2Eo1B5gzZw4QqrPlS9V+IUU42pJR+8G6%0A665bsPdTSKIZrmpjmAv9TkWr03NR6GNgfVFeK4RjkdInhHzDNeUWv/TSS0BchZR/U36/ckCzcPLG%0AaoyZbU+jzDff/07BMtvGTpgwoRhDrBdWEo0xxhhjTIyqVxKjZ/Fqgq5qX2VWZSqJ8gzlc+VWjshr%0AJuTdU3WV8hKjilRmRpcqwKMViuWCPGXyXOn7W3vttQv6Osq5EqqUTzqDTN6rbAqi0Herakf5T8Vq%0Aq60GhCpnCEqMkFdVWWtJc/nllwPpeXeZ90VnBrKx9dZbA6FzCIQrfCnnylqT2qTuNNGuJqqULwaq%0A8mzRokVqmarRhw0bVuNj27ZtCwQ/VzakfEuNkJJTSu+pqrfVVUNV3FIF9TcftK0rI+/aa68Fghcs%0Aij6vciP6fvN979HsQHmPMyv1u3fvXoDR1R8do6KzPJkKojj55JMBWGONNYB4BiIEP3G0mw7ABx98%0AAMDiiy9e65h0nFt22WVrXbchaGZG3ljto9FOMplI5X/77bfTlm+66aZFGGH9sJJojDHGGGNiVL2S%0AGM2ekopy1FFHASE/bYMNNgBC5Z2ufDKVlnLn1ltvBWDq1Klpy3UFqitwVVVGMxDl/4r2Wy1XdPUl%0A5OuoLWcsH6KfnXxiUg515VuIzgh1QRW8qt7O1lVEPWFzMWXKFCBs69nQNrD//vvXa5x1Rb4lbZ9S%0A/+Spi/qaVK1dG5odiFZ/yqum761fv35pj5E3MKo+FlNJVOZj//79U8vkY8o36y+auSbP8ddffw0E%0ABVE5nuXQ/1Xou1Cf9UGDBgE1pylI2ZZHXO89qsSWO1KZXnnllVrX1XFZXcNUJavvGYIvu1wyP4VU%0Ae3W8qQmpZ5kqWhRlFWceczUbptfLhjI5G9I9qC5IqZd/UsfcTL8hhH7yyhSV91LvV+q4VMnWrVun%0AHps5u1fTrEIhsJJojDHGGGNi+CTRGGOMMcbEqPrp5igKlZW8rbBXleJrGnbeeecFKq8tn8YvaVqx%0AKGpyX1NBgky9KnhQC7NyRDEPmhJU+LL+RoNq60q0cEDtvtQiaZtttqn38zYEFZRoOvjll18G0gtr%0AZPrWlGNdUOD2v//97waNs65ceumlQJjOV/FG5ucOoYWkwrIzp58U96LvL3NKORt6XRUBJBWXoiKc%0AaHGRYl5qQ8Va+qwgxFXJHqFCrtqiVUqJ9l1te9WOQssV6F4Tmm7OLKiM2mx0TC83dOxVURjA448/%0ADoQCylzMmjUrdVvT6UL7uwpVaoq+kb1C9rKkpptl79DxS/av6PsSCpMXmcezzJa6UStVpq1K5yuy%0Ar0QL8AqBlURjjDHGGBOjSZmqZUUdlMr0VRAgZUZN0aUs6MocYPXVVwfg/fffB9LjCKoBmW1VICDl%0AZvr06Wn/lxMqQBowYAAQlD61cKpJUVSBjq76FBukuBkIZnpFimSLZikX9F5l5FYrKKnnImr01vYv%0AxS7pghwpXbfffjsQL8hRCz4IBQ+KUsksdMhlcM+G1AhtJ+XWljAfoqqSinRUxKDw5aRD30uNCg8h%0AfLcvvvgiAJ06dSrFkAqKjsUQZhcymTx5MgCtWrVKZEyFREVnAD179gRCi1lFeD333HNA9mKQckMF%0AeIrv0f8Qjn2K5ZLKquOYfnPyKcZUoeEWW2wB1DlgvNYDppVEY4wxxhgTo1EqiUKhzAoglbcnmxqh%0AwN3awm4rFTUYV4skKU66ulNkRTmhsPPOnTsDwY+nq059ZxCuPOUJktdDLdr0nS+wwAKpx0hxCrA+%0AVwAAIABJREFUGj9+PAArrLBCEd5F/YmqhFKPFB48atQooDJiQqSQSP2U71At9iCoYgoelidPobry%0Ab+l7jPo1v/zyy7TXU6tJRVRUImPHjk3dlhdZxzGpaOPGjQNCZEzUmxWN0KkWdByA4DvP1+tZCdSk%0AJGobUOvFfEKmyxmNXyqcZvAUvF0tyLd43HHHAWFWQ4pp06ZNiz0EK4nGGGOMMabuNKrq5kzUGF6V%0AoQrvvfnmm4F039OZZ56Z8OiSRRV1e+65JxA8itEqynJDbfjk69htt92AEI4cDSvOhUKopVqp4haC%0AH6bcFESpJKrKh6CgyZdWCQqiWGmllYCggkjd3XjjjWPravsUH374IRCvBNU2AKHSUsHN1YAaAUDw%0AMc2YMQOArl27AjBp0iQgKIvFDt0tJ5JunZkEUb90Jtr+K1lBfPLJJ1O3dezt0aMHUH0KopD3UEqi%0A9lFVLJcDVhKNMcYYY0yMRq0kCqlI8qPJJxAlqQy1UiOvi9QJqTC6oitHdPUlD5baKapqHcL31759%0A+7THSnFQK8add945dV9NLexKifISoxWuF1xwARBaeVUiShCoC5kKooh+d6r+VV5bNRDdtqUia/uX%0Af1i+zKRy4kqFlOeoD7UcPdQNZfjw4Tnvu/jiixMcSXG47LLLUrfVdk/+8mpDXtkjjzwybbl+Z60k%0AGmOMMcaYssZKYgR5E3/55Rcg/Sx/6aWXLsmYkkZqTmaVqLyJdcxgSpT55vvf5qwKX/3NB+VR1eUx%0ASfPVV18BQRGLZoXJ02LiyHusLElVicrXd/LJJ5dmYA0gejxSpfKxxx4LhO4zjQVlzKkqvtrQ+5o2%0AbVrsPnXVWmqppRIdUyGRF/G9996L3bfWWmslPZxEkHdUnc5EOaYOWEk0xhhjjDExfJJojDHGGGNi%0AeLqZENSpll/NmjUDQiuwxoQiRs4++2wgxGrINL3rrruWZmBFRtPN1113XWrZPffcU6rhZEURMWol%0AGB1rY7FDNIRHH30UCC0Yo4U/lUY0TFtE2xg2JlSwU60o9H3MmDGx+/SdzzNP5eo9s2fPBkJwNoQC%0APMWaVRsqXFF8mxo/KNatnKjcLcsYY4wxxhQNK4nAW2+9BQSDsEJ8y/GsvtgstNBCQAiQbixKothx%0Axx2z3i4HFJ6tYNmePXuWcjgVh/br7bbbDkhv+1dpNFbVMF+ytVatRtRKVkVtyy+/fCmHUzD69OlT%0A6iEUFRWubLbZZgDccsstpRxOjVhJNMYYY4wxMawkZmH33Xcv9RBKjuJ/vvnmGwD233//Ug6nUfPg%0Agw8CwccyZMgQwGpSfTniiCNKPQRTZDLbN1YyivaKthpU2zo1flBg+tVXX53w6IrD9ttvX+ohFJVc%0AnsRyxEqiMcYYY4yJ0UTt18qMRAd15513AqEF3WuvvQYEf54xxhhTSjSDAHDQQQcBwV/7zDPPANC0%0AadPkB2YqmVrNu1YSjTHGGGNMDCuJxhhjjDGNDyuJxhhjjDGm7vgk0RhjjDHGxPBJojHGGGOMieGT%0ARGOMMcYYE8MnicYYY4wxJoZPEo0xxhhjTAyfJBpjjDHGmBg+STTGGGOMMTF8kmiMMcYYY2L4JNEY%0AY4wxxsTwSaIxxhhjjInhk0RjjDHGGBNjvlIPwBiTHDNmzEjdfuONNwAYOXIkACuuuCIAJ598MgAL%0ALLBAwqMzxjRWxowZk7r97bffpt337rvvAjBz5kwAbrjhBgAWXHDBhEbXeLGSaIwxxhhjYlhJNA3m%0Ar7/+AqBnz54A9OjRA4Btt922ZGOqKz/99BMATz75ZGrZs88+C8ADDzyQtu4///wDBOWtd+/eABx2%0A2GGpdeabr3C71vvvvw/AH3/8AcDGG2+cc93nn38egGeeeQaAjz/+OOtzQbgqz2SnnXYCoF27dvUc%0AcenQd9OrV6/UskGDBtX4mO222w6AESNGFG1chULb6VdffZVapu/xkUceAeC3334D4Pbbb0977Eor%0ArZS6PW3atKKO05h8efHFFwE46KCDUsui23c2llxySQAuv/zy4g2sTPnll1+AcCwQ+kwKPQNkJdEY%0AY4wxxsSwkmgazG233QbA4MGDAXjzzTcBmDhxYsnGVBuffPIJAP369QNg9OjRALz33nupdZo0aZL2%0ANxNd7R577LFAUOAgXbWpL1JojznmGCD4cpZZZpmcj/niiy+AuJK52WabAbD//vunlu27775Zn2+F%0AFVZoyLBLihTUbOqh/EuZ3+dWW21V9HHVlSFDhgDw0UcfAUEdHDVqFJCuCOci833m2o6NSQL9Ltxz%0Azz0A3HvvvQDMnTsXCNt4Pnz99dcFHl1pmTVrFgCTJk0CoH///jnX/c9//gPA+PHjgbBfa0ZkueWW%0AA9JnnE444YR6j81KojHGGGOMieGTRGOMMcYYE8PTzUVEhQZTp05NW77mmmuWYjgFIWqW7dOnDxCm%0AbMVll12W6JjyQdPLffv2BeDBBx8E4LvvvivZmGpj3nnnBWD77bcHwnSztqd11lknte4ee+wBQMuW%0ALQE45JBDEhpleaDvUVPzUVRQdOONNwKw8MILJzewOqJCoyOOOAKA33//vdbHNG3atMb727ZtC8AF%0AF1zQsMEZUw9UDKiCxjlz5tT5OdZaay0ADj/8cCDsH5WOisuuueYaIOz/9bGGvPDCC2n/L7/88g0c%0A3f+wkmiMMcYYY2JYSawnusKXifTVV18FgpkUQhFEtBgC4O+//05iiDn55ptvgBCiDCHOZeWVVwZg%0A1VVXBUL4st7DqaeemnrMhAkTAGjevDkQru523XXXoo09HzTmSy65JLVMMTY//PAD0DATf6dOnQDY%0AaKON0pYvuuii9X7OmpBiq4gDhV0feeSRqXWOO+64orx2ufPjjz8C0LVrVyBEu8i8DWE7KGcFUciQ%0Ar+OL4iy6d+8OBFVQ7xvguuuuS3KIxtSKilQgfwVRsyAQjqWnnXYaEGZTCqWOlYLvv/8+dfvmm28G%0AQoSP9vcNN9wQCL/HWp7tfet4pt9qFf5oVmnttdcuyLitJBpjjDHGmBhWEvNk3LhxADz66KMADB06%0AFAgRFQrxrUmh2mabbYo5xJwoFFqhz1JbMlsfQYhOWXfddQH49NNPAfj5559j63br1g2Au+66C6g5%0AmiUJ5H0588wzgeBDjKLvKRPFvkS/I70/RcWUGvlxdPUZVXXlXzz66KOzPlb+WMXqACy00EJFGWcS%0A6H0cf/zxQFAupCAqVBygRYsWCY+u/tx///1p/++9994A3H333aUYTtUjRVYtKgH+/PNPIMRiXXHF%0AFckPrMKJemlzKYhSC0888UQgKI4Aa6yxRhFHVxw+//xzIITav/XWW0CYxdK5A4TZIfnKzzvvPCD8%0A5shnrN+r2nzHxcRKojHGGGOMiWElkXDFKM/AtddeC6Q3HM9E/okdd9wx5zrrr78+EDwCNbVTKySZ%0AlbwDBw4EgpqksSt8E4LystpqqwEh1FOh0PI/6KoPgsJWyqscgLfffhsICqLUz5pU3cUWWwyA3Xff%0AHYBbbrkFKG91TWNTIHbUi3b11VcD0KVLFwBatWoFhGq5gw8+GEivtJePr1mzZkCoiJbvrZw/i4sv%0AvhgIwbxLLLEEAM899xwA6623XmkGViDatGkDWMUqFPJha3vR8S5bK0apWJltDSsJzRJJ3Yp6BKdP%0Anw4E/7yO30899VSCI4RFFlkECDMiUnABZs+eDcBSSy2V6Jjqg5RS/YbIb3j22WcDoY3erbfemnrM%0A4osvDoSUjUL5B4uBlURjjDHGGBOjSS6PVokp6qBU4dq+fXsAvvzySyD9SgbS/Wv//ve/gdAuSy2+%0AyqliUj5JqUZSRqUcXnjhhQDstttuQHoT9V9//RWADTbYAICZM2cCQaHR+y1HVN0lr2VNCqLaEx16%0A6KEAtGvXrsijKzzy4+2yyy6pZWpHt99++wHBy6ZtQapxtPm7VDftD0KP2XPPPQHYeeedC/sGGoDa%0ADsozq4o+5Yw1pP1UKdGxR+9LykLUx9QY0DFXPi4Isxr6bPS3JqScXX/99UDwjkvVETreySMG4Vgf%0A3VfKDe2zep96X2qRqlmwaK6t0DFP+7Uq59W6sxC8/PLLqdsdO3ascd0OHToAoTUdhNmNqE8xG5tv%0AvjkQT5ooNkrQADjqqKOAMCMptTp6fIb0mcnVV18dKItq7VpjPqwkGmOMMcaYGFXvSYxWc6qCSGf6%0AuhrQFaN8XKpwlV8N4F//+hcQlLVyRD6OaB4TBMVwnnn+d02gqrKacv2iOXPVgPwgUtqKlWmYBKpk%0AlgIAwWP1+OOPA0E50TYv34+2AQjbiVQJ+fyk4sij9MorrwClVV21H+uqvVoURKHsVClpUmI6d+4M%0AhExM5ZhuscUWSQ+xqMjXpa5C0e30/PPPb/DzayZEsyiqii9V4kRNaFuXr3DUqFFAeuW7VCt9bvJY%0AqzOJ3qf88FGlTepV9DMuNFG1V7+jjz32WNZ1o6pjJqoQzoX8o5pJAWjdunXe46wvUqghzODpM5an%0AW7UB2qc1WwfwwQcfAHD66acDwTOrmUn5G5W6UUqsJBpjjDHGmBhV70kcO3Zs6vZWW231vyfPyDS8%0A6qqrADjppJOAkBVYaegKVJmOeu+6EpcKqivSrbfeOukhFhRdmelqUoppNk+irvL0nuXTrHQFSshv%0AmtmfV/lvm2yySd7PpSt+qRBSHqLdhJJWmrXNqrJbY/rss8+A8vbM5oOOSeo9PWDAgKzrSQGPeqEz%0AOzjJW9arVy8A3n///bTnBlh66aULMewGo21NCrF8sFH1ULM4qsqtC0o8UMaovGClJpo7K//wlClT%0AgJAxqOOZvk/NdEHwTUqxk4JYjpxyyilAuvqWL1tuuSUA888/PwAvvfRS1vWiuYpKtygm6roFcSU0%0AMy9Y+3a2XOJMtK6SUPT7tNNOO6XWUeetAmFPojHGGGOMqTs+STTGGGOMMTEqc161DjRv3jx1W02z%0AM6ctbrzxRiCYwvfZZ5+ERldYVNCg6Qn9VeufXXfdFQhN0x9++OHUY1dZZZXExlkoZFb++uuvgTDN%0AnG26WVOlCt7WdiHDsFq3RYuVysE0nC/HHXccEMJzFRtSn2lFfQYHHHAAAPfeey8QWphB8tPN0QI0%0ACFNxCs1edtllAdhhhx3S/kKIuirnSBNts4pzUiGCAs01vayWjGq1CWGb1nTW008/DYSQZH12+hwg%0ARAmVChUkaApc+6EKLqLbl6KtJkyYAITIskzbUNQmFJ0OLAe0P1566aVAeuyUphZlpVCDBoVNl3Oo%0AfT4cdNBBANx3331AOF5r2jQaMp2JIm403axInGwh6Ely5513pm5nthDUtiyLjyJ+or9LOteQZUr2%0AJ+0X2r/1flW4BjV/XsXASqIxxhhjjIlR9YUrUWQMPvbYYwF48cUXgdCuTld0KvyoNlSIILO4ooAg%0AXO1VEq+99hoQVCMFytYUpp2pPmQS/RwuueQSILQmLDZSTHSlLeVHCnE+6P3997//BRrWMnHixIlA%0AiHTQfgOh9VRSKGxaYcGvv/46EBSFaDB8Jj179gRCm6w111yzaOMsFPrsM5VEmeK1jUBQnL777ru0%0A+6RwPPHEEwDcdNNNqceo0EfqTrQoIgmkViuySWy//fZAKOYAOOyww5IbWJGQcqQinOgsTl3270pm%0A7ty5QPwYXBeFX8pzTWqaipWqoaWlZjWj+4kC4KOtFhuAC1eMMcYYY0zdaVRKYiZSEnX12qZNGyB4%0AX6oNvS8pVF26dEnd9+STT5ZkTIVAKpKCZe+4446c6youRJ4PBZ6K6P7w0EMPASGWo9hI4ZJ/SVfL%0AigdJGinv2VSmcjluKBBcfjy1sYuq5NrupZ6de+65QFAc5HeqVjRTIqUawrYm37IC05NStVZbbTUg%0AeGgziUYaKUy6kG3jkkYqrmJgNGsFcN111wFBbTS5yUdJlOf+6quvTmRMSSD1EEKklVrnyo9dT6wk%0AGmOMMcaYulP11c01kamGqJKqWpG3TFVlUt4qHQUr628+V5CXXXYZENqbvfPOO0D6NnH77bcDySmJ%0AAwcOBIIvUgHZulKMVl6XAm0/5YS2Zf0966yzgBDgC3DttdcCcNFFFwGhVeHUqVMB6NevH1C9iqJ8%0Aqdm8X/J2qh1etH1bMVEbSXkvlTwhokqbPNSVrCQqFFm+XoVhQ1AXpSgak4mqnyEoiWqj2rdv36K+%0AtpVEY4wxxhgTo2qURFUuKhPwwAMPrPUx11xzTdr/8slUO5mVko0JVdjJsyYFJVu1c9JVldtssw0Q%0AlC81f5eSqdxCNX9Xll6xGD58eNr/jzzySFFfr5BEq7p1LFD7TbU9k1IsVbkx7g9qf7fhhhsm+rpq%0Ar6ZMQOW0Dho0KLbutttum9Swio48n0pOgJCFZyUxN2q1pzaj5YxahWpmqxA5l0omAXjqqaeAcDy2%0AkmiMMcYYYxKnapREZSKpak+dGPQ3ihL7x44dm7Y8Wu1brqhbzBJLLAFAs2bN6vwcs2fPBiqrowiE%0AdHpdhZ966qlAfl1Fhg4dCkCfPn2AoCBmos4rEJS9pFE2ltQdddm46667gND5pH///qnH6Kq1EMgv%0AdvTRRwOw1FJLAcVXLgvJzz//nLqtbgXRLhcQtoX6dKWpJJQfmqkMQ1Cpa8oWLQY6BilvU4qivKTR%0Ais2tt9460bEVElWWS9l+7733ADj44INT62R27KhW5AHWb1ZN+91PP/0EhMzPrl27AiH5IZNoxzD9%0ALiSNvPDKNMy2v9UVVf/LTx1FmZvFxkqiMcYYY4yJ4ZNEY4wxxhgTo2qmm/faay8gtDtaf/31AVhr%0ArbVS60jC1nSzUNGLGnKXMyrMUUSEWm4BLLroojU+dvLkyUAw7s+YMaMYQywaKjy48sorAXj11VcB%0A2HXXXYEQX6OQ0QcffDD1WC1Tu7pc02sKa4XST0PKOqGIFoVay1oRnW5QkY0CohtiltbUvD7PXr16%0AAcm1J2wImmbW8QDgueeeA6B169ZA+DxlJ5hnnuq8Vtb0uuwK0WioddddF0ifpisFN954IwADBgwA%0AgpVCUUYQCu0qke222w4I26WKGlZdddXUOjWF/1cT2t80va52qtnQtPyQIUPyeu5oG8fllluuvkPM%0AG1k4IERqKcpIx56GHIP123zGGWcA2afZk7JhVOfR0RhjjDHGNIiqURJ1layrTl2J6C+EtnsyRyvy%0AJp+4nHJBV6YKmI0W5qglWa44i6effhoISmK7du2KNs5iIJVBCpdaielvZuP4bORqJ6coEF0VlhNq%0AUda7d28gmPoVhQBBXVWs0xFHHAGEK2wp6ip4iiJztFTUYcOGAUGN13OXIypmUntFzQpIPQTYdNNN%0AgdCKUYU41cq4ceOAsC3LQB8tcpPqUapiJLVCVfGQ9m2FTkv9rHS0v6mARbMhir2B7CHn1YhmukaM%0AGJH2tz7MN9//Tl10zLrgggsaNrg6ssgii6Ru67u84YYbgHhUmH5bavq9/fDDD4GwH2i2SLM60d80%0AzSZ269at/m+gDlhJNMYYY4wxMZrkUlZKTIMHpSu3L774IrVMMSHRq4BKQ9+XvBrRKAXFt8hDJtVx%0A9OjRQAhplldCHkWojHgTKcDyMWVSFyVR71et7hRQXYjg01KgEOLBgwcDMHLkyLT7paLL5xhFCptU%0AD20/isCRF7Ic0PsaNWoUAC+88AIAb7/9NhA8p/KpQvB8VaKCKGVBf3U803cGQQmWH/vvv/8G4K+/%0A/gJCy7v7778/9ZitttqqiKPOn0zPWSXN6pi6ofi2XXbZBYDx48fX+TnUOldtDcth5ke1Dg888AAQ%0AYp0++OADIMQfdezYMedzvPzyy0CY5cv8DYvG1Ul1zDYrVA9qzb6ykmiMMcYYY2JUrZJY7UgtkA8R%0AQmjw999/n/UxzZs3B0Io80477VTMIRacQiiJ8nDKJ7LbbrsVcoglR+qRVOKPP/4YCP6fqIdVjeK3%0A2GILIKhL5VjFfNtttwFw1FFHAWH7F/I7SRFWC0OojOplVb2eeOKJAKy++uoA/PnnnwCsvfbaABx3%0A3HG1Ppc8bvL19ezZE4DFF1+8gCM2pn7IPzxx4sS05fKnQpjpyQzG1vGrZcuWRRxhw9Dv77Rp04Aw%0AgzdmzJjUOlOmTMn6WO278pLrfUZbxK688sqFHK6VRGOMMcYYU3esJFYR8irIm/TRRx8B0KFDByAo%0AjfJIVBrytCg7KpqDCEFJlAdr3333jT2HFMTaMiVNeaFqZVUSzpo1C4Du3bsDwXcotbzSkLeypuw4%0ACBXn0dQGIfVB6rjaOxpjSs+cOXNSt+U9zESzHssss0wiY8JKojHGGGOMqQ9WEo0xxhhjGh9WEo0x%0AxhhjTN3xSaIxxhhjjInhk0RjjDHGGBPDJ4nGGGOMMSaGTxKNMcYYY0wMnyQaY4wxxpgYPkk0xhhj%0AjDExfJJojDHGGGNi+CTRGGOMMcbE8EmiMcYYY4yJMV+pB1Bshg8fnrrdpUsXAM466ywALr/88pKM%0AqRwZM2YMAOeddx4AH3/8MQCTJk0CYOGFFy7NwApMnz59ALjooosAbwvGmNLy3nvvAbDZZpsB0KFD%0ABwCef/75ko3JJMNbb70FwLnnnguE85VRo0YB0KlTp5KMK4qVRGOMMcYYE6PqlcRsjB07ttRDKDvO%0AOOMMAN544w0AmjZtmvb/NttsU5qBFYi7774bgBkzZgCw8sorA7DiiiuWbEymvOjdu3fq9rhx44DS%0AqTlLL700AKeddhoAZ599dknGUUn8+eefqds77bQTEL6/yZMnA9CqVavkB1YLa6+9NhAUxKlTp5Zy%0AOEXnqquuAsIsjthrr71Stx988MFEx1Qq3n//fQBGjBgBQJMmTdKWW0k0xhhjjDFlSdUric2bN0/d%0Aljr2ySefADBo0CAADjnkkKSHVVJ+/fVXAG6//fbUso8++ihtnWWXXRaobAUxqgxdeeWVAPz1118A%0ADBs2DAg+1cbCc889l7o9c+ZMIKjI3377LQD//PMPAJdeeikA55xzTpJDTAypS8cffzwAI0eOTN13%0AzTXXlGRMGsNPP/0EwDrrrFOScVQSv/zyCwAHHnhgapm8XVJm5EHWMb+c+PzzzwH48ccf0/6XV3H9%0A9dcvxbAKzrRp0wC46667gPDdiGj9QGPh+++/T/v/1ltvBeDII48sxXCyYiXRGGOMMcbE8EmiMcYY%0AY4yJUfXTzauuumrq9gILLACEaTZNrzU2ZJI9+eSTY/dttNFGAJx//vmJjqmQPPnkk0AwSEOYZt56%0A660B6Ny5c/IDKyGawtK0G4TiDDHvvPMC4bO64447gOqbbtb7kh1BUz73339/ap3ddtst0TF98803%0AABx22GFAsMl069Yt0XFUEq+//joA1113HRD2+2wcffTRiYypPihmTEWCYu7cuaUYTtF44IEHgGD3%0AyqR9+/ZJDqekyOLTv3//tOVRy0S5YCXRGGOMMcbEqDol8csvvwTgjz/+AODTTz9N3SczuOjbty8Q%0A4hLWWmutJIZYMkaPHg3ArrvuCqQbhxWWravx5ZdfPuHRFQ4pDNFIDKHA2vnnnz/RMZWKJ554AoDd%0Ad98dCGphPmg7qRZuuukmICjoikG67777gOTVwyg//PADAFOmTAGC4l2X76uxMGfOHABOOukkAN58%0A882c655wwglAZRV/KJardevWJR5JYXjhhRcAuPDCC9OWL7bYYgAsscQSAOy5557JDixhZs+enbqt%0A39mff/65VMPJGyuJxhhjjDEmRtUpiZnhyFHfodSj//73v0C4So/G5FQj3333HRBa7klBjCqJKr2v%0AZAXxs88+A0JwdhSFkmZezVYrivqQ2pIPUtKHDh0KQIsWLQo+rqSIXqHvu+++QAhWlkKjyA0piqVE%0AMS5CbbpM4JVXXgHCZ5OpIEaPZ0cccQQQoozmm6/8f+rWWGMNAI499lggKGyVjrzhv/32GxAUxAED%0ABgCw8cYbA9CsWbMSjC45NGMB6TOcAGeeeSYACy64YKJjygcricYYY4wxJkb5X141EAVHQ6jaFMst%0AtxxQ/UqirqpfffVVIPgPpR5CdfjPpBipej1KOV+pFQNVMWcqVNnQlX737t2B9ESASkOePqkxEILT%0ADzjgAAAuv/xyoDwURHHPPfek/a+UARP85ddffz0AY8aMSbtfils0zUBV4pWE1G+Falcy0Rk8VW+L%0A7bffHoC999470TGVCiUX3HLLLbH7WrZsCYTfp3L0IFtJNMYYY4wxMapeSYyqSn///Xfafapqltqi%0ApuITJ06MPc8iiywChArI9dZbr/CDLTC33XYbAM8++2zacuVV6f1XOo8//jgQmqILKcUAq6++eqJj%0AShq12xs4cCAQchGFWu3tv//+qWXZvJuVilSYQw89FIBRo0al7rv44ouBcLVejpXt7777btGee9as%0AWUB69qm2l5VWWgmARx55BEjfZ8oFzXJEW0oCrLDCCkDInKsk9VCKN8Dhhx8OhN+qp556Cgge8kpE%0Aqj3A1KlT0+476qijkh5OSdH5xMcffxy7T21vy9l/aiXRGGOMMcbEqFolUb4OVbdlQ9VxquqcPn16%0Arc976aWXAtCmTRsABg8eDMAGG2wApPsepeoknfY/YcIEIN4kXPlw1aIgCn2P8i4JNZKHUDlYTUSV%0AFV25a7vP9LZIQbzxxhsTGl2yHHTQQUBQEKUeQnkriELZnoVE6qAURB0XokjlufrqqwG49tprCz6O%0A+vDaa6+lbitnLxN1zunSpUsiYyokq622Wuq2sn1VnV2X47PyNbVta8ar1GTb1kwcVXaXM1YSjTHG%0AGGNMjKpVEp955hkA3nrrrZzr5Or1qXy4Vq1apZbJz6j+mh9++CEA//73v4FQQRn1vp166qlAckri%0AjBkzgOCb1JWpqrfr0lFCfUPHjx8PhH6bUX+jfG668tXzL7roovV7A/VEaq7YdtttAdhqq60SHUfS%0ASKmG3BWRqliuJv9hFL2vkSNHAsFvG93Wy1lBLAby6B588MFAeP/qPgJBeT377LMTHl2aRgubAAAg%0AAElEQVTNKMNWyibEOyfJN5mZiduY0CzCXnvtBYRjvD63UnUvUVcvdcWJou2wPpmV6pam36NHH320%0A1sfos1H3onJEld7ljJVEY4wxxhgTwyeJxhhjjDEmRtVONz/88MN5r6uA5XPOOQcIJfrLLLNMah0V%0ARSgm5/TTTwdCbMEuu+wChOnoUnDJJZcAYWpY081qf1TT9OuLL76Y9lctzGqK5tB0s6R/tTvbbLPN%0A6vcG6shXX30FxAtWZA1455138n4uGb7bt29foNEVHhU3qAglGnOTWaiiqcZqLVRR3JGmS3v16gXA%0APvvsU7IxlRqF9qpQRW3Qjj/+eACuvPLK2LoqCimXSK/LLrsMgCeeeCLnOnvssQcA7dq1S2RMxWDI%0AkCGxZYsvvjiQewpSliaA3XffHYDff/8dCBFQmmJVEWbSU/IffPBB2niidOzYEYAOHTrk/Xz6TVaQ%0AeuaxviZkJ8uM4EkKFbGqiE6/lxCCxFVQqfclm5eYZ57/6XilLEiykmiMMcYYY2JUnZIoFW3o0KF5%0AP0Zn9TWFlzZt2hQIhm+pjCpc+eKLLwC48MILU4/ZZJNN8h5DfdH7hWDaF2rH17Vr17TlMherdRvA%0A2LFjgXBFo6seqZH5oKgRffbFLmCR2hBtAQUhBiUaqFwbajq/+eabp5bJ/C2VuNTtG/v16wfAtGnT%0Acq6jQhUpiM2aNav1eaWKf/fdd0D8u9f7199y4LrrrgOgU6dOQHpLtsZKjx49gFBUp2gYqXM10bZt%0A2+INrA5ka6kpVJCWz/upRBTFtsUWW6Qt1/FN6iEExUn7qH6PpBDr2HfggQcWccS5iapmNS2LElXR%0AtH+rhWZdfofyfb1io9kOqfXR9yC1WG2D9VujgiSNXcdvzZRACJfXdrLAAgsU5w38P1YSjTHGGGNM%0AjKpTEtUCR1EK+VCfuIBcHh5dGQD079+/zs+bL7rq2m+//VLLFKyqoO9bb70VgK+//hoIbauk9GW7%0AOlOrK6mAUiP33XdfIF25lIoj5K9IOgKnPsjjIS+fImTkxYzeVluzpONC5OuRvzDTpxW9Ul544YXT%0A1s1UECdNmgTAzjvvnFqWrU1U9Hm1fQwaNAhIbyW26qqr1uGdFA5F3kgN11/Fa0gN1b4A8J///AcI%0AClvPnj0BWH755RMYcX7IBy3v1ZgxY4CgGtSEZjHefvttIKiCt99+OxD3q0afX2Tuy0mjmBu1SM3G%0AiSeeCMSPL/J+yaMcRcczebsqCf2WqCmC/IcACy20EBCOUfIrZ87mJK0k6ncx+h3pOCafpP6qJaTu%0Al9cU4uqb/h5yyCEA/Otf/wJCE4HoLIeOCdoe1J5W7Q+TYvbs2TnvU4i2IuVyBcZrf+jbt29qmW6r%0ABelNN90EhG2i0FTenmOMMcYYY4pO1SmJ9UFVuYUg6g+Qx6QYKCw8Wn2sSrY+ffoA4YpKFW9SWXRV%0AJh8ehAosqY2ZVyWqWov6NjOfR23/kkJN0aUiST2WV+Okk07K+dill14aCMGu7733HhCUHAjKmbyA%0ASSuJ8iI9/fTTQFwRilZBXnDBBUDwwUp1UBtJtWiTopjt+YSUmVz3lxKpmscddxwA33//PRCqIFWd%0An83bpu1E4e/lpCRmov0tHyXx1VdfBYLi3bt3byAoNdlQEoKCqfPxrhaTyZMnA9mrfqVyZqqd8k8r%0AvUFKYxRtL/KS18fbVgyyVelmesuUpKFw9G222SZ1n3yZSpLITNXIFa5fbFS5rEptCEqhZi40GyW1%0AUWpgNjVNPlv9pq288spA/Nh07rnnpm7rd08pF3WZVSwk2i5rQrOY+u71vSq5QmrkOuusk3qMUgvU%0AllLb9A033ACEWaVCYSXRGGOMMcbEaFRKohTDqK8OQoWyrlTvvPPOWp9L2YrLLrssEK7ii11pJJ/K%0ANddcE7tPvkEpCKqGk4IolJcohQzimWN6HfmalL2m9kgQrljuuuuurM9RbOTH1NWXvGdffvklkK4Q%0A15YDp9ZNG220UWrZlltuWbjBFgGpQBCvpJfqefPNNwP1Uwel1CpnT/+XArVelL9W6oTet5QZtdSM%0A5sNpm9X2Ui6ZgFEys0Vry1uNqiPyaYlNN9007X/5/aS2QlAqlScb3ZZKQXRsmay//vpAUDvVjlIt%0A6KRCZkOfjY550VarpUTKfhSpSjp+nXLKKWn3R7MHo8cpiLepi6qO5YaU748++ghIz38U+i3Rb0tt%0ASFWLot+ncvnOa0Jecf3VOYq2hej3KZV4u+22A8Jv9DHHHAPABhtsUNCxWUk0xhhjjDExGpWSGPVJ%0ARJH3LPPqLBtSZJRDJwVRyuLRRx+dWlc+N10JFwKpgjUpDd26dQPiqfeqVFamXLYqZFVI6opGyo2I%0AfkZSF+XxKhXyo6iyVwn7qvSDkL6vvMtMlD0of0w5oG1qlVVWAUIVq4j67lTNKw+WKtsbglRxfa65%0A9p8keOmllwA44YQTgPBZ6ApbKoyqOeU1hTD+cvYgZnb6ee2114DwHWcqfdHKdqmoqjjXPqoqUmXO%0ARf22UmBLnX2p40u0cj4TeapVAS7VSMfiSkRdkyAoaS1btgTCLE60Qh+CRxGCv1Y5gqpuFvVJ7Cgk%0A0bxgeUVVqSv/dCZRhV9Vv7Uxbtw4ILsaudRSSwGw44475vVc5YRmwbLVS6gGIKncXiuJxhhjjDEm%0Ahk8SjTHGGGNMjKqbblZbNcXPKFwbgjSdiw033DDnfSqnHzFiBJDe0g6CWVQl+hBM9NGA7UKRreWQ%0ApuRkbFVpvCRrTdVp6nX8+PGpx6qln6a39Pya8tRjFa8B5ROarYIdFWtoujkajP3KK68AIcRUU6dz%0A5swBgvlX0QMQijw03ZU0mmLUdKliS4RaOEGYvtL3V4ipOD2HPqNSokINTS8rMD4TFWlETf+yGJx6%0A6qnFHGKD0NSYjiOyqqy99toA3HLLLUAwq997772x51Dx1VNPPQUEG4aiR6IFLpqmLDWaZo5GeWWi%0AKfHMArx8WH311YEQnl/OqJhF27aO36uttlraXwi2IDVs0Lqako+uWwoUWA/htyVXYLSIhl3nsoYo%0AFkxh4QqWLlXkT7FR3I1i0CA0VVAr3WJjJdEYY4wxxsRoUuom2Dlo8KBk4FexBuQO1VxzzTUBeOyx%0Ax4BgCI0qNWqcfsYZZ6Q9VsqU1o0WRiiGo5BXOSqwkMk5G5lt1epyv9pYKbxTxR/lHKkgFOadGfsS%0ARUqv4oF0VSb1MYoCm9X2KGnq0pavtpDgmr5zKZYyeCuMXMHq5YDiqaTky7gv1IJL6pmUOAhtuWqa%0AKSg3VDgmxaQ+6HuV2lTqIpVsKAZFxxcdZxuKinh0XM6lPJcKqb0Qvhc1MJDqmamcqu0phBkPKecq%0AblMMWDkppzNmzACgc+fOAHz66adZ14sWrmQqoV26dAFC0ZKU1GzoGC9V9ayzzqrPsBuMjkHal1VI%0ABrDDDjsAYWZOEU2K+tK5irbfbJFJQrN8V155JVDnGL5a0+WtJBpjjDHGmBhVqySKu+++O3W7V69e%0AQPAXNgSFaOtKWG3e5CGA4BFUWHchmDt3LhBUs2ytf2pTEnXFGo2uka9PURy6Eq9E5EeTjwtqb82k%0AzyoawqyrOPnCkkZXnh07dgRCsKoU0qhSWltIttaNvj+p3lLadKVfjshrrLHKayZlQTEvUiCi+0VU%0AgakUpBApykit2RSNo7aLUeQfVjC1PF6lDsrOBwUBS/WsC1KV27Ztm1qmuJhyUxCzodaLUXUxG9lm%0ADuR7V5vWclbLFRhfW21AlNp+y0Q0QFozLtH6gFKiloJqfRtFgd/y9ytST+co2d53165dgTC7IiUx%0AV7xbLVhJNMYYY4wxdafqlcQo77zzDhB8S9kCOKNE28zptlQ4tcVTVWLSyJMSbWov/5K+U3khVN0s%0AlVD+n3IOFy4EquqEUBUqNU6ogbx8eNEKu3JDCqkq+vJRErt37w6EQHe9X6gstVgBstG2kFHk8ZEf%0AVT7jakPh09HZCR3XTjvtNCD4+hSYLZWunNH3qjD7fLyYUvil1JQqhaCh6PtSGsPw4cPT7h81ahSQ%0A7mmTwqTZqg4dOhR7mA1GMyJjxowBggqa6amLIsVcKrnQTJrqB3Scg9CWtlzQb7XSNyA9GD0b+g2X%0AwqhtHMJvfrRhQAOwkmiMMcYYY+pOo1ISjalkdFWdTU3KrBjcdNNNgeCrbNasWRJDLBpSjSZMmAAE%0AH5fSCwrp+60E5F2CoNBotkMqqqo7VflaCchzrVkQCPl6mgnZb7/9gKAcVpIi3piRoqZKZXlJP/zw%0Aw5yPGT16NBC2cVNwrCQaY4wxxpi6YyXRmApl0qRJqdtS1uTDvOeee4CguhhjjDEZWEk0xhhjjDF1%0Ax0qiMcYYY0zjw0qiMcYYY4ypOz5JNMYYY4wxMXySaIwxxhhjYvgk0RhjjDHGxPBJojHGGGOMieGT%0ARGOMMcYYE8MnicYYY4wxJoZPEo0xxhhjTAyfJBpjjDHGmBg+STTGGGOMMTF8kmiMMcYYY2L4JNEY%0AY4wxxsTwSaIxxhhjjInhk0RjjDHGGBPDJ4nGGGOMMSaGTxKNMcYYY0wMnyQaY4wxxpgYPkk0xhhj%0AjDExfJJojDHGGGNi+CTRGGOMMcbE8EmiMcYYY4yJMV+pB2CMadxMmTIFgFdffTXnOuuuuy4A66+/%0AfiJjMsbUnX79+gFwyimnpJadc845ABx66KEArLjiiskPzNQbK4nGGGOMMSZGk3/++afUY8hGnQf1%0A+eefAzBw4MC05W3btk3dXm211QB49tln09aZO3cuANdddx0AO+20EwDbbbddap1evXoBsPDCCwMw%0A77zz1nWIJWPWrFkA6LuWchPlyy+/BOC5554DYPjw4QB88cUXAKyxxhoA/Pjjj6nHXH311QAcfPDB%0AxRh2UdB3/csvvwBw+eWXA3DNNdcAcNhhh6XW1VXx/PPPn+QQa+X9998H0rfjxx57DIBx48alrdu0%0AaVMADjjgAAC+//771H1//fUXAM2bN6/x9d555x0A2rdvn1p255131mvs2dDzvvfeeznX0fbXunXr%0AvJ7zxBNPTN3++eefAVhuueUA2Hzzzes1zmLy9ddfA3DllVcCcP311wOw/fbbA3DWWWcB8MILL6St%0AD/Dpp58CsOaaawJhH33kkUfSXmOTTTZJ3R42bBgASy21VAHfRf5MmzYNgNdffx2A1157DYAbbrgB%0AgJNOOim1rpZtuummADRp0iTtMfo/+lumZVKny+U7nzNnDhB+TyDsu0L74/nnnw+EfTcbf/zxBxA+%0AI/Hggw8C4Xdx0qRJqftWX331+gw9L7QtbrbZZqlls2fPBqBVq1ZA2Pa0veq7qgl9t7/++isQjkmX%0AXXYZAG3atEmtq2N5qX6jp06dCsC3334LwMsvvwzAxx9/nFpHv8lPPPEEAFtvvTUQzlcmTJiQ9v9W%0AW22VeqyWbbTRRoUYbq0fvpVEY4wxxhgTo2qUxH322QeAhx9+uO4v9v+fQT5XNFJvdtxxxzq/Tl2Q%0AovfJJ5+kLX/ooYcA+Omnn/J+Ll3J6X3OmDGjEENkySWXBOC7774ryPPVFV0l60ptzJgxafdLeQB4%0A4403gHClO3r06FqfX9/BDjvs0OCxNgSpn8cccwwQVAKpoQDzzfc/e/EKK6wAhPeu97vIIosA6ep4%0AJm+//Xba60l5Gzx4MAA9e/ZMrVtIJVH7XT77X0PQZzN9+vSivk6+RPfDk08+GQj7d22fRTbVrLZ1%0Ao6qh1I5mzZrVYcSFY4sttgCC8i1VW+qP/s+2rLb/o8v22GMPAB544IEivIv80UyN9r+oqpQEN910%0AU+r2cccdV/TX0wwNBE9iJnvttRcQjl018eeffwL5/b6PHDkSgG222abWdQvJJZdcAkDfvn2BoCRm%0AO7/IXJbv/9FlF154IQC9e/duyLCtJBpjjDHGmLpTNdXNUrWKzRFHHAHA008/DRSv2nLIkCEA3Hff%0AfUV5fki/gpMnQkg9k1o3YMCA2OOj/rYkkJ9HPo5jjz0WCD6VTG6//fZan1O+Dqlo5UinTp2A4N/q%0A3LkzALvttltqnfXWWw+ADh06FOx15X+TktilS5eCPXcUeVtvueUWIKhc1c7OO++cui2PVS4WW2wx%0AIHz3NSmJ8nxJERbyhEHyCqI8iJrxyfQTSlXS/1LLISiEmetkqi3ZHlPqmTLNcmjs33zzTWwdjb9j%0Ax45A8M7/5z//yft19F3n8vUW04eYjUMOOSR1W+9Dv2X6Tuoz65eLVVddNXU76odMAs04yUO6yiqr%0AALDhhhvW+lj5C/WZTJw4Met6b731VmzZeeedB0DXrl3zfr36YCXRGGOMMcbE8EmiMcYYY4yJUTXT%0AzYpMePPNN4FQ8q/4C4B11lkHiEeaKCbktNNOA+CZZ54BwvQeBKOxTO8y5hbLEK2p0osuugiAUaNG%0AATB58uRaH6tIGr2vXMwzT7hGaNmyZdZ1FDGQjaSDjTVFFS2gqIloRIAiMKJTtNF1llhiiUIMsSBo%0A6khFDNqmFf8yaNAgAFZeeeWivL7iVZ566ikgTFPuvffeRXk97XeyD1xxxRWxdV555RUAXnrppaKM%0AIUk0nR6NJclEgcP6DjQFmc92qv3j7rvvTlteU9FSsdGxVIUqmmLVd3/VVVelrb/nnnumbmtdFaHk%0AQvsLhMKVYhdD5UIWGBUVZJtmFn369AHCdGV9UCFermKNfKOjCsXyyy+fui3r1IEHHggEu5Bi1rJF%0Asul769atW9pyTbvOnDkzbXn0N32hhRZq0NjryjLLLAOEaWdN+9YWLVYXotu+Pr+ksJJojDHGGGNi%0AVI2SuNZaawEwfvx4IESeRIsrZOpXIHYudBWr+BAIZtikijUWXHBBIKg4UdN5EuhKLWoGz2T33XdP%0Aajg1ItVApnjFE3Xv3j21joz/mUi1U6BzbQUExUTBuCrkkDFZ6pFU62IpiOLSSy8FQpTDfvvtBxRf%0AlZECoGiHKIqT0N/aiIZpjxgxAoirVaVCJvvo/iPVT8ceBQJHDfm1IYUyM5xZyOBeCmTMzywo0fus%0ASUms62tke52k0QxMZiyXiG7j5557br1fR4qlCmNEixYtgDDrsNJKK9X7NQqFjsv6q9D3aJSX0LFG%0AMVx///03EI7pmu0TNQWOF5sChVrXSHSf1mejAhn9LRZWEo0xxhhjTIyqURIziQYp1xe1DYo+n3wH%0A1c4JJ5wAwAcffJC2/F//+lfq9plnnpnomHTFJO+aUDN5+bbqghTnUiqIQhERUhDlE5XfqNhXjPL9%0AKfJG6mohg7Pri/w9+fp8skW8RH1S5cBdd92Vun322WcDDfOOvfvuu0B668woyy67bL2fu6FI/cgV%0AhF3I14g+b9KexN9//x3I7Z2VgqjvG9K94XXl5ptvBuIK+9prrw0UL7aqEGh2J9csTxRt05kKosj0%0AmlcLUhCj27Fua2a0kN7HbFhJNMYYY4wxMapWSSwEUf/hV199VcKRJIeqxzLb1skbdf/996eW1VY9%0AXWh0dSyvXCFQYHQ5oKDkfv36AcFDVmwF8Y477gCCIivP7r333gsEf2wlMGvWLCB/72K5UIjqU/lr%0AM9UztcCrj9JeKHJ5EqOt9Ar1GtleJykWWGABIByrFNKvWYHDDz8cyK8VXU3ceOONQLwiWt99ZnOE%0ASkctSTPZaaedAFh33XWTHE7R0XYjb2627XjXXXdNZCxWEo0xxhhjTAwriTWglnSQu91RtaA8SV25%0AKNdLfgcpbklXWSdNNG8raaVUiuHRRx+dyOv997//BYKvSb4ftdRSy6hKQr5K/W0MSEG8/vrrs95/%0AwQUXAMlvz1EaiydRrzdw4MC0v4Ugqo6relqJCEKzAfrOKx397ubKBpRi2xBfZzny+OOPA9m3X2Vv%0AJpUuUl2frDHGGGOMKQhWEmsgW1PtaiJ6Fbr//vsD8MUXX6Sto5T8pBvEJ0WuqkCATp06JTyaZOnf%0Avz8QqmK33HJLoHQqhLbHjz76CEj3BM+ePTuv5+jRo0fO+6Qu5nou5bcBLLLIInm9XjkwcuRIIFTq%0AZ1LKTitCOX0rrLACEI4zUhSVcVpTLmsu9Nhy8CQWg59++glIT+zI7ODSpk0bILd3r9LQ97fvvvsC%0A8Ntvv6XdrxkvdT6rFvS9KqtWSmJ0O07KiyisJBpjjDHGmBg+STTGGGOMMTE83ZwFTUfVFLVy6qmn%0AJjWcojFt2rTU7aFDh2Zdp5QBvEmg+JfGQjTKSeb3xRdfHAhTN0suuWTyAwN++OEHILQY0/8A3333%0AXYOfv7Zp9Oh0s1oECgW4K6aonMgMvBeagiwHNt98cyBMJyuWRwUmJ598cr2fW1Ny5VC4UgyGDBkC%0AwJQpU2L3KZ5q2LBhQIjaqXTef/99ACZOnJj1fhVtVHvBiv5Gw8LVgjgpqusTNsYYY4wxBcFKYhZO%0AO+00IPsV+pVXXgmkt6erNNQsXebYbMgA3bNnz0TGlDSTJ08GgiFYAdJnnHFGycaUBNH3N3PmTABu%0AvfVWoHQBvJMmTQJgjz32AMJ3kzQ1tdzUFb72nXJC7f0yizSSbpuZD5ttthlQmM/x4YcfBuChhx4C%0Aqq9wRWpatIVfJlKVqkFBVAwbhIKVTFSE1b1790TGlBQKz1ZL1szt9pJLLknd1m9VUlhJNMYYY4wx%0AMawkRlCY8Jtvvglk97PIS1PJqGn4oEGDYvcpcPeAAw4AoEWLFomNK0mkov75559AiObYb7/9Sjam%0AYqDAbKlKUl8A1lxzTSC0tioVUkw++eSTko6jJpZYYolSDyGN6dOnp24rKkjHK8VVKRqm2skM6I4u%0Aq0RPory48r3rdykbmW35KplHHnkkdTvXsUDe4EqKqMoHhaArkk3brYKzS9nYwEqiMcYYY4yJYSUx%0AgrwtCvOtNsaPHw+EJvNR1I6uX79+QKhGrDY+/PBDAB599NESjyQZrrnmGiC0bFtuueVS991///1A%0ACDouFapUVHvAjz/+uM7P8fzzzwPBRxxtr3jiiSc2dIhlpzBHq/JnzZqVdp/ee2aFdrWSzX9YyZ7E%0Ac845B4AXX3wx5zq33XYbALvssksiYyomL730EgAXX3xxznXWWWcdIPkg6WLxyy+/AHDQQQcB8PLL%0ALwNBQezSpQsAF110UQlGl46VRGOMMcYYE8NKIqHlz1VXXZVzHVWRJZ1RVAjkaVGV3Jw5c2LrqP1e%0Ar169khtYCbjxxhuB0OpKqKK90pHH8sknnwSC93K++f63q48ePTq1buvWrRMeXc0ceuih9X6s8uKk%0AFMuTBjXv15WK3mc2Kjl5oT7U5ElsSP5iUkjt/OyzzwAYMGBA1vWi6vjOO+8MVKbnUuhYpRk8vf8o%0A8sjfe++9yQ0sAZRJq+O0vke1hR08eHBpBpYFK4nGGGOMMSaGlURCkr3y2kSzZs1St5Vf1Lx58+QG%0AViDkcRkxYkTa8uhVaDTRvRpRBW2mF3GZZZYBoFOnTkkPqSjIUyofnq7ElaVXbuphoZB35+qrrwaq%0At7JXVZ/RStBMNemss85KdEylpiZPonIZyxklEChtIBfah6E6OmHJg6yc1mzsvffeAKy//vqJjKmY%0AKFUEwgyP9l1lH8qXWU7nGVYSjTHGGGNMDCuJhN6Ymayxxhqp2+VW3ZgPX3zxBZDb47Leeuulbpc6%0AK6/YKPsy2g8Y4PjjjwegXbt2iY+pkKgns67O5dHTdy/PabWiWQCpSdXWkUFcccUVsWV6z+3btwdg%0AtdVWS3RMpaYmT2Il8NRTT9V4v3qrV1vihLoYZUM9mauhA9aECRMA6NGjR2pZZm9mzfaV44yelURj%0AjDHGGBPDJ4nGGGOMMSZGo55ulgx85513pi3fZJNNgJobq5czf/zxBxBa62kaRtMWam1Uqe8vX6JT%0AyzfddFPWdWSMrkS+/vrr1O2uXbsC8OmnnwLBHnHwwQcnP7ASoEgJbfvVhuJCdMyKoimrli1bAsFq%0A0FioqXClEqgtMLljx45A9dgIFJ49duzYnOuoTd26666bxJCKytSpU4EQoA1hW9X0sqabyxEricYY%0AY4wxJkajVhJlnJUioyvyo446CqjclkfDhw8H4NVXX01bLmXxkksuSXxMpeDMM89M3c4MH1YUTKtW%0ArRIdUyFQlEL06lOt7KSC33333ckPrISoCKtbt24AtGjRopTDKTgjR44E4I033si5ziqrrJLUcMqK%0ASixcefjhh1O3s6nDUdq0aVPs4SSKwu2ljovOnTunbl955ZWJjqmYqGAlGlWl6DW1Sy1nrCQaY4wx%0AxpgYjVpJzGSRRRYBoG3btiUeScOIXqVGWXLJJRMeSWmZOXNmzvvkx1S7ukpAV97yV0o9hPA+evfu%0ADaS38GoMKDxcf6uNt956q9Z1NtpoowRGUn7U5El87bXXgPKLj4n6iXP5JzfeeGMALrzwwkTGlBTy%0ATw8bNgwIszrR1nuKwKlkBg4cCMCsWbOAdCVRqn8lqP+V/00YY4wxxpiCUzkySgLsuOOOAGy66aYl%0AHknD6N+/PwBz585N+9vY2nXtvvvuqdvvvPMOANOnTwfCd11JqDpu8uTJQHprrnPPPReAnXfeOfmB%0AmaLTq1cvAPr27QtkV8lVESo/3v7775/Q6EqD1EHNnOy1116p+0477TQg3rKwXIiqvltvvTUAr7zy%0ASto6qmqutmr14447Lu1vtaIZSf2NqqODBw8uyZjqg5VEY4wxxhgTo0nUx1FGlOWgjDHGGGOqhFql%0AdiuJxhhjjDEmhk8SjTHGGGNMDJ8kGmOMMcaYGD5JNMYYY4wxMXySaIwxxhhjYvgk0RhjjDHGxPBJ%0AojHGGGOMieGTRGOMMcYYE6NRteV78sknAbjnnnsAWGaZZQDYb7/9AFh99dUBWGmllUowOmOMMcaY%0A8sFKojHGGGOMiVG1SuKwYcMAOOaYY1LLvv76ayAoiGpJ+McffwAwZswYAC688EIgKIzGlDuffPIJ%0AAM888wwAc+bMAeCiiy4CwrbepEnowrTqqqsC8PzzzwPQunXrZAZrauXHH38E4HAZlcEAACAASURB%0AVOabbwbgkUceAeCdd96JrduyZUsA9txzTwCOP/54AFZZZZViD9OYkvDoo48CcM455wDhNx3C77gp%0ADFYSjTHGGGNMjCZSGMqMeg/qs88+A2DLLbcE4OSTT07dt9FGGwHQpk0bIO49lBojqk1ZmTZtGgCj%0AR48G4O23307d98UXXwAwduxYAGbOnAnANttsA8AWW2wBBLUCYL311gNgnnlKe63x66+/AnDttdcC%0A2dWWESNGANCqVSsgbB+nnnoqEPyolcpvv/0GQIcOHQAYP3582v3ZlETRrl07AN57771iDrHO3Hff%0AfanbH330Udp9d9xxBxBmB0488UQAFllkESB8DgA77LBDUcdZSKZMmQKE/SzbtgywwgorpG7PmDED%0ACN/xAgssAITZFO3DpnqQWvbBBx8A8MYbbwDw5ptvAjBhwgQAOnfuDECnTp1Sjz3vvPOSGmaDefnl%0AlwF4/fXXAXjrrbcAePbZZwH45ZdfgHTVfOrUqUkOsdKJ/yBkYCXRGGOMMcbEqDol8YILLgBg+PDh%0AQFDGGiNSCocMGQJA//79AZg7d25s3ZqUplxMnDgRKL3i2rt3bwAuvfTSvB+z4IILArD00ksDYTup%0AVB/Xiy++CMAee+wBwE8//ZR2f03fb9OmTQG46667ANh3332LNs58kJq24447ppZNmjSpTs8x//zz%0Ap26fcsopQNhOFl544YYOsWjIQ6rjmMZ61llnAbD33nsDsOKKK6YeI0+1/FkDBgwAwmeg/b5nz57F%0AHLopMr169Urdlkq82GKLAWEWrEWLFgAsuuiiQNhvdLyD8HugY0U5MnDgQABOP/10IH48Ezquaf8A%0AuPzyy4s8uvyQ1/ubb74B4Iwzzkjd99VXXwGwzjrrAOnjB+jXrx+QXlORSdeuXQFYaqmlGjJMK4nG%0AGGOMMabuVJ2SqCrAG264AWiclU4jR44E4NBDDwWCv3DbbbcFwhWkqiKzIa/eu+++C4SrlnHjxqXW%0Akd/l/vvvL9TQ60Xfvn0BOOGEE9KWL7nkkqnbzZs3B4KH7YEHHgCCytS2bVsAHnvsseIOtkg8/PDD%0AQG4V8IADDgDSv/Orr74aCEqUPJ0nnXRSsYaZF1JM7r777pzrSPGV/05MnjwZgL/++iu1TOpp9+7d%0AARg8eDAAzZo1A2D27NlAg6/IC8LKK68MwJdffgnAJptsAgRPVk38/vvvQNgv9ZjlllsOCP41CAq6%0AKX/kv+vWrVtqmfb33XbbDQjHZSUWLLHEEkB8WwDo06cPENTqUqOZLfmKIajhmTMfmrWaPn06EDyJ%0A2m8g+OtLxdNPPw1Ajx49APjhhx+K8jpbbbUVEI6Xu+yyCxBmHzKPjTmwkmiMMcYYY+qOTxKNMcYY%0AY0yMqgvTVnSEDJ+SpaH62+1pykFTqJpmvu222wA48MAD834uyfeabtYU9YMPPphaR4HNpeKqq64C%0Agum3ffv2QHj/22+/fWpdGbq1PWhbULHG448/DqRHx2y44YZFG3vSqBVllBdeeAEI8RmVwAYbbACE%0AQh1Nq4knnngCCIH4/9feeYfLUdZf/IM0IXSkdwJIDyV0IYQnEEBARCIh9BJaCJiYh4gU6aEZBKRJ%0AMaGDhGaoghQpyoOgkZYgkNB7Vzr+/vg9Z993Z2bv3b13d2b23vP5J5vd2b3v7JSdOe/5ni/AlClT%0AALj11lsB2HPPPYEQhaXpPE3dARx55JFA3VM23UbRJW+//XbV843E96g4YciQIUCYYtR5IJ728nRz%0AeVBsm4LTNV140kknAaHwIWbDDTcEYOaZZ676vxg/fjwQ9oHYenPAAQc0bezNQIVqKlaBYJG47LLL%0AAJh33nkBWG+99YAwjS47WVYxZt5oDFdddRXQumlmoXVPWuq0H3VU9NIIVhKNMcYYY0yKHqckikMP%0APRQIBRcAe+yxBxAMpQsvvHD+A2shUgylnEhNaURBFKeeeioQTLgqaohjNBRcnDeKf5Da069fPyCo%0AZQqHzqKWmvz1118DwQjdbqgArZFCtFrxUIpOUpCtiI3zrYw92nvvvYGg8EFQU1TQoeDvAQMGVL13%0Axx13BGC77barPDd27FggFFjdcsstmX83LlyJ4yryoFb01KefftrwZ3XlPSZfFH4PQcFWU4JYUYOg%0AnsWcffbZQCg+0blY52kVp0hpj4vR4iD2MvD8888D1ecu/TYrBHyOOeYAwnGfjMTSMV4kaupw/fXX%0A1/0eFRolG1LofFeGY9lKojHGGGOMSdHjInCSTJ06tfJYd2S66/rLX/4CwAorrNCsP5c7cciogjkV%0AafLUU08BIf6lERT2qdDeVVddteozi0DRBvIeyo+jyJ+OFMRaTJgwAQgKaayebbrppl0ea9501pZP%0AysKxxx6beq/ugG+77TYgeJY+/vjjquXi7zePFn5SsSEohGKhhRYCguoZh0snkd9PERFJ359UiziC%0AIxlumxdSaKWUKLJIwfUKPs9CsV8KIFYMkGYSNNMA+XktO0MtBXVe+eCDD4BqFVktNQcNGgQED9vT%0ATz8NQP/+/auWi5/TeUsstthiQNgXNtpoo2atSkPI6w3hfKag9Nj3HXPnnXdWHmtdNVOm7y+57U88%0A8UQgBK2XEe3b8bbSdYlek39Yiug555wDhHax+g2Ajo+RVqJ9tx6/r/zykyZNAkIcl9Csh9Y/CynO%0AinUT22+/PVC9H8Vh6gkcgWOMMcYYYxqnx3oShe5AIN30XNWxuoMZMWIEUN3Sq+zIqwGhglehuVJK%0A46rNennvvfeq/l+GakiNSeHHatsmBbUrzDJLzzgEpAZKRU6iO9JHH3208pxCyOUJkvpYq4VfXCGZ%0AB7FyKQVICrc8O6pK33///YFwx/zVV19V3ivfVlJBFFLailIPY6QGylM5ffp0AA4++GAgtNiL10/r%0ALvVB203nPm3nItVDqWBSfKQSq/L622+/BWD55ZcHqo9pBfsLeZCT6vLgwYM7HYeUS6nl8nzFHlR9%0A13nzyiuvAEEF1EyJiNtU6rGSHM4666yqZeXRK7OCKKSixb8x7777LhDSJ9Zdd10ghGwLHdtFqYcx%0AapF4zDHHAEHFzULnNp3PVlxxxarXd911107/no6hpJKo5+OK7w6UxE6xkmiMMcYYY1L0eE9iFrpj%0A05X+k08+CYQ7UVVX7rTTTpX3DBw4EAhVZWVEuVryneluU76HWHWshRQKVY0qZ0ttoIpsCq9cRvnr%0AtC0OPPBAIFT2NVJ1LZVVSkfstWtlBW+zUf6jWs4dffTRVa/XUgezSC4rz96ll15aWSZODcgDKWxS%0A/5N3z8oG1DGsYwGCGpdEGYTyNyXv5otA+7haTGp7CrXpk3IMwY+m7bbJJpsAcN999wHlmBlRsoQ8%0ApPJNLbfcckDYFlISW42Oc80q9e3bt/KaPKytRMopBE+iUilmzJgBhNaTIq7oVYtVHffKEZSveIMN%0ANgDSVbNl5uqrr648VhtRzfToX6ljmvWTSl4m5DfVb4u2ZxaqbpZ/UMd3PSjHN/a3QviNvvLKKyvP%0AdTCLYE+iMcYYY4xpnF6pJCbRHbeUNylRa665ZmUZZR+VOVtRXj3l2amThhqBSzlNZsvFjBo1Cggq%0AnaqwdJdXBm+ikuylttxwww1AqHg977zzgOpuFUnPihQadd8YM2YMAGeccUarht1SdDcppS1ZIdmI%0Akqj9Y4cddgBgl112AYIvsEjUVUgZoMrMTBKf15LrrGNY/rhVVlml6ePsLqosV95rrArUQuusSvfu%0A+JB6GupqouNbqQaqctY5A/I/x6lCV35hqWTqnCEvbax0a/9QVb9+n/RZ7Y6O2eSxq98jzWzJB1hG%0A5AOXav7CCy/UXPaSSy4BYN99963785NKotTkiRMnAuH83QlWEo0xxhhjTOP4ItEYY4wxxqTwdDOh%0ADF3mZU3XyAwPYQpi3LhxQGh3VEY0bbHffvsBQfZONoPfeeedK+9RgYqmbmWM1jRXVwK580IB2CrY%0AeeCBB4Bg3oYwPampdwXz6rvR1Hw7FauoCADC1JSmGpJ0NN2sKRvtLwrk1lRcGVHMkwoPZLUQWdPN%0AKp644IILgPoKuYpGETGKhEmuZxayBejY1XdUJjTVr3aYigRpVsu48ePHAyEWSOd4HfeKvEmGbReB%0A2kQq0ke/LYpkOu2004AQ1gwhePvkk08G2rshhIiL0RZddNHMZWSnUWh4O5AsKM1CjRtk7TnkkEM6%0A/VxNN6v4Sw0h4pakdeDpZmOMMcYY0zhWEoEjjzwSCDEb559/PhDCtyGEFEudqifssmgUjSF1UBEx%0AHTUNV4SICjtUDNIOKIRWAcsqwoEQzrrWWmsBQTlVrEsjhuGiqNU+D9It9JJkKYlSixVWXE8YcdFI%0AeUrGVqmYScTntbnnnhuAu+66CyiuFVtXeOihh4Cg7gopSRAK7S677DIgbGPNHGhGJA4Lj4vyikBB%0A/yo+0/b7/PPPgeqiGym/cZg0hLiuZ555BoCDDjqo8ppa9mndpSzK3F8mtM7JOK4ksRIlJbSRuK+y%0AooBzFVxCKMZIznxIVW0nJVHnLM3UQDraSuiY1fopzkZh4jG6JlHMURcbQ1hJNMYYY4wxjWMlkVAq%0ArlBT+ddi5FOUmrPNNtsAcPPNNwPN89K0AqkRCqFW5E+M9gOtT5n9aPUSq2vya9x4441Vy0jRkFex%0AjHzyySdA8HEp5L2jmJckWUriI488AlR7N8uOoi+GDh3a4XJZ342CmuVnbIeImKSfSa0R5VWEEJYt%0Az5rinORJlOI255xzVt6jdm0jR44EgtpaFGpwcO+99wIh0gWCsqbzslQV+cOlKuucDKE1WtGKaT1o%0ABkQt9hTuLjTTdcopp+Q7sBajY1nB/2oPCuH3R+c8nQPbUUnU8Rd7yOuNKpI6rtnNFmAl0RhjjDHG%0ANE6XJrF7KgsssEDN11QJqbt23a1L1ZHHrUxIFRw2bBgQWvOo+imublZrO3ld5P/poJ1P6YmDVmt5%0AkdReTr7NOIC7LIwdOxZIN7fPQkHR8rLIz9XuSMk/88wzM19XRag8tNOmTUsto0Bl+U8vvvhioNy+%0ArrhNJAT/UVarPamM8tnK43bCCScA8Pjjj1eWlXrTv39/oPj9fqmllgJCS9TY8y2VX2qqlGH5MrWP%0Aq0K6HYjb8mmGJ6kgCqmsPQWp46rMFvH5bfjw4UAIup86dWpOo2s+Uj87qm5OolmOFiqIdWMl0Rhj%0AjDHGpLCS2CCqINJd7HHHHQcEr5uUxSL505/+BMDuu+8OhEbxqn7M8kMoq0uVwfKrDRw4sLWDbSEv%0Av/xy5fGkSZOAUMG+7LLLAkFNlQdGbd+gPMpEsoF7Fqranjx5MhAq6nqKkigVLFbDIOSX6viT6iR/%0AMcCUKVOq3qOWhWrJmKyaLROx97BRNGOgbMC4el1eXKmq8i3ruCgKec/iNnnJba5zk/Je25G40lyt%0AAvWb0q9fPwCOOuooIHhLa1XEtgva1+Q3/eKLL4CgIEo97CnoHNxRmkg7YCXRGGOMMcaksJJI8Lh0%0ApdJbGXNSpO64447Ka3nnzik3SR4X+V7OPfdcoOOKKnk/pCSqqqydlUTdgUOodJbSpApJVdgp6T6u%0Amr3//vuB4rrN6I67lt81Vsu0veS9lI9J+3TWvl3SZINMpB4lkQKcrE5/+OGHK49XXnllAF577bUW%0Aja516BwSr0+jyN8Uq3Oq+lVGnfaXvJVEVWSrM4pU3tiDpn36o48+AkKHiXZC52L9TmjmBoI/VBXZ%0AcRVsu3L33XdXHu+1115AUMXlP5UHMyujVpXOek87navEhRdeCIQuMY2g/UXZrkVm2FpJNMYYY4wx%0AKawkAocffjgQqkjlc1Kv1yyUtaa7hSWXXBIotvevlBIpT1Kattxyy07fq84HyuJSte+JJ57Y9HEW%0Agapfk0qJ+qWq+0isBL/66qtAcUqi9rFaGYhLLLFE5bHu3KdPnw7A2WefnfneZZZZpvJY+3k7UEsF%0A1zaSv0nV+HEmoKp81d+6nZCCoMpIKeJKLIBQzdxZL2rlCZaB9957Dwi+SfludQ7WOgFsv/32QKje%0Ajrdtu6AKc83UxNXbyqycbbbZgLAvtzPyw0PodqW0CSlryaxTdZ4BGDFiBBDUY53HlNpQZqSGa7t2%0ABWUragbFSqIxxhhjjCkVvkg0xhhjjDEpPN0MbLHFFkCQdCV1x/EhipF47rnngBA1opBftfYr0lSt%0AKe/VVlsNCKb0999/H+g4LFzmcE3pvPDCCwA88cQTAKyzzjotGHFricO0P/zwQyBMuWl7ChXoxNPN%0ARaM2clqPuM0ghH0Q4LbbbqvrM9VWEtprWktT/grLfuedd4Awzf7oo48CsMgiiwDV5n9N/7QjimE6%0A66yzABg1ahQA1157bWUZ2RIOPvhgIEReKQJKgdxZESqyLOTVvk6FKppm1r6twhydZ7Q9IRSxqJCr%0A6BaCjaBoIRVpKOZmwoQJlWU0zaxYIrUQFUXHEjULBaUn9zWdc+MwccW4JYPT9RtXZnRu6k70jWwz%0AWS2C88ZKojHGGGOMSWElMUIBp1IH4xBe3bm/9NJLQChqkQJXhit+teqSUV/tjxTvIvP0RhttlHpv%0A0lwsxUnxGe2IilFinn32WSCtJD722GNA9foWbZBX4ZHUnqSS2AjaripMAlhsscW6Mbp8UUTTkCFD%0AgHS7KoXYK+xe+zOki3ektG+22WatGWwTUTGK2mYqCkSxKQBPP/00EGZAahU6xWjGQBFQtdpWNhv9%0A3VgpzCI+R8Ut7NoNxZEpJFzbUbM8ALfffjsAo0ePBoLCr+O/jC1fO0PtTiEUQUopVFGSzq9Sl7/5%0A5pvU56iwUL9lUl17Oio8LANWEo0xxhhjTIqZShpSWcpBtQvyRKjdmHx4UhoV0xOHCyuIWwqi7mLb%0AOdhVbZEANt98cyD4t+RxmXnmmYHgEZJvBkK8UdG88cYbQGhfpVii+NjtTD1S2PaAAQNaMcTceOaZ%0AZwA44ogjgNoe0qzvRjFICjJOBnC3EzpeoXqfhaDcaP/XsbzBBhtUlhk5ciQQFFrTGuQPfeutt4Bw%0AHorbf0pJ69OnDxBmfNQ2sqgIrmahlqhqMzht2rSq13VcxvE28mVq3+0s3qlMKGpLsXJdQd+ZZgVb%0ASKfTDlYSjTHGGGNMCiuJPRgpCZdffjkA48aNA0LlcoxUBlVnn3nmmQAsvvjiLR9nHkhNlS8mri4E%0A2G233QAYP3585bmFF144n8GZhtG+vd9++wHVLRihWjGVL2y99dYDiveamt6DUhPU4lOsv/76lcdS%0A0OTjU0W7aU+6oiT269cPCFXd8ghr9q+FWEk0xhhjjDGNYyXRGGOMMaYJyHMpv7SyTbNQSoNa5/bt%0A27fFo0thJdEYY4wxxjSOlURjjDHGmN6HlURjjDHGGNM4vkg0xhhjjDEpfJFojDHGGGNS+CLRGGOM%0AMcak8EWiMcYYY4xJ4YtEY4wxxhiTwheJxhhjjDEmhS8SjTHGGGNMCl8kGmOMMcaYFL5INMYYY4wx%0AKXyRaIwxxhhjUvgi0RhjjDHGpPBFojHGGGOMSeGLRGOMMcYYk8IXicYYY4wxJoUvEo0xxhhjTApf%0AJBpjjDHGmBSzFD0A03zeeustAE4++WQAbrjhBgDeeOMNABZddFEAjjrqqMp7dt11VwAWXHDB3MZp%0A8ueOO+6oPL766qsBuPLKK6uWWW211QC46qqrAOjXr19OozNCx/DFF18MwL///W8AXnjhhar/A4wd%0AOxaAffbZB4B55503t3HmweTJkwF4/vnnARg9ejQAM800U8337LjjjgDceOONLR6dMc3jqaeeAuDm%0Am28G4J577gFggQUWqCyj1zbddFMALrnkEgBWXHHFlozJSqIxxhhjjEkx0//+97+ix5BFoYP65JNP%0AALj22msrz910001AtRIDMGLECABOOeUUAOaZZ548hpiJlMIf/vCHAPzjH/+o+71rrLEGAOeddx4A%0AP/jBD5o8umKZMWMGEJSZZ555Bgh3ZToOYnXi8ssvB2CnnXYCYM4558xnsE3kgQceAOC4444D4OGH%0AH6689vXXX3f43hNOOAGAo48+ujWDayITJ04EYNKkSQD88Y9/rLy2/PLLAzBkyBAAjj/+eABmn332%0APIfYIZ9//jkAt9xyCwCHHnooAO+++27dnzFw4MCqz5h77rmbOcRcOOmkk4BwnAK8//77APz3v/8F%0Aso/VWiyxxBIA/O53vwNg6623bt5gm8QXX3wBhGNTyqmO3SeffBKAoUOHVt6j2aAxY8YAsPjii+cz%0A2Cbw4YcfAkEZ1ozGhAkTUssss8wyQJj10jE833zz5TLWViHF8NlnnwXgmmuuAcLvUT37to6Dn/3s%0AZwCMHz++K0Pp9A9ZSTTGGGOMMSmsJAIvv/wyEPwr5557LgAvvfRSZZmZZ54ZgPnnnx+ADTfcEAh3%0AfX/+858B2HzzzVs/4BrIh3PrrbdWPa+7koMPPhiAOeaYA4Dnnnuussydd94JwCyz/L9NVXfeu+++%0Ae9VntAPvvPMOAOPGjas8J3+dlJmkGpGlTui5VVddFYDDDjsMCMri9773vdasQDf48ssvAfjVr34F%0AwIUXXgjAp59+CsDgwYMryyYVwm222QaAjz76CIBjjjkGCMpbmfjb3/4GhH3+zTffBML2+/73v19Z%0AVird9OnTgbCe8uHusccerR9wJ5x44okAHHvssVXPL7vssgDsvPPOAPzkJz8BwqwBwAEHHACEfVv/%0Al7LQp0+fFo26+2ibaFto9kP7cRaNKIladpdddgGCYlM0Wm+A008/HYCLLrqoapl61lPn8v333x8I%0A+1EZVWR5nzXrNnXq1JrL1lr3VVZZBQgzeMOGDQPK7cPVLJbOVRC8xf/5z3+AsB233XZbAHbYYQeg%0A+nwtNttsMyB8f6uvvjoAjz76KNDw8W4l0RhjjDHGNE6vVhJ1N7700ksD8M033wCw8sorA9VX8bqy%0A33jjjYFw56bqI90BL7LIIq0edhVSSSComI899hgA3/3ud4Fwh9qRYiIldNCgQVXP6y5oqaWWas6A%0AW4iUYKktWaqgntO21Z2pvCExUleTauNBBx0EwAUXXNDcFegGr7/+OgBbbLEFANOmTQPCdpO/csCA%0AAan3ysMmz5M8UlKkt9tuu1YNu2H++c9/ArDRRhsBYf+XcqjjVD4dCMfBaaedBgTlZtZZZwXg/vvv%0Ar/rMvFAFM8BKK60EwMcffwzAT3/6UyD4tTSTkcVrr70GBF/xBx98AMBaa60FhJmRMvmMpXLKeyhV%0ApB51cMkllwTgO9+p1jjee++9ymMpNDpmt99+ewCuv/56oDg/qo5LeQkBbrvttsxl61ESk8tIVSqT%0At1z78IEHHggEb2lH1KsWa1bgD3/4Q+U5qXJlQTNPOs8CzDbbbEDwWI4aNQqAtddeu+q9UtS13wKM%0AHDkSCDM+uubQb1iDfk0ricYYY4wxpnF6ZU6i7jhV6SYFcb/99gPCXW6Wr0NVzvK4/fKXvwTyVxBF%0AnJcmBVFobPV4rnTHqe/g0ksvBYIyddlllwEhm6kM6M5JHpdkZVh8F/rjH/8YCFVy66yzTuZnqroS%0A4K677qr6nIUWWgiA4cOHN2cFusmrr75aebzVVlsBQano27cvEKrxV1hhhdT7H3zwQSCtIEplKZN6%0ALKVUY5WCqPWUEr7YYovV/Az5+8RXX30FBL9m3sRqkhREnZOuuOIKoGMFUaiC9ze/+Q0Ae+21FxBm%0AN3TOKoOqJC+eFETtrx2h9VlzzTWBapU4Rr5DCNmwQt5xfScbbLBBA6NuHvKlxX7wpFomT6lUMu3T%0AsZqk70/7jVDVrNT/e++9F4B11123OStQJ99++23lsbaFFER5uaWS6fVYyVdlt7aX0iiUOKLP13Ev%0A5RjKoyT+6Ec/AkLSQrydNXvR2X4o1VBZiFloRqtVFd9WEo0xxhhjTIpeqSTKm/Svf/0LCF6+M844%0AAwgKopQGCF0NVPUrpFAVRezLkeogZVQKQz3II6G7dimJqsI688wzgXIoiY8//jgQ8iDffvttIPgL%0ApcZISYV0JbLuPHVHryruuOIu6deVd1X/Fs2ee+5Zeaz1WG655QA455xzgLSCKLUV4PDDDweCgij0%0Af/lk7r77biBUvheBFBKtp+6apYYmFcR4nVTpreNe6DPk48qbrApeVdLreGwEqaz1VI8WhaqYk2PT%0AsSZvqfzAELLyOkPnKAgeteQxrO9IswTygrYaqWjK/4vHpfWTd7SWB3i99darPNZvlRQ3JRE89NBD%0AQFAYlY963XXXVd6bR96rEiYgePF0DtaxrDxi5ZjGSEXVv0KpBvpdUmJHmZIm9Nsi9VMzM+eff35l%0Amc4URM0Qqho/q3ZE54p4v2gFVhKNMcYYY0wKXyQaY4wxxpgUvWq6WQbSX//610CIiFDUh0rKzzrr%0ALKBaopfBWlO6CrTUFGdRSHKGMBUsU6xMvfvss0+3/05R5v4sZOJVeLAiBmT272g6RYUpimXQtFdH%0AkQv6jlUEUvTUxn333QeEdl0xmqZLNnvXlI/CZ6E6PimLF198Eag2oReNto8sFZo+11j1ehwonyyO%0A0DKKRemo2KWd0HGfLGYoE1lFZTGyUNQ7xRyjIOmsz9f/1ThhypQpQH7TzYq5UexRPD7ZgroSNaVI%0AK01lqjhJU7n6u7fffnvlPQpmbyVxkY3YcsstgVAAqH8bQQVImnYu2u6Vxe9//3sgnJNU5Bq3VazF%0AE088AYTiWVneso4XbfNGbGVdwUqiMcYYY4xJ0auURCknUo1U8KA7q7/+9a9Ax3fiirrRXXuZ0F2x%0Axib1aNKkSUAImc5C341U1FqfXQZkbtd2lEFYkTgyTcdFGjJ411IOs4zBUiSlvhWtIAqZ/6V8QwiI%0Azoq6gaCed6YeQiiakDLblSKKZiPz91xzzQUEZVvtubT91J5rgQUWqLxX0Tdqs6kYkmQbtLzJUlJU%0AGKfXssLPk0i5ULFZmZTfRomLsWqh9mMKVldQfBwHVot55pkHgAUXXLCrmw/U2QAACwhJREFUQ2w6%0AKuRQsZkaNXQ0IyJF7eSTTwZCPJD2BamqOi4UQJ4XcVB8M1Dhz+KLLw6E3+yyxN0AfPbZZ0D1DCSE%0ASCNtXwjHtbaX0LVHspgwZv311wdaX7AirCQaY4wxxpgUvUpJ1N2WlCipSoq86ejqXSXr48aNa+UQ%0Au8Vhhx0GhPZ08uwp3kV3rFouRv5FBe8K3Xlnvacokr4mbUfdYWX5C5PPqfWi1FXdkcfvkdcxjtIp%0AA/LjxUh5UvyCPEn6buTB6ggpbFrf/v37d3+wTUJ33oo/kj9UvkwF8Sr+aOGFF668d8MNN6z6rE02%0A2QQoXoWII3nkX9J6HXnkkXV/jpReeZNeeeWVqtcVOF4kCkVOji3JIYccAoRWilko3qaeFn5J9J0P%0AHDiw4fd2B8V1yf+qcHgIx6oipzQroHizrPV88803geBZ0/er1neaORFZjSHyRs0etI0VXyO0DhCi%0ArbTumg1ThJCOb3mP81LVOkLnE43lkUceAcKsh3yUyccx9bQjVOvRvM5fVhKNMcYYY0yKmbK8WCWg%0ApYOSv0GVRFKVdAcwY8YMIFQ/QwgULosvrSN0RzZ48GCgOti0UeRlUVVgmVClsrweUk61T8eV51pW%0A6qC8lz//+c+r3nP00UdX3hNXS5YJqYZqLxkjlVwt+6QsZt2hzjrrrAAcccQRABx77LFVz7czo0eP%0ArjzWtpZPUd61+eefP/+B1UBq0sSJEwH4+9//DoRjV2qhPJeLLrpo5b1q/6WZkj59+lR9tiredT4o%0Ako033hhIKyn1KCjdWXbttdcGgpcv74p2nZPvueceIIRex8/pd0nUs55aRts2DiEvEvljIXjyGqHe%0AbayUkXi95V8uCp1ztc/pfNOdfTs+dtUiNz4HdINOB2Ul0RhjjDHGpOiVSqKQEiO1TJ5EtaZTRShU%0AV0u2C/KAnHfeeUDwpakqMKZfv35AuDtR2yopGLpTUwvDMiGVU0qikEIMoVJQFdAHHXQQEO7olTGp%0ASkkoT/u9JPLndDfvTPv5hAkTujuk0iCv1zrrrFN5TikGqmYePnx4/gPLAVWuK2NQ6y2vm7LXimT6%0A9OlA8I4qw7LVSqLOgfLD5Y2UfVVVx34ypWpoGeXAqtJVSlTWzIHOz8pBzNtrWYvYN62Kfc3M1FP5%0ArO2mfVl5iMoGjFvmQvBoQtfyF1vJ+++/D8C1115beU7ZxdoPtIz2D+3b8l7G69dkrCQaY4wxxpjG%0A6VXVzUI+H3VckIK4yy67AKFRfDuqhzGq9tW/UhqysvJUTajqUSmJX375JQAffPBBawfbDaT4daT8%0AyWcqJVQqi6pmy5h7WQvtt9pGELabvEDKBBS6M993330rz11wwQUtHWcRyF+p7RsTq4s9EW1jeaJE%0AV6qAW4UyK1X5KXUlWc3aETo/K5Ggo7xLeXTr6XbRSjrKKUxW32uGQB7FQYMGAdlKolInyqIgCnUm%0Ag1DFrH+lAkoVzOLwww/PfF6/U6eeemrV8yWdEQXCdURHKrayb5PJHfLMF4mVRGOMMcYYk6JXKYny%0A6KkiSiqZqgN/+9vfAuVK428mugvrKIOsJyH/IYQ8RPkWVfkcexDbBfmQttpqq8pzeqxMruSdtnq6%0AxuphGTqpNJt777039Zx6xq677rp5DydXtD2V6ars0zKSVFca8Qpq3052q8hCXup2nBXSzFZWpp72%0A5TiNoV1QekIttbAjamVHlkktrwd1Rdp7772B9EyW/JtWEo0xxhhjTCnxRaIxxhhjjEnR46eb41gU%0AmXxVnq92dZq2iM22pn2Rcf+oo46qPKepZ0UKKFy7rDE3jaJWZTL1CxXqlHnqsRkcd9xxQHZUxJgx%0AY3IeTTHo/NUOgf/dQW0j65liVIRKO3HCCScAIfhb66kYL4BbbrkFKEe7vSLZdtttgXIF49fD1Vdf%0ADcBVV11V9byC/4cNGwaE6fUiKX4ExhhjjDGmdPR4JVGRGBAKV0aMGAHAueeeW8iYTGvZY489gHC3%0ADeFuXCqE2vO1M1nhrF9//TUAffv2BUKQbU/n9NNPB8J21p04hJgjY9oBxVgl41Di9nZ5txUsC8nW%0AhWPHjgVgllnKfymjUHSA6667ruq1NdZYAwi/XWUqtLKSaIwxxhhjUpT/8ruLyJt1xRVXVJ5bddVV%0AgeBfMj0DeRDHjRsHBP9hHLCqyIjddtst59E1H/kp45gbBcIvt9xyAJxzzjkArLDCCjmPLl/kxfzs%0As88AmH322YGgGEPPjPrpjYwePRqoLzi5jO1DO0PxTckgeKlMxx9/fO5jKgvyVKu9oryY8803X2Fj%0Aqpc33ngDgJEjR1aeUyOElVZaCQjrVyYFUVhJNMYYY4wxKXqckihFZdKkSUB1Ky4FCffUsOxmoO9L%0A7aymTp0KwFNPPQWERutl4rnnngOCkiilIa5+HD9+PNDelZ9SzdSOTPt6jO60t9566/wGVgBqEyl/%0AsdDdumYNeiNJpe3mm28Gqtu/DRkyJNcxNYOkRy9Z3bzEEktUHt966635DaybvP766wCMGjUKCE0e%0AhDy1vbmSWcqbPNc6vldfffXCxlQvStm4++67K8+pocUpp5wClFNBFFYSjTHGGGNMih6nJKppuFoZ%0AKXcIqlVFk42yuJKt+9Q26Jhjjsl7SDW58cYbgdByL5knFvtRN91005xH1zxU0Sc/pe6mY6ScDx48%0AOL+BFcj06dMBeOedd4BwJx57EXsrygIVL774IgA33HBD5bl2VBI7I865nWuuuQocSWPMmDEDCLM1%0AQuujtpK9GbVXFMOHDy9oJJ3z2muvASGfVZXMsfL9i1/8AmiPlA0ricYYY4wxJkWPUxJvuukmIPhT%0A9tprryKHY1rAgw8+CMAll1wChDs0+VTUHL2M/smuIE9ZUkGUzxJgq622Atqv0X2jqIpZuZBaX+Wl%0AtVvnhVaw4447AsGD/e233xY5nNzYc889ix5Cl7j99tuB9LErtWy77bbLfUxFI1/mPffcA8Crr74K%0AwLLLLguUO/tU1x5JZXjnnXeuPNb5qh2wkmiMMcYYY1L4ItEYY4wxxqToMdPN06ZNA0KQshpot0PY%0AZhkZOnQoENod9evXr8jhVKEoAZmZFWujaZull166mIG1iDi6BEJxyv777195rk+fPrmOqSh0nE+Z%0AMgUIRUpx+83ezqBBgwDo378/EL4rTdG3KzvssANQXYwIYQpy9913z3tIXeatt96qPL7ooosyl1lx%0AxRXzGk7pmDx5MpAusFIxyPLLL5/7mOpFhSvJmK7DDjussoxC/9sBK4nGGGOMMSbFTPW0OCqAhgcl%0Ak/Y111wDhOIG0/O48sorgVCUNHHiRCDECUhdMj2PTz75BAixR59//jng4920F3ERmtpsquDugAMO%0AAOD0008HemeItmKbpKYqNFutC9u5KULJ6LTS0UqiMcYYY4xJ0WOURGOMMcYYUzdWEo0xxhhjTOOU%0Atbq5ZycCG2OMMcaUHCuJxhhjjDEmhS8SjTHGGGNMCl8kGmOMMcaYFL5INMYYY4wxKXyRaIwxxhhj%0AUvgi0RhjjDHGpPBFojHGGGOMSeGLRGOMMcYYk8IXicYYY4wxJoUvEo0xxhhjTApfJBpjjDHGmBS+%0ASDTGGGOMMSl8kWiMMcYYY1L4ItEYY4wxxqTwRaIxxhhjjEnhi0RjjDHGGJPCF4nGGGOMMSaFLxKN%0AMcYYY0wKXyQaY4wxxpgUvkg0xhhjjDEpfJFojDHGGGNS+CLRGGOMMcak8EWiMcYYY4xJ4YtEY4wx%0AxhiTwheJxhhjjDEmhS8SjTHGGGNMiv8DNQurkwKdbj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21764" y="1052736"/>
            <a:ext cx="7318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the </a:t>
            </a:r>
            <a:r>
              <a:rPr lang="fr-FR" dirty="0" err="1" smtClean="0"/>
              <a:t>probability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an instance </a:t>
            </a:r>
            <a:r>
              <a:rPr lang="fr-FR" dirty="0" err="1" smtClean="0"/>
              <a:t>belongs</a:t>
            </a:r>
            <a:r>
              <a:rPr lang="fr-FR" dirty="0" smtClean="0"/>
              <a:t> to a </a:t>
            </a:r>
            <a:r>
              <a:rPr lang="fr-FR" dirty="0" err="1" smtClean="0"/>
              <a:t>particular</a:t>
            </a:r>
            <a:r>
              <a:rPr lang="fr-FR" dirty="0" smtClean="0"/>
              <a:t> class k</a:t>
            </a:r>
          </a:p>
          <a:p>
            <a:endParaRPr lang="fr-FR" dirty="0"/>
          </a:p>
          <a:p>
            <a:r>
              <a:rPr lang="fr-FR" dirty="0" smtClean="0"/>
              <a:t>First </a:t>
            </a:r>
            <a:r>
              <a:rPr lang="fr-FR" dirty="0" err="1" smtClean="0"/>
              <a:t>it</a:t>
            </a:r>
            <a:r>
              <a:rPr lang="fr-FR" dirty="0" smtClean="0"/>
              <a:t> traverses the </a:t>
            </a:r>
            <a:r>
              <a:rPr lang="fr-FR" dirty="0" err="1" smtClean="0"/>
              <a:t>tree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the </a:t>
            </a:r>
            <a:r>
              <a:rPr lang="fr-FR" dirty="0" err="1" smtClean="0"/>
              <a:t>leaf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fo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instance and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returns</a:t>
            </a:r>
            <a:r>
              <a:rPr lang="fr-FR" dirty="0" smtClean="0"/>
              <a:t> the ratio of training instances of class k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For instance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a </a:t>
            </a:r>
            <a:r>
              <a:rPr lang="fr-FR" dirty="0" err="1" smtClean="0"/>
              <a:t>flower</a:t>
            </a:r>
            <a:r>
              <a:rPr lang="fr-FR" dirty="0" smtClean="0"/>
              <a:t> </a:t>
            </a:r>
            <a:r>
              <a:rPr lang="fr-FR" dirty="0" err="1" smtClean="0"/>
              <a:t>whose</a:t>
            </a:r>
            <a:r>
              <a:rPr lang="fr-FR" dirty="0" smtClean="0"/>
              <a:t> </a:t>
            </a:r>
            <a:r>
              <a:rPr lang="fr-FR" dirty="0" err="1" smtClean="0"/>
              <a:t>petals</a:t>
            </a:r>
            <a:r>
              <a:rPr lang="fr-FR" dirty="0" smtClean="0"/>
              <a:t> are 5 cm long and 1.5 cm </a:t>
            </a:r>
            <a:r>
              <a:rPr lang="fr-FR" dirty="0" err="1" smtClean="0"/>
              <a:t>wide</a:t>
            </a:r>
            <a:r>
              <a:rPr lang="fr-FR" dirty="0" smtClean="0"/>
              <a:t>. The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49/54  of </a:t>
            </a:r>
            <a:r>
              <a:rPr lang="fr-FR" dirty="0" err="1" smtClean="0"/>
              <a:t>being</a:t>
            </a:r>
            <a:r>
              <a:rPr lang="fr-FR" dirty="0" smtClean="0"/>
              <a:t> a Iris-</a:t>
            </a:r>
            <a:r>
              <a:rPr lang="fr-FR" dirty="0" err="1" smtClean="0"/>
              <a:t>Versicolor</a:t>
            </a:r>
            <a:endParaRPr lang="fr-FR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501008"/>
            <a:ext cx="3533283" cy="24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69" y="3717032"/>
            <a:ext cx="5641111" cy="247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37312"/>
            <a:ext cx="4324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8" y="6523434"/>
            <a:ext cx="51625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41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324"/>
    </mc:Choice>
    <mc:Fallback>
      <p:transition spd="slow" advTm="7632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5.4|5.3|1.3|14.1|1.3|0.8|7.3|5.6|1|5|0.6|3.2|0.4|5.5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0.7|14.1|9.5|5.2|3.9|4.8|7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0.9|24.5|2.6|3.9|12.2|2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0.5|12.6|3.9|0.5|2.7|0.8|1|1.3|0.4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3.1|1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12933129</TotalTime>
  <Words>734</Words>
  <Application>Microsoft Macintosh PowerPoint</Application>
  <PresentationFormat>Présentation à l'écran (4:3)</PresentationFormat>
  <Paragraphs>277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Calibri</vt:lpstr>
      <vt:lpstr>Cambria Math</vt:lpstr>
      <vt:lpstr>Corbel</vt:lpstr>
      <vt:lpstr>Verdana</vt:lpstr>
      <vt:lpstr>Wingdings</vt:lpstr>
      <vt:lpstr>Wingdings 2</vt:lpstr>
      <vt:lpstr>Wingdings 3</vt:lpstr>
      <vt:lpstr>Arial</vt:lpstr>
      <vt:lpstr>Module</vt:lpstr>
      <vt:lpstr>Présentation PowerPoint</vt:lpstr>
      <vt:lpstr>Decision tree</vt:lpstr>
      <vt:lpstr>Decision-tree learning</vt:lpstr>
      <vt:lpstr>Decision-tree learning</vt:lpstr>
      <vt:lpstr>Decision-tree learning</vt:lpstr>
      <vt:lpstr>Exercise</vt:lpstr>
      <vt:lpstr>Decisions Tree with Sci-kit learn</vt:lpstr>
      <vt:lpstr>Visualization</vt:lpstr>
      <vt:lpstr>Estimating class probabilities</vt:lpstr>
      <vt:lpstr>Regularization</vt:lpstr>
      <vt:lpstr>Regression</vt:lpstr>
      <vt:lpstr>Regression in action </vt:lpstr>
      <vt:lpstr>Decision tree limitations</vt:lpstr>
      <vt:lpstr>Decision tree sum up</vt:lpstr>
      <vt:lpstr>Random forest</vt:lpstr>
      <vt:lpstr>Classification using a random forest</vt:lpstr>
      <vt:lpstr>Random forest to detect infected forest areas</vt:lpstr>
      <vt:lpstr>RF for classification of vegetation</vt:lpstr>
      <vt:lpstr>Présentation PowerPoint</vt:lpstr>
    </vt:vector>
  </TitlesOfParts>
  <Company>Microsoft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Douillard</dc:creator>
  <cp:lastModifiedBy>Utilisateur de Microsoft Office</cp:lastModifiedBy>
  <cp:revision>932</cp:revision>
  <dcterms:created xsi:type="dcterms:W3CDTF">2012-10-03T08:11:53Z</dcterms:created>
  <dcterms:modified xsi:type="dcterms:W3CDTF">2017-12-28T21:20:28Z</dcterms:modified>
</cp:coreProperties>
</file>