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4"/>
  </p:sldMasterIdLst>
  <p:notesMasterIdLst>
    <p:notesMasterId r:id="rId40"/>
  </p:notesMasterIdLst>
  <p:handoutMasterIdLst>
    <p:handoutMasterId r:id="rId41"/>
  </p:handoutMasterIdLst>
  <p:sldIdLst>
    <p:sldId id="259" r:id="rId5"/>
    <p:sldId id="268" r:id="rId6"/>
    <p:sldId id="309" r:id="rId7"/>
    <p:sldId id="269" r:id="rId8"/>
    <p:sldId id="270" r:id="rId9"/>
    <p:sldId id="278" r:id="rId10"/>
    <p:sldId id="280" r:id="rId11"/>
    <p:sldId id="310" r:id="rId12"/>
    <p:sldId id="271" r:id="rId13"/>
    <p:sldId id="277" r:id="rId14"/>
    <p:sldId id="311" r:id="rId15"/>
    <p:sldId id="272" r:id="rId16"/>
    <p:sldId id="312" r:id="rId17"/>
    <p:sldId id="273" r:id="rId18"/>
    <p:sldId id="287" r:id="rId19"/>
    <p:sldId id="288" r:id="rId20"/>
    <p:sldId id="282" r:id="rId21"/>
    <p:sldId id="274" r:id="rId22"/>
    <p:sldId id="289" r:id="rId23"/>
    <p:sldId id="290" r:id="rId24"/>
    <p:sldId id="291" r:id="rId25"/>
    <p:sldId id="293" r:id="rId26"/>
    <p:sldId id="297" r:id="rId27"/>
    <p:sldId id="296" r:id="rId28"/>
    <p:sldId id="298" r:id="rId29"/>
    <p:sldId id="313" r:id="rId30"/>
    <p:sldId id="276" r:id="rId31"/>
    <p:sldId id="306" r:id="rId32"/>
    <p:sldId id="314" r:id="rId33"/>
    <p:sldId id="308" r:id="rId34"/>
    <p:sldId id="304" r:id="rId35"/>
    <p:sldId id="305" r:id="rId36"/>
    <p:sldId id="315" r:id="rId37"/>
    <p:sldId id="307" r:id="rId38"/>
    <p:sldId id="281" r:id="rId39"/>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29F1D"/>
    <a:srgbClr val="336699"/>
    <a:srgbClr val="F0AD00"/>
    <a:srgbClr val="FF9900"/>
    <a:srgbClr val="FFFFFF"/>
    <a:srgbClr val="3366CC"/>
    <a:srgbClr val="E66C7D"/>
    <a:srgbClr val="003399"/>
    <a:srgbClr val="2DA2B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80580" autoAdjust="0"/>
  </p:normalViewPr>
  <p:slideViewPr>
    <p:cSldViewPr>
      <p:cViewPr>
        <p:scale>
          <a:sx n="66" d="100"/>
          <a:sy n="66" d="100"/>
        </p:scale>
        <p:origin x="-1674" y="-252"/>
      </p:cViewPr>
      <p:guideLst>
        <p:guide orient="horz" pos="2160"/>
        <p:guide pos="2880"/>
      </p:guideLst>
    </p:cSldViewPr>
  </p:slideViewPr>
  <p:outlineViewPr>
    <p:cViewPr>
      <p:scale>
        <a:sx n="33" d="100"/>
        <a:sy n="33" d="100"/>
      </p:scale>
      <p:origin x="0" y="822"/>
    </p:cViewPr>
  </p:outlineViewPr>
  <p:notesTextViewPr>
    <p:cViewPr>
      <p:scale>
        <a:sx n="100" d="100"/>
        <a:sy n="100" d="100"/>
      </p:scale>
      <p:origin x="0" y="0"/>
    </p:cViewPr>
  </p:notesTextViewPr>
  <p:sorterViewPr>
    <p:cViewPr>
      <p:scale>
        <a:sx n="66" d="100"/>
        <a:sy n="66" d="100"/>
      </p:scale>
      <p:origin x="0" y="288"/>
    </p:cViewPr>
  </p:sorterViewPr>
  <p:notesViewPr>
    <p:cSldViewPr>
      <p:cViewPr varScale="1">
        <p:scale>
          <a:sx n="62" d="100"/>
          <a:sy n="62" d="100"/>
        </p:scale>
        <p:origin x="-2874" y="-72"/>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18AC82DF-0D4D-40DE-A8CE-A6991EE67537}" type="datetimeFigureOut">
              <a:rPr lang="fr-FR" smtClean="0"/>
              <a:pPr/>
              <a:t>06/05/2013</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B20C9BD1-22B2-42DE-A36F-5E6AE836BE76}" type="slidenum">
              <a:rPr lang="fr-FR" smtClean="0"/>
              <a:pPr/>
              <a:t>‹N°›</a:t>
            </a:fld>
            <a:endParaRPr lang="fr-FR"/>
          </a:p>
        </p:txBody>
      </p:sp>
    </p:spTree>
    <p:extLst>
      <p:ext uri="{BB962C8B-B14F-4D97-AF65-F5344CB8AC3E}">
        <p14:creationId xmlns:p14="http://schemas.microsoft.com/office/powerpoint/2010/main" xmlns="" val="939333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76575" cy="511175"/>
          </a:xfrm>
          <a:prstGeom prst="rect">
            <a:avLst/>
          </a:prstGeom>
        </p:spPr>
        <p:txBody>
          <a:bodyPr vert="horz" lIns="99040" tIns="49521" rIns="99040" bIns="49521" rtlCol="0"/>
          <a:lstStyle>
            <a:lvl1pPr algn="l" fontAlgn="auto">
              <a:spcBef>
                <a:spcPts val="0"/>
              </a:spcBef>
              <a:spcAft>
                <a:spcPts val="0"/>
              </a:spcAft>
              <a:defRPr sz="1300">
                <a:latin typeface="+mn-lt"/>
              </a:defRPr>
            </a:lvl1pPr>
          </a:lstStyle>
          <a:p>
            <a:pPr>
              <a:defRPr/>
            </a:pPr>
            <a:endParaRPr lang="fr-FR" dirty="0"/>
          </a:p>
        </p:txBody>
      </p:sp>
      <p:sp>
        <p:nvSpPr>
          <p:cNvPr id="3" name="Espace réservé de la date 2"/>
          <p:cNvSpPr>
            <a:spLocks noGrp="1"/>
          </p:cNvSpPr>
          <p:nvPr>
            <p:ph type="dt" idx="1"/>
          </p:nvPr>
        </p:nvSpPr>
        <p:spPr>
          <a:xfrm>
            <a:off x="4021139" y="1"/>
            <a:ext cx="3076575" cy="511175"/>
          </a:xfrm>
          <a:prstGeom prst="rect">
            <a:avLst/>
          </a:prstGeom>
        </p:spPr>
        <p:txBody>
          <a:bodyPr vert="horz" lIns="99040" tIns="49521" rIns="99040" bIns="49521" rtlCol="0"/>
          <a:lstStyle>
            <a:lvl1pPr algn="r" fontAlgn="auto">
              <a:spcBef>
                <a:spcPts val="0"/>
              </a:spcBef>
              <a:spcAft>
                <a:spcPts val="0"/>
              </a:spcAft>
              <a:defRPr sz="1300">
                <a:latin typeface="+mn-lt"/>
              </a:defRPr>
            </a:lvl1pPr>
          </a:lstStyle>
          <a:p>
            <a:pPr>
              <a:defRPr/>
            </a:pPr>
            <a:fld id="{5EC6225D-C1B3-4A2E-BDAD-1A4AB239C66D}" type="datetimeFigureOut">
              <a:rPr lang="fr-FR"/>
              <a:pPr>
                <a:defRPr/>
              </a:pPr>
              <a:t>06/05/2013</a:t>
            </a:fld>
            <a:endParaRPr lang="fr-FR" dirty="0"/>
          </a:p>
        </p:txBody>
      </p:sp>
      <p:sp>
        <p:nvSpPr>
          <p:cNvPr id="4" name="Espace réservé de l'image des diapositives 3"/>
          <p:cNvSpPr>
            <a:spLocks noGrp="1" noRot="1" noChangeAspect="1"/>
          </p:cNvSpPr>
          <p:nvPr>
            <p:ph type="sldImg" idx="2"/>
          </p:nvPr>
        </p:nvSpPr>
        <p:spPr>
          <a:xfrm>
            <a:off x="992188" y="769938"/>
            <a:ext cx="5114925" cy="3835400"/>
          </a:xfrm>
          <a:prstGeom prst="rect">
            <a:avLst/>
          </a:prstGeom>
          <a:noFill/>
          <a:ln w="12700">
            <a:solidFill>
              <a:prstClr val="black"/>
            </a:solidFill>
          </a:ln>
        </p:spPr>
        <p:txBody>
          <a:bodyPr vert="horz" lIns="99040" tIns="49521" rIns="99040" bIns="49521" rtlCol="0" anchor="ctr"/>
          <a:lstStyle/>
          <a:p>
            <a:pPr lvl="0"/>
            <a:endParaRPr lang="fr-FR" noProof="0" dirty="0"/>
          </a:p>
        </p:txBody>
      </p:sp>
      <p:sp>
        <p:nvSpPr>
          <p:cNvPr id="5" name="Espace réservé des commentaires 4"/>
          <p:cNvSpPr>
            <a:spLocks noGrp="1"/>
          </p:cNvSpPr>
          <p:nvPr>
            <p:ph type="body" sz="quarter" idx="3"/>
          </p:nvPr>
        </p:nvSpPr>
        <p:spPr>
          <a:xfrm>
            <a:off x="709613" y="4860926"/>
            <a:ext cx="5680075" cy="4605338"/>
          </a:xfrm>
          <a:prstGeom prst="rect">
            <a:avLst/>
          </a:prstGeom>
        </p:spPr>
        <p:txBody>
          <a:bodyPr vert="horz" lIns="99040" tIns="49521" rIns="99040" bIns="49521"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851"/>
            <a:ext cx="3076575" cy="511175"/>
          </a:xfrm>
          <a:prstGeom prst="rect">
            <a:avLst/>
          </a:prstGeom>
        </p:spPr>
        <p:txBody>
          <a:bodyPr vert="horz" lIns="99040" tIns="49521" rIns="99040" bIns="49521" rtlCol="0" anchor="b"/>
          <a:lstStyle>
            <a:lvl1pPr algn="l" fontAlgn="auto">
              <a:spcBef>
                <a:spcPts val="0"/>
              </a:spcBef>
              <a:spcAft>
                <a:spcPts val="0"/>
              </a:spcAft>
              <a:defRPr sz="1300">
                <a:latin typeface="+mn-lt"/>
              </a:defRPr>
            </a:lvl1pPr>
          </a:lstStyle>
          <a:p>
            <a:pPr>
              <a:defRPr/>
            </a:pPr>
            <a:endParaRPr lang="fr-FR" dirty="0"/>
          </a:p>
        </p:txBody>
      </p:sp>
      <p:sp>
        <p:nvSpPr>
          <p:cNvPr id="7" name="Espace réservé du numéro de diapositive 6"/>
          <p:cNvSpPr>
            <a:spLocks noGrp="1"/>
          </p:cNvSpPr>
          <p:nvPr>
            <p:ph type="sldNum" sz="quarter" idx="5"/>
          </p:nvPr>
        </p:nvSpPr>
        <p:spPr>
          <a:xfrm>
            <a:off x="4021139" y="9721851"/>
            <a:ext cx="3076575" cy="511175"/>
          </a:xfrm>
          <a:prstGeom prst="rect">
            <a:avLst/>
          </a:prstGeom>
        </p:spPr>
        <p:txBody>
          <a:bodyPr vert="horz" lIns="99040" tIns="49521" rIns="99040" bIns="49521" rtlCol="0" anchor="b"/>
          <a:lstStyle>
            <a:lvl1pPr algn="r" fontAlgn="auto">
              <a:spcBef>
                <a:spcPts val="0"/>
              </a:spcBef>
              <a:spcAft>
                <a:spcPts val="0"/>
              </a:spcAft>
              <a:defRPr sz="1300">
                <a:latin typeface="+mn-lt"/>
              </a:defRPr>
            </a:lvl1pPr>
          </a:lstStyle>
          <a:p>
            <a:pPr>
              <a:defRPr/>
            </a:pPr>
            <a:fld id="{AEE71C3C-82B0-485C-B7F2-6F4187610521}" type="slidenum">
              <a:rPr lang="fr-FR"/>
              <a:pPr>
                <a:defRPr/>
              </a:pPr>
              <a:t>‹N°›</a:t>
            </a:fld>
            <a:endParaRPr lang="fr-FR" dirty="0"/>
          </a:p>
        </p:txBody>
      </p:sp>
    </p:spTree>
    <p:extLst>
      <p:ext uri="{BB962C8B-B14F-4D97-AF65-F5344CB8AC3E}">
        <p14:creationId xmlns:p14="http://schemas.microsoft.com/office/powerpoint/2010/main" xmlns="" val="1831414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Ce projet est réalisé au sein de l’équipe Handicap et Nouvelles Technologies (</a:t>
            </a:r>
            <a:r>
              <a:rPr lang="fr-FR" sz="1200" kern="1200" baseline="0" dirty="0" err="1" smtClean="0">
                <a:solidFill>
                  <a:schemeClr val="tx1"/>
                </a:solidFill>
                <a:latin typeface="+mn-lt"/>
                <a:ea typeface="+mn-ea"/>
                <a:cs typeface="+mn-cs"/>
              </a:rPr>
              <a:t>HaNT</a:t>
            </a:r>
            <a:r>
              <a:rPr lang="fr-FR" sz="1200" kern="1200" baseline="0" dirty="0" smtClean="0">
                <a:solidFill>
                  <a:schemeClr val="tx1"/>
                </a:solidFill>
                <a:latin typeface="+mn-lt"/>
                <a:ea typeface="+mn-ea"/>
                <a:cs typeface="+mn-cs"/>
              </a:rPr>
              <a:t>) de François Rabelais.</a:t>
            </a:r>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Il existe plusieurs formes de daltonisme.</a:t>
            </a:r>
          </a:p>
          <a:p>
            <a:endParaRPr lang="fr-FR" sz="1200" kern="1200" baseline="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Protanopie : perception du vert et du bleu seulement, </a:t>
            </a:r>
            <a:r>
              <a:rPr lang="fr-FR" sz="1200" b="1" i="0" kern="1200" dirty="0" smtClean="0">
                <a:solidFill>
                  <a:schemeClr val="tx1"/>
                </a:solidFill>
                <a:latin typeface="+mn-lt"/>
                <a:ea typeface="+mn-ea"/>
                <a:cs typeface="+mn-cs"/>
              </a:rPr>
              <a:t>affecte perception du rouge</a:t>
            </a:r>
          </a:p>
          <a:p>
            <a:r>
              <a:rPr lang="fr-FR" sz="1200" b="0" i="0" kern="1200" dirty="0" smtClean="0">
                <a:solidFill>
                  <a:schemeClr val="tx1"/>
                </a:solidFill>
                <a:latin typeface="+mn-lt"/>
                <a:ea typeface="+mn-ea"/>
                <a:cs typeface="+mn-cs"/>
              </a:rPr>
              <a:t>Deutéranopie : perception du rouge et du bleu seulement, </a:t>
            </a:r>
            <a:r>
              <a:rPr lang="fr-FR" sz="1200" b="1" i="0" kern="1200" dirty="0" smtClean="0">
                <a:solidFill>
                  <a:schemeClr val="tx1"/>
                </a:solidFill>
                <a:latin typeface="+mn-lt"/>
                <a:ea typeface="+mn-ea"/>
                <a:cs typeface="+mn-cs"/>
              </a:rPr>
              <a:t>affecte perception du vert</a:t>
            </a:r>
          </a:p>
          <a:p>
            <a:r>
              <a:rPr lang="fr-FR" sz="1200" b="0" i="0" kern="1200" dirty="0" smtClean="0">
                <a:solidFill>
                  <a:schemeClr val="tx1"/>
                </a:solidFill>
                <a:latin typeface="+mn-lt"/>
                <a:ea typeface="+mn-ea"/>
                <a:cs typeface="+mn-cs"/>
              </a:rPr>
              <a:t>Tritanopie : perception du rouge et du vert seulement ,</a:t>
            </a:r>
            <a:r>
              <a:rPr lang="fr-FR" sz="1200" b="0" i="0" kern="1200" baseline="0" dirty="0" smtClean="0">
                <a:solidFill>
                  <a:schemeClr val="tx1"/>
                </a:solidFill>
                <a:latin typeface="+mn-lt"/>
                <a:ea typeface="+mn-ea"/>
                <a:cs typeface="+mn-cs"/>
              </a:rPr>
              <a:t> </a:t>
            </a:r>
            <a:r>
              <a:rPr lang="fr-FR" sz="1200" b="1" i="0" kern="1200" dirty="0" smtClean="0">
                <a:solidFill>
                  <a:schemeClr val="tx1"/>
                </a:solidFill>
                <a:latin typeface="+mn-lt"/>
                <a:ea typeface="+mn-ea"/>
                <a:cs typeface="+mn-cs"/>
              </a:rPr>
              <a:t>affecte perception du bleu</a:t>
            </a:r>
            <a:endParaRPr lang="fr-FR" b="1" dirty="0" smtClean="0"/>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Les autres formes de daltonisme sont nettement plus rares, comme la confusion du bleu et du jaune, la plus rare de toutes étant la déficience totale de la perception des couleurs (achromatopsie), où le sujet ne perçoit que des nuances de gris.</a:t>
            </a: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11</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sz="1200" kern="1200" baseline="0" dirty="0" smtClean="0">
                <a:solidFill>
                  <a:schemeClr val="tx1"/>
                </a:solidFill>
                <a:latin typeface="+mn-lt"/>
                <a:ea typeface="+mn-ea"/>
                <a:cs typeface="+mn-cs"/>
              </a:rPr>
              <a:t>Mon projet de fin d’études est donc directement en relation avec l’outil mis en place par l’équipe </a:t>
            </a:r>
            <a:r>
              <a:rPr lang="fr-FR" sz="1200" kern="1200" baseline="0" dirty="0" err="1" smtClean="0">
                <a:solidFill>
                  <a:schemeClr val="tx1"/>
                </a:solidFill>
                <a:latin typeface="+mn-lt"/>
                <a:ea typeface="+mn-ea"/>
                <a:cs typeface="+mn-cs"/>
              </a:rPr>
              <a:t>HaNT</a:t>
            </a:r>
            <a:endParaRPr lang="fr-FR" sz="400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12</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13</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Tx/>
              <a:buChar char="-"/>
            </a:pPr>
            <a:r>
              <a:rPr lang="fr-FR" dirty="0" smtClean="0"/>
              <a:t>Recherches : daltonisme, accessibilité, représentation des couleurs…</a:t>
            </a:r>
          </a:p>
          <a:p>
            <a:pPr>
              <a:buFontTx/>
              <a:buNone/>
            </a:pPr>
            <a:endParaRPr lang="fr-FR" dirty="0" smtClean="0"/>
          </a:p>
          <a:p>
            <a:pPr>
              <a:buFontTx/>
              <a:buChar char="-"/>
            </a:pPr>
            <a:r>
              <a:rPr lang="fr-FR" dirty="0" smtClean="0"/>
              <a:t>Installation</a:t>
            </a:r>
            <a:r>
              <a:rPr lang="fr-FR" baseline="0" dirty="0" smtClean="0"/>
              <a:t> IDE : Eclipse + SVN + Plugins Eclipse -&gt; Subversive et </a:t>
            </a:r>
            <a:r>
              <a:rPr lang="fr-FR" baseline="0" dirty="0" err="1" smtClean="0"/>
              <a:t>Maven</a:t>
            </a:r>
            <a:endParaRPr lang="fr-FR" baseline="0" dirty="0" smtClean="0"/>
          </a:p>
          <a:p>
            <a:pPr>
              <a:buFontTx/>
              <a:buChar char="-"/>
            </a:pPr>
            <a:endParaRPr lang="fr-FR" baseline="0" dirty="0" smtClean="0"/>
          </a:p>
          <a:p>
            <a:pPr>
              <a:buFontTx/>
              <a:buChar char="-"/>
            </a:pPr>
            <a:r>
              <a:rPr lang="fr-FR" baseline="0" dirty="0" smtClean="0"/>
              <a:t>Analyse SWAP</a:t>
            </a:r>
            <a:endParaRPr lang="fr-FR" dirty="0" smtClean="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Grâce à cette étude de simulation de la vue daltonienne, la mise en place de la correction a été beaucoup plus rapide.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CAR  manipulation des images est identique (récupération, le parcours de chaque pixel envoi de l’image transformée).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De plus, on verra par la suite que pour certains algorithmes de correction des images, il faut passer par la simulation de la vue daltonienne.</a:t>
            </a:r>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15</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Cependant, tout ceci n’est pas aussi simple qu’il n’y paraît. </a:t>
            </a:r>
          </a:p>
          <a:p>
            <a:r>
              <a:rPr lang="fr-FR" sz="1200" kern="1200" baseline="0" dirty="0" smtClean="0">
                <a:solidFill>
                  <a:schemeClr val="tx1"/>
                </a:solidFill>
                <a:latin typeface="+mn-lt"/>
                <a:ea typeface="+mn-ea"/>
                <a:cs typeface="+mn-cs"/>
              </a:rPr>
              <a:t>En effet, les pixels d’une image doivent être dans un encodage spécial (CIE </a:t>
            </a:r>
            <a:r>
              <a:rPr lang="fr-FR" sz="1200" kern="1200" baseline="0" dirty="0" err="1" smtClean="0">
                <a:solidFill>
                  <a:schemeClr val="tx1"/>
                </a:solidFill>
                <a:latin typeface="+mn-lt"/>
                <a:ea typeface="+mn-ea"/>
                <a:cs typeface="+mn-cs"/>
              </a:rPr>
              <a:t>Lab</a:t>
            </a:r>
            <a:r>
              <a:rPr lang="fr-FR" sz="1200" kern="1200" baseline="0" dirty="0" smtClean="0">
                <a:solidFill>
                  <a:schemeClr val="tx1"/>
                </a:solidFill>
                <a:latin typeface="+mn-lt"/>
                <a:ea typeface="+mn-ea"/>
                <a:cs typeface="+mn-cs"/>
              </a:rPr>
              <a:t>) pour pouvoir utiliser la fonction de simulation de Kuhn.</a:t>
            </a:r>
          </a:p>
          <a:p>
            <a:endParaRPr lang="fr-FR" sz="1200" kern="1200" baseline="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16</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17</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Interface de configuration disponible lorsque le proxy est lancé.</a:t>
            </a:r>
          </a:p>
          <a:p>
            <a:endParaRPr lang="fr-FR" dirty="0" smtClean="0"/>
          </a:p>
          <a:p>
            <a:r>
              <a:rPr lang="fr-FR" dirty="0" smtClean="0"/>
              <a:t>Lorsque</a:t>
            </a:r>
            <a:r>
              <a:rPr lang="fr-FR" baseline="0" dirty="0" smtClean="0"/>
              <a:t> l’on change le type de daltonisme, ceci sera appliqué au projet chargement d’une page web.</a:t>
            </a:r>
          </a:p>
          <a:p>
            <a:endParaRPr lang="fr-FR" baseline="0" dirty="0" smtClean="0"/>
          </a:p>
          <a:p>
            <a:r>
              <a:rPr lang="fr-FR" baseline="0" dirty="0" smtClean="0"/>
              <a:t>_____________________________________</a:t>
            </a:r>
          </a:p>
          <a:p>
            <a:endParaRPr lang="fr-FR" baseline="0" dirty="0" smtClean="0"/>
          </a:p>
          <a:p>
            <a:r>
              <a:rPr lang="fr-FR" baseline="0" dirty="0" smtClean="0"/>
              <a:t>A noter que : </a:t>
            </a:r>
            <a:r>
              <a:rPr lang="fr-FR" baseline="0" dirty="0" err="1" smtClean="0"/>
              <a:t>Brettel</a:t>
            </a:r>
            <a:r>
              <a:rPr lang="fr-FR" baseline="0" dirty="0" smtClean="0"/>
              <a:t> fait en plus ! -&gt; résultats similaires</a:t>
            </a:r>
          </a:p>
          <a:p>
            <a:endParaRPr lang="fr-FR" baseline="0" dirty="0" smtClean="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18</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Intérêt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Cette mise en cache permet au proxy de ne pas avoir à recharger les images lorsqu’il souhaite les afficher et donc de gagner en temps de chargement.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L’utilisation des threads -&gt; permet de pouvoir exécuter plusieurs tâches en parallèle.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De plus, afin de ne pas avoir trop de traitements en parallèle, j’ai utilisé l’interface </a:t>
            </a:r>
            <a:r>
              <a:rPr lang="fr-FR" sz="1200" kern="1200" baseline="0" dirty="0" err="1" smtClean="0">
                <a:solidFill>
                  <a:schemeClr val="tx1"/>
                </a:solidFill>
                <a:latin typeface="+mn-lt"/>
                <a:ea typeface="+mn-ea"/>
                <a:cs typeface="+mn-cs"/>
              </a:rPr>
              <a:t>Executors</a:t>
            </a:r>
            <a:r>
              <a:rPr lang="fr-FR" sz="1200" kern="1200" baseline="0" dirty="0" smtClean="0">
                <a:solidFill>
                  <a:schemeClr val="tx1"/>
                </a:solidFill>
                <a:latin typeface="+mn-lt"/>
                <a:ea typeface="+mn-ea"/>
                <a:cs typeface="+mn-cs"/>
              </a:rPr>
              <a:t> de Java qui permet de mettre en place un pool(groupement) de threads.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En accord avec Mr Aupetit, j’ai fixé de pool de 4 threads. </a:t>
            </a:r>
          </a:p>
          <a:p>
            <a:r>
              <a:rPr lang="fr-FR" sz="1200" kern="1200" baseline="0" dirty="0" smtClean="0">
                <a:solidFill>
                  <a:schemeClr val="tx1"/>
                </a:solidFill>
                <a:latin typeface="+mn-lt"/>
                <a:ea typeface="+mn-ea"/>
                <a:cs typeface="+mn-cs"/>
              </a:rPr>
              <a:t>maximum 4 threads qui s’exécuteront en parallèle.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Si un nouveau thread est ajouté alors qu’il y a déjà 4 threads en cours d’exécution, une file d’attente va se mettre en place, et lorsqu’un des threads aura terminé son exécution, il laissera la place à un des threads présents dans la file d’exécution.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Pour tester que cela fonctionne -&gt; interface sur SWAP</a:t>
            </a: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20</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Suit l’étape de simulation -&gt; manipulation des images et </a:t>
            </a:r>
            <a:r>
              <a:rPr lang="fr-FR" dirty="0" err="1" smtClean="0"/>
              <a:t>algo</a:t>
            </a:r>
            <a:r>
              <a:rPr lang="fr-FR" dirty="0" smtClean="0"/>
              <a:t> de correction passe par la simulation</a:t>
            </a:r>
            <a:endParaRPr lang="fr-FR" baseline="0" dirty="0" smtClean="0"/>
          </a:p>
          <a:p>
            <a:endParaRPr lang="fr-FR" baseline="0" dirty="0" smtClean="0"/>
          </a:p>
          <a:p>
            <a:r>
              <a:rPr lang="fr-FR" baseline="0" dirty="0" smtClean="0"/>
              <a:t>Aucune fonction n’existait sur SWAP -&gt; nombreuses recherches</a:t>
            </a:r>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21</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LMS -&gt; un espace de couleur qui représente la réponse des trois types de cônes (cellule visuelles situées dans la rétine et responsables de la vision des couleurs) de l’</a:t>
            </a:r>
            <a:r>
              <a:rPr lang="fr-FR" sz="1200" kern="1200" baseline="0" dirty="0" err="1" smtClean="0">
                <a:solidFill>
                  <a:schemeClr val="tx1"/>
                </a:solidFill>
                <a:latin typeface="+mn-lt"/>
                <a:ea typeface="+mn-ea"/>
                <a:cs typeface="+mn-cs"/>
              </a:rPr>
              <a:t>oeil</a:t>
            </a:r>
            <a:r>
              <a:rPr lang="fr-FR" sz="1200" kern="1200" baseline="0" dirty="0" smtClean="0">
                <a:solidFill>
                  <a:schemeClr val="tx1"/>
                </a:solidFill>
                <a:latin typeface="+mn-lt"/>
                <a:ea typeface="+mn-ea"/>
                <a:cs typeface="+mn-cs"/>
              </a:rPr>
              <a:t> humain.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Il existe trois types de cônes différents :</a:t>
            </a:r>
          </a:p>
          <a:p>
            <a:pPr>
              <a:buFontTx/>
              <a:buChar char="-"/>
            </a:pPr>
            <a:r>
              <a:rPr lang="fr-FR" sz="1200" kern="1200" baseline="0" dirty="0" smtClean="0">
                <a:solidFill>
                  <a:schemeClr val="tx1"/>
                </a:solidFill>
                <a:latin typeface="+mn-lt"/>
                <a:ea typeface="+mn-ea"/>
                <a:cs typeface="+mn-cs"/>
              </a:rPr>
              <a:t> les cônes L(long, sensibles au rouge)</a:t>
            </a:r>
          </a:p>
          <a:p>
            <a:pPr>
              <a:buFontTx/>
              <a:buChar char="-"/>
            </a:pPr>
            <a:r>
              <a:rPr lang="fr-FR" sz="1200" kern="1200" baseline="0" dirty="0" smtClean="0">
                <a:solidFill>
                  <a:schemeClr val="tx1"/>
                </a:solidFill>
                <a:latin typeface="+mn-lt"/>
                <a:ea typeface="+mn-ea"/>
                <a:cs typeface="+mn-cs"/>
              </a:rPr>
              <a:t> les cônes M(medium, sensibles au vert) </a:t>
            </a:r>
          </a:p>
          <a:p>
            <a:pPr>
              <a:buFontTx/>
              <a:buChar char="-"/>
            </a:pPr>
            <a:r>
              <a:rPr lang="fr-FR" sz="1200" kern="1200" baseline="0" dirty="0" smtClean="0">
                <a:solidFill>
                  <a:schemeClr val="tx1"/>
                </a:solidFill>
                <a:latin typeface="+mn-lt"/>
                <a:ea typeface="+mn-ea"/>
                <a:cs typeface="+mn-cs"/>
              </a:rPr>
              <a:t> les cônes S(short, sensibles au bleu)</a:t>
            </a:r>
          </a:p>
          <a:p>
            <a:pPr>
              <a:buFontTx/>
              <a:buChar char="-"/>
            </a:pPr>
            <a:endParaRPr lang="fr-FR" sz="1200" kern="1200" baseline="0" dirty="0" smtClean="0">
              <a:solidFill>
                <a:schemeClr val="tx1"/>
              </a:solidFill>
              <a:latin typeface="+mn-lt"/>
              <a:ea typeface="+mn-ea"/>
              <a:cs typeface="+mn-cs"/>
            </a:endParaRPr>
          </a:p>
          <a:p>
            <a:pPr lvl="1">
              <a:buFont typeface="Wingdings" pitchFamily="2" charset="2"/>
              <a:buChar char="Ø"/>
            </a:pPr>
            <a:r>
              <a:rPr lang="fr-FR" sz="3200" dirty="0" smtClean="0">
                <a:solidFill>
                  <a:srgbClr val="336699"/>
                </a:solidFill>
                <a:latin typeface="Calibri" pitchFamily="34" charset="0"/>
              </a:rPr>
              <a:t>convertir le pixel RGB en LMS</a:t>
            </a:r>
          </a:p>
          <a:p>
            <a:pPr lvl="1">
              <a:buFont typeface="Wingdings" pitchFamily="2" charset="2"/>
              <a:buChar char="Ø"/>
            </a:pPr>
            <a:r>
              <a:rPr lang="fr-FR" sz="3200" dirty="0" smtClean="0">
                <a:solidFill>
                  <a:srgbClr val="336699"/>
                </a:solidFill>
                <a:latin typeface="Calibri" pitchFamily="34" charset="0"/>
              </a:rPr>
              <a:t>simuler la vision daltonienne</a:t>
            </a:r>
          </a:p>
          <a:p>
            <a:pPr lvl="1">
              <a:buFont typeface="Wingdings" pitchFamily="2" charset="2"/>
              <a:buChar char="Ø"/>
            </a:pPr>
            <a:r>
              <a:rPr lang="fr-FR" sz="3200" dirty="0" smtClean="0">
                <a:solidFill>
                  <a:srgbClr val="336699"/>
                </a:solidFill>
                <a:latin typeface="Calibri" pitchFamily="34" charset="0"/>
              </a:rPr>
              <a:t>convertir les valeurs LMS simulées en RGB</a:t>
            </a:r>
          </a:p>
          <a:p>
            <a:pPr lvl="1">
              <a:buFont typeface="Wingdings" pitchFamily="2" charset="2"/>
              <a:buChar char="Ø"/>
            </a:pPr>
            <a:r>
              <a:rPr lang="fr-FR" sz="3200" dirty="0" smtClean="0">
                <a:solidFill>
                  <a:srgbClr val="336699"/>
                </a:solidFill>
                <a:latin typeface="Calibri" pitchFamily="34" charset="0"/>
              </a:rPr>
              <a:t>calculer l’erreur entre les valeurs RGB initiales du pixel et les valeurs RGB du pixel simulé</a:t>
            </a:r>
          </a:p>
          <a:p>
            <a:pPr lvl="1">
              <a:buFont typeface="Wingdings" pitchFamily="2" charset="2"/>
              <a:buChar char="Ø"/>
            </a:pPr>
            <a:r>
              <a:rPr lang="fr-FR" sz="3200" dirty="0" smtClean="0">
                <a:solidFill>
                  <a:srgbClr val="336699"/>
                </a:solidFill>
                <a:latin typeface="Calibri" pitchFamily="34" charset="0"/>
              </a:rPr>
              <a:t>modifier les erreurs des trois valeurs RGB du pixel</a:t>
            </a:r>
          </a:p>
          <a:p>
            <a:pPr>
              <a:buFontTx/>
              <a:buNone/>
            </a:pPr>
            <a:endParaRPr lang="fr-FR" sz="1200" kern="1200" baseline="0" dirty="0" smtClean="0">
              <a:solidFill>
                <a:schemeClr val="tx1"/>
              </a:solidFill>
              <a:latin typeface="+mn-lt"/>
              <a:ea typeface="+mn-ea"/>
              <a:cs typeface="+mn-cs"/>
            </a:endParaRPr>
          </a:p>
          <a:p>
            <a:pPr marL="0" marR="0" lvl="2" indent="0" algn="l" defTabSz="914400" rtl="0" eaLnBrk="0" fontAlgn="base" latinLnBrk="0" hangingPunct="0">
              <a:lnSpc>
                <a:spcPct val="100000"/>
              </a:lnSpc>
              <a:spcBef>
                <a:spcPct val="30000"/>
              </a:spcBef>
              <a:spcAft>
                <a:spcPct val="0"/>
              </a:spcAft>
              <a:buClrTx/>
              <a:buSzTx/>
              <a:buFontTx/>
              <a:buChar char="-"/>
              <a:tabLst/>
              <a:defRPr/>
            </a:pPr>
            <a:r>
              <a:rPr lang="fr-FR" sz="1200" kern="1200" baseline="0" dirty="0" smtClean="0">
                <a:solidFill>
                  <a:schemeClr val="tx1"/>
                </a:solidFill>
                <a:latin typeface="+mn-lt"/>
                <a:ea typeface="+mn-ea"/>
                <a:cs typeface="+mn-cs"/>
              </a:rPr>
              <a:t> Calcul de l’erreur : </a:t>
            </a:r>
            <a:r>
              <a:rPr lang="fr-FR" dirty="0" smtClean="0"/>
              <a:t>il s’agit de faire une soustraction entre le RGB initial et le RGB simulé</a:t>
            </a:r>
          </a:p>
          <a:p>
            <a:pPr marL="0" marR="0" lvl="2" indent="0" algn="l" defTabSz="914400" rtl="0" eaLnBrk="0" fontAlgn="base" latinLnBrk="0" hangingPunct="0">
              <a:lnSpc>
                <a:spcPct val="100000"/>
              </a:lnSpc>
              <a:spcBef>
                <a:spcPct val="30000"/>
              </a:spcBef>
              <a:spcAft>
                <a:spcPct val="0"/>
              </a:spcAft>
              <a:buClrTx/>
              <a:buSzTx/>
              <a:buFontTx/>
              <a:buChar char="-"/>
              <a:tabLst/>
              <a:defRPr/>
            </a:pPr>
            <a:endParaRPr lang="fr-FR"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fr-FR" dirty="0" smtClean="0"/>
              <a:t>_____________________________________________________________</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fr-FR" dirty="0" smtClean="0"/>
          </a:p>
          <a:p>
            <a:r>
              <a:rPr lang="fr-FR" sz="1200" kern="1200" baseline="0" dirty="0" smtClean="0">
                <a:solidFill>
                  <a:schemeClr val="tx1"/>
                </a:solidFill>
                <a:latin typeface="+mn-lt"/>
                <a:ea typeface="+mn-ea"/>
                <a:cs typeface="+mn-cs"/>
              </a:rPr>
              <a:t>La signification de L*a*b* est la suivante :</a:t>
            </a:r>
          </a:p>
          <a:p>
            <a:r>
              <a:rPr lang="fr-FR" sz="1200" kern="1200" baseline="0" dirty="0" smtClean="0">
                <a:solidFill>
                  <a:schemeClr val="tx1"/>
                </a:solidFill>
                <a:latin typeface="+mn-lt"/>
                <a:ea typeface="+mn-ea"/>
                <a:cs typeface="+mn-cs"/>
              </a:rPr>
              <a:t>– La composante L* est la luminance (ou la clarté), qui va de 0 (noir) à 100 (blanc).</a:t>
            </a:r>
          </a:p>
          <a:p>
            <a:r>
              <a:rPr lang="fr-FR" sz="1200" kern="1200" baseline="0" dirty="0" smtClean="0">
                <a:solidFill>
                  <a:schemeClr val="tx1"/>
                </a:solidFill>
                <a:latin typeface="+mn-lt"/>
                <a:ea typeface="+mn-ea"/>
                <a:cs typeface="+mn-cs"/>
              </a:rPr>
              <a:t>– La composante a* représente une gamme couleur allant du vert au rouge et passant par le gris.</a:t>
            </a:r>
          </a:p>
          <a:p>
            <a:r>
              <a:rPr lang="fr-FR" sz="1200" kern="1200" baseline="0" dirty="0" smtClean="0">
                <a:solidFill>
                  <a:schemeClr val="tx1"/>
                </a:solidFill>
                <a:latin typeface="+mn-lt"/>
                <a:ea typeface="+mn-ea"/>
                <a:cs typeface="+mn-cs"/>
              </a:rPr>
              <a:t>– La composante b* représente une gamme couleur allant du bleu au jaune et passant par le gris.</a:t>
            </a:r>
          </a:p>
          <a:p>
            <a:endParaRPr lang="fr-FR" sz="1200" kern="1200" baseline="0" dirty="0" smtClean="0">
              <a:solidFill>
                <a:schemeClr val="tx1"/>
              </a:solidFill>
              <a:latin typeface="+mn-lt"/>
              <a:ea typeface="+mn-ea"/>
              <a:cs typeface="+mn-cs"/>
            </a:endParaRPr>
          </a:p>
          <a:p>
            <a:pPr lvl="1">
              <a:buFont typeface="Wingdings" pitchFamily="2" charset="2"/>
              <a:buChar char="Ø"/>
            </a:pPr>
            <a:r>
              <a:rPr lang="fr-FR" sz="2800" dirty="0" smtClean="0">
                <a:solidFill>
                  <a:srgbClr val="336699"/>
                </a:solidFill>
                <a:latin typeface="Calibri" pitchFamily="34" charset="0"/>
              </a:rPr>
              <a:t>quantification de l’image</a:t>
            </a:r>
          </a:p>
          <a:p>
            <a:pPr lvl="1">
              <a:buFont typeface="Wingdings" pitchFamily="2" charset="2"/>
              <a:buChar char="Ø"/>
            </a:pPr>
            <a:r>
              <a:rPr lang="fr-FR" sz="2800" dirty="0" smtClean="0">
                <a:solidFill>
                  <a:srgbClr val="336699"/>
                </a:solidFill>
                <a:latin typeface="Calibri" pitchFamily="34" charset="0"/>
              </a:rPr>
              <a:t>optimisation "Mass </a:t>
            </a:r>
            <a:r>
              <a:rPr lang="fr-FR" sz="2800" dirty="0" err="1" smtClean="0">
                <a:solidFill>
                  <a:srgbClr val="336699"/>
                </a:solidFill>
                <a:latin typeface="Calibri" pitchFamily="34" charset="0"/>
              </a:rPr>
              <a:t>Spring</a:t>
            </a:r>
            <a:r>
              <a:rPr lang="fr-FR" sz="2800" dirty="0" smtClean="0">
                <a:solidFill>
                  <a:srgbClr val="336699"/>
                </a:solidFill>
                <a:latin typeface="Calibri" pitchFamily="34" charset="0"/>
              </a:rPr>
              <a:t>" des couleurs quantifiées</a:t>
            </a:r>
          </a:p>
          <a:p>
            <a:pPr lvl="1">
              <a:buFont typeface="Wingdings" pitchFamily="2" charset="2"/>
              <a:buChar char="Ø"/>
            </a:pPr>
            <a:r>
              <a:rPr lang="fr-FR" sz="2800" dirty="0" smtClean="0">
                <a:solidFill>
                  <a:srgbClr val="336699"/>
                </a:solidFill>
                <a:latin typeface="Calibri" pitchFamily="34" charset="0"/>
              </a:rPr>
              <a:t>reconstruction des couleurs finales depuis les couleurs optimisées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a:buFontTx/>
              <a:buChar char="-"/>
            </a:pPr>
            <a:endParaRPr lang="fr-FR" dirty="0" smtClean="0"/>
          </a:p>
          <a:p>
            <a:pPr lvl="2"/>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22</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23</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Pour tester on pourrait prendre des images aléatoirement. Cependant, pour réellement voir si la correction de l’image fonctionne correctement, il a semblé justifié d’utiliser les planches du test d’</a:t>
            </a:r>
            <a:r>
              <a:rPr lang="fr-FR" sz="1200" kern="1200" baseline="0" dirty="0" err="1" smtClean="0">
                <a:solidFill>
                  <a:schemeClr val="tx1"/>
                </a:solidFill>
                <a:latin typeface="+mn-lt"/>
                <a:ea typeface="+mn-ea"/>
                <a:cs typeface="+mn-cs"/>
              </a:rPr>
              <a:t>Ishihara</a:t>
            </a:r>
            <a:r>
              <a:rPr lang="fr-FR" sz="1200" kern="1200" baseline="0" dirty="0" smtClean="0">
                <a:solidFill>
                  <a:schemeClr val="tx1"/>
                </a:solidFill>
                <a:latin typeface="+mn-lt"/>
                <a:ea typeface="+mn-ea"/>
                <a:cs typeface="+mn-cs"/>
              </a:rPr>
              <a:t>.</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L’intérêt semble évident pour la correction.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_________________________________</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Sur l’image de gauche, vision normale -&gt;73 </a:t>
            </a:r>
          </a:p>
          <a:p>
            <a:r>
              <a:rPr lang="fr-FR" sz="1200" kern="1200" baseline="0" dirty="0" smtClean="0">
                <a:solidFill>
                  <a:schemeClr val="tx1"/>
                </a:solidFill>
                <a:latin typeface="+mn-lt"/>
                <a:ea typeface="+mn-ea"/>
                <a:cs typeface="+mn-cs"/>
              </a:rPr>
              <a:t>		daltonien -&gt; rien ou de façon erronée</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Applique </a:t>
            </a:r>
            <a:r>
              <a:rPr lang="fr-FR" sz="1200" kern="1200" baseline="0" dirty="0" err="1" smtClean="0">
                <a:solidFill>
                  <a:schemeClr val="tx1"/>
                </a:solidFill>
                <a:latin typeface="+mn-lt"/>
                <a:ea typeface="+mn-ea"/>
                <a:cs typeface="+mn-cs"/>
              </a:rPr>
              <a:t>algo</a:t>
            </a:r>
            <a:r>
              <a:rPr lang="fr-FR" sz="1200" kern="1200" baseline="0" dirty="0" smtClean="0">
                <a:solidFill>
                  <a:schemeClr val="tx1"/>
                </a:solidFill>
                <a:latin typeface="+mn-lt"/>
                <a:ea typeface="+mn-ea"/>
                <a:cs typeface="+mn-cs"/>
              </a:rPr>
              <a:t> de correction -&gt; un daltonien pourra percevoir le nombre 73.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Cela montre donc que l’algorithme fonctionne donc bien.</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En complément, comparaison avec les outils existants permettant de corriger les images (extensions Google Chrome par exemple) -&gt; ok</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De plus, comme pour la </a:t>
            </a:r>
            <a:r>
              <a:rPr lang="fr-FR" sz="1200" kern="1200" baseline="0" dirty="0" err="1" smtClean="0">
                <a:solidFill>
                  <a:schemeClr val="tx1"/>
                </a:solidFill>
                <a:latin typeface="+mn-lt"/>
                <a:ea typeface="+mn-ea"/>
                <a:cs typeface="+mn-cs"/>
              </a:rPr>
              <a:t>simution</a:t>
            </a:r>
            <a:r>
              <a:rPr lang="fr-FR" sz="1200" kern="1200" baseline="0" dirty="0" smtClean="0">
                <a:solidFill>
                  <a:schemeClr val="tx1"/>
                </a:solidFill>
                <a:latin typeface="+mn-lt"/>
                <a:ea typeface="+mn-ea"/>
                <a:cs typeface="+mn-cs"/>
              </a:rPr>
              <a:t> -&gt; Interface sur SWAP</a:t>
            </a:r>
            <a:endParaRPr lang="fr-FR" dirty="0" smtClean="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24</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Page</a:t>
            </a:r>
            <a:r>
              <a:rPr lang="fr-FR" baseline="0" dirty="0" smtClean="0"/>
              <a:t> HTML crée avec un script </a:t>
            </a:r>
            <a:r>
              <a:rPr lang="fr-FR" baseline="0" dirty="0" err="1" smtClean="0"/>
              <a:t>bash</a:t>
            </a:r>
            <a:r>
              <a:rPr lang="fr-FR" baseline="0" dirty="0" smtClean="0"/>
              <a:t> qui génère 10 images aléatoirement , toutes différentes, et de tailles différentes.</a:t>
            </a:r>
          </a:p>
          <a:p>
            <a:endParaRPr lang="fr-FR" baseline="0" dirty="0" smtClean="0"/>
          </a:p>
          <a:p>
            <a:r>
              <a:rPr lang="fr-FR" baseline="0" dirty="0" smtClean="0"/>
              <a:t>Pour générer des images aléatoirement, utilisation d’</a:t>
            </a:r>
            <a:r>
              <a:rPr lang="fr-FR" baseline="0" dirty="0" err="1" smtClean="0"/>
              <a:t>ImageMagick</a:t>
            </a:r>
            <a:r>
              <a:rPr lang="fr-FR" baseline="0" dirty="0" smtClean="0"/>
              <a:t> -&gt; logiciel libre comprenant un ensemble d’utilitaires en ligne de commande.</a:t>
            </a:r>
          </a:p>
          <a:p>
            <a:endParaRPr lang="fr-FR" baseline="0" dirty="0" smtClean="0"/>
          </a:p>
          <a:p>
            <a:r>
              <a:rPr lang="fr-FR" dirty="0" smtClean="0"/>
              <a:t>Fonctionnement</a:t>
            </a:r>
          </a:p>
          <a:p>
            <a:pPr lvl="2"/>
            <a:r>
              <a:rPr lang="fr-FR" dirty="0" smtClean="0"/>
              <a:t>Pour chaque image, écriture dans un fichier</a:t>
            </a:r>
          </a:p>
          <a:p>
            <a:pPr lvl="3"/>
            <a:r>
              <a:rPr lang="fr-FR" dirty="0" smtClean="0"/>
              <a:t>Taille</a:t>
            </a:r>
          </a:p>
          <a:p>
            <a:pPr lvl="3"/>
            <a:r>
              <a:rPr lang="fr-FR" dirty="0" smtClean="0"/>
              <a:t>Temps CPU pour la correction</a:t>
            </a:r>
          </a:p>
          <a:p>
            <a:pPr lvl="3"/>
            <a:endParaRPr lang="fr-FR" dirty="0" smtClean="0"/>
          </a:p>
          <a:p>
            <a:pPr lvl="2"/>
            <a:r>
              <a:rPr lang="fr-FR" dirty="0" smtClean="0"/>
              <a:t>Création d’un graphique</a:t>
            </a:r>
          </a:p>
          <a:p>
            <a:endParaRPr lang="fr-FR" dirty="0" smtClean="0"/>
          </a:p>
          <a:p>
            <a:endParaRPr lang="fr-FR" dirty="0" smtClean="0"/>
          </a:p>
          <a:p>
            <a:r>
              <a:rPr lang="fr-FR" dirty="0" smtClean="0"/>
              <a:t>50 fois !</a:t>
            </a: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25</a:t>
            </a:fld>
            <a:endParaRPr lang="fr-F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26</a:t>
            </a:fld>
            <a:endParaRPr lang="fr-F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SVN</a:t>
            </a:r>
          </a:p>
          <a:p>
            <a:r>
              <a:rPr lang="fr-FR" dirty="0" smtClean="0"/>
              <a:t>Réunions</a:t>
            </a:r>
          </a:p>
          <a:p>
            <a:r>
              <a:rPr lang="fr-FR" dirty="0" smtClean="0"/>
              <a:t>Rapports hebdomadaires</a:t>
            </a:r>
          </a:p>
          <a:p>
            <a:endParaRPr lang="fr-FR" dirty="0" smtClean="0"/>
          </a:p>
          <a:p>
            <a:endParaRPr lang="fr-FR" dirty="0" smtClean="0"/>
          </a:p>
          <a:p>
            <a:r>
              <a:rPr lang="fr-FR" dirty="0" smtClean="0"/>
              <a:t>Planning plutôt respecté : simulation mi janvier, marquage en avance !</a:t>
            </a:r>
          </a:p>
          <a:p>
            <a:endParaRPr lang="fr-FR" dirty="0" smtClean="0"/>
          </a:p>
          <a:p>
            <a:r>
              <a:rPr lang="fr-FR" dirty="0" smtClean="0"/>
              <a:t>Si tout n’a pas </a:t>
            </a:r>
            <a:r>
              <a:rPr lang="fr-FR" smtClean="0"/>
              <a:t>été fini</a:t>
            </a:r>
            <a:r>
              <a:rPr lang="fr-FR" baseline="0" smtClean="0"/>
              <a:t>-</a:t>
            </a:r>
            <a:r>
              <a:rPr lang="fr-FR" baseline="0" dirty="0" smtClean="0"/>
              <a:t>&gt; avec le mois d’avril chargé entre le rapport, la soutenance, la correction et les tests, la priorisation pas faite !</a:t>
            </a:r>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27</a:t>
            </a:fld>
            <a:endParaRPr lang="fr-F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t>
            </a:r>
            <a:r>
              <a:rPr lang="fr-FR" baseline="0" dirty="0" smtClean="0"/>
              <a:t> Analyse existant : </a:t>
            </a:r>
            <a:r>
              <a:rPr lang="fr-FR" baseline="0" dirty="0" err="1" smtClean="0"/>
              <a:t>bcp</a:t>
            </a:r>
            <a:r>
              <a:rPr lang="fr-FR" baseline="0" dirty="0" smtClean="0"/>
              <a:t> de sous projets, </a:t>
            </a:r>
            <a:r>
              <a:rPr lang="fr-FR" baseline="0" dirty="0" err="1" smtClean="0"/>
              <a:t>bcp</a:t>
            </a:r>
            <a:r>
              <a:rPr lang="fr-FR" baseline="0" dirty="0" smtClean="0"/>
              <a:t> de classes -&gt; finalement prise en main progressive au fur et à mesure</a:t>
            </a:r>
          </a:p>
          <a:p>
            <a:endParaRPr lang="fr-FR" baseline="0" dirty="0" smtClean="0"/>
          </a:p>
          <a:p>
            <a:pPr>
              <a:buFontTx/>
              <a:buChar char="-"/>
            </a:pPr>
            <a:r>
              <a:rPr lang="fr-FR" baseline="0" dirty="0" smtClean="0"/>
              <a:t>Manipulation images : jamais fait avec Java</a:t>
            </a:r>
          </a:p>
          <a:p>
            <a:pPr>
              <a:buFontTx/>
              <a:buChar char="-"/>
            </a:pPr>
            <a:endParaRPr lang="fr-FR" baseline="0" dirty="0" smtClean="0"/>
          </a:p>
          <a:p>
            <a:pPr>
              <a:buFontTx/>
              <a:buChar char="-"/>
            </a:pPr>
            <a:r>
              <a:rPr lang="fr-FR" baseline="0" dirty="0" smtClean="0"/>
              <a:t> </a:t>
            </a:r>
            <a:r>
              <a:rPr lang="fr-FR" baseline="0" dirty="0" err="1" smtClean="0"/>
              <a:t>algo</a:t>
            </a:r>
            <a:r>
              <a:rPr lang="fr-FR" baseline="0" dirty="0" smtClean="0"/>
              <a:t> de correction : </a:t>
            </a:r>
            <a:r>
              <a:rPr lang="fr-FR" baseline="0" dirty="0" err="1" smtClean="0"/>
              <a:t>bcp</a:t>
            </a:r>
            <a:r>
              <a:rPr lang="fr-FR" baseline="0" dirty="0" smtClean="0"/>
              <a:t> de matrices différentes, </a:t>
            </a:r>
            <a:r>
              <a:rPr lang="fr-FR" baseline="0" dirty="0" err="1" smtClean="0"/>
              <a:t>bcp</a:t>
            </a:r>
            <a:r>
              <a:rPr lang="fr-FR" baseline="0" dirty="0" smtClean="0"/>
              <a:t> de tests pour avoir un bon résultat</a:t>
            </a:r>
          </a:p>
          <a:p>
            <a:pPr>
              <a:buFontTx/>
              <a:buChar char="-"/>
            </a:pPr>
            <a:endParaRPr lang="fr-FR" baseline="0" dirty="0" smtClean="0"/>
          </a:p>
          <a:p>
            <a:pPr>
              <a:buFontTx/>
              <a:buNone/>
            </a:pPr>
            <a:r>
              <a:rPr lang="fr-FR" baseline="0" dirty="0" smtClean="0"/>
              <a:t>-CIE </a:t>
            </a:r>
            <a:r>
              <a:rPr lang="fr-FR" baseline="0" dirty="0" err="1" smtClean="0"/>
              <a:t>Lab</a:t>
            </a:r>
            <a:r>
              <a:rPr lang="fr-FR" baseline="0" dirty="0" smtClean="0"/>
              <a:t> : peu de temps restant et d’autres choses à faire, alors que la compréhension prend </a:t>
            </a:r>
            <a:r>
              <a:rPr lang="fr-FR" baseline="0" dirty="0" err="1" smtClean="0"/>
              <a:t>bcp</a:t>
            </a:r>
            <a:r>
              <a:rPr lang="fr-FR" baseline="0" dirty="0" smtClean="0"/>
              <a:t> de temps</a:t>
            </a:r>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28</a:t>
            </a:fld>
            <a:endParaRPr lang="fr-F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29</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3</a:t>
            </a:fld>
            <a:endParaRPr lang="fr-F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30</a:t>
            </a:fld>
            <a:endParaRPr lang="fr-F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31</a:t>
            </a:fld>
            <a:endParaRPr lang="fr-F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Par manque de temps, pas fait, mais j’y ai réfléchi;</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Pour que la priorisation soit la meilleure possible, il faudrait pouvoir déterminer qu’une image est plus importante qu’une autre.</a:t>
            </a:r>
          </a:p>
          <a:p>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Position : « ALIGN »</a:t>
            </a:r>
          </a:p>
          <a:p>
            <a:pPr>
              <a:buFontTx/>
              <a:buChar char="-"/>
            </a:pPr>
            <a:r>
              <a:rPr lang="fr-FR" sz="1200" kern="1200" baseline="0" dirty="0" smtClean="0">
                <a:solidFill>
                  <a:schemeClr val="tx1"/>
                </a:solidFill>
                <a:latin typeface="+mn-lt"/>
                <a:ea typeface="+mn-ea"/>
                <a:cs typeface="+mn-cs"/>
              </a:rPr>
              <a:t>Description : « TITLE » ou « ALT »</a:t>
            </a:r>
          </a:p>
          <a:p>
            <a:pPr>
              <a:buFontTx/>
              <a:buChar char="-"/>
            </a:pPr>
            <a:r>
              <a:rPr lang="fr-FR" sz="1200" kern="1200" baseline="0" dirty="0" smtClean="0">
                <a:solidFill>
                  <a:schemeClr val="tx1"/>
                </a:solidFill>
                <a:latin typeface="+mn-lt"/>
                <a:ea typeface="+mn-ea"/>
                <a:cs typeface="+mn-cs"/>
              </a:rPr>
              <a:t>Format : JPEG, PNG, GIF (limité à 256 couleurs)</a:t>
            </a:r>
          </a:p>
          <a:p>
            <a:pPr>
              <a:buFontTx/>
              <a:buChar char="-"/>
            </a:pPr>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Etudier critères pour déterminer un vecteur de caractéristiques pour chacune des images -&gt; assignation d’un poids (corriger que les poids les plus forts)</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-&gt; pour un projet</a:t>
            </a:r>
          </a:p>
          <a:p>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a:p>
            <a:endParaRPr lang="fr-FR" sz="1200"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32</a:t>
            </a:fld>
            <a:endParaRPr lang="fr-F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33</a:t>
            </a:fld>
            <a:endParaRPr lang="fr-F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Projet d’une</a:t>
            </a:r>
            <a:r>
              <a:rPr lang="fr-FR" baseline="0" dirty="0" smtClean="0"/>
              <a:t> année, mené seul, permet de s’investir complètement dans la réalisation</a:t>
            </a:r>
          </a:p>
          <a:p>
            <a:endParaRPr lang="fr-FR" baseline="0" dirty="0" smtClean="0"/>
          </a:p>
          <a:p>
            <a:r>
              <a:rPr lang="fr-FR" baseline="0" dirty="0" smtClean="0"/>
              <a:t>Merci aux </a:t>
            </a:r>
            <a:r>
              <a:rPr lang="fr-FR" baseline="0" dirty="0" err="1" smtClean="0"/>
              <a:t>encadrants</a:t>
            </a:r>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34</a:t>
            </a:fld>
            <a:endParaRPr lang="fr-F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35</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Au départ, le web avait été mit en place pour pouvoir être utilisé par tout le monde. Cependant il s’avère qu’aujourd’hui, cet objectif n’est pas atteint.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Actuellement, de nombreux sites web ne sont pas ou peu accessibles/utilisables pour des personnes souffrants d’un handicap visuel (comme le daltonisme).</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L’accessibilité signifie que les personnes handicapées peuvent utiliser le web.</a:t>
            </a:r>
          </a:p>
          <a:p>
            <a:r>
              <a:rPr lang="fr-FR" sz="1200" kern="1200" baseline="0" dirty="0" smtClean="0">
                <a:solidFill>
                  <a:schemeClr val="tx1"/>
                </a:solidFill>
                <a:latin typeface="+mn-lt"/>
                <a:ea typeface="+mn-ea"/>
                <a:cs typeface="+mn-cs"/>
              </a:rPr>
              <a:t>Cela permet à ces personnes de percevoir, comprendre, naviguer et interagir avec le Web ainsi que de pouvoir apporter leur contribution et créer du contenu.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L’objectif de l’</a:t>
            </a:r>
            <a:r>
              <a:rPr lang="fr-FR" sz="1200" kern="1200" baseline="0" dirty="0" err="1" smtClean="0">
                <a:solidFill>
                  <a:schemeClr val="tx1"/>
                </a:solidFill>
                <a:latin typeface="+mn-lt"/>
                <a:ea typeface="+mn-ea"/>
                <a:cs typeface="+mn-cs"/>
              </a:rPr>
              <a:t>utilisabilité</a:t>
            </a:r>
            <a:r>
              <a:rPr lang="fr-FR" sz="1200" kern="1200" baseline="0" dirty="0" smtClean="0">
                <a:solidFill>
                  <a:schemeClr val="tx1"/>
                </a:solidFill>
                <a:latin typeface="+mn-lt"/>
                <a:ea typeface="+mn-ea"/>
                <a:cs typeface="+mn-cs"/>
              </a:rPr>
              <a:t> du web est de rendre la navigation sur les sites web plus aisée pour l’utilisateur, sans qu’il ait besoin de suivre un apprentissage spécifique. En effet, les actions de l’utilisateur sur la page web doivent se faire de manière intuitive.</a:t>
            </a:r>
          </a:p>
          <a:p>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De plus en plus de normes et d’outils pour améliorer l’accessibilité -&gt; faites par </a:t>
            </a:r>
            <a:r>
              <a:rPr lang="fr-FR" dirty="0" smtClean="0"/>
              <a:t>World </a:t>
            </a:r>
            <a:r>
              <a:rPr lang="fr-FR" dirty="0" err="1" smtClean="0"/>
              <a:t>Wide</a:t>
            </a:r>
            <a:r>
              <a:rPr lang="fr-FR" dirty="0" smtClean="0"/>
              <a:t> Web Consortium (W3C)</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W3C</a:t>
            </a:r>
            <a:r>
              <a:rPr lang="fr-FR" baseline="0" dirty="0" smtClean="0"/>
              <a:t> (World </a:t>
            </a:r>
            <a:r>
              <a:rPr lang="fr-FR" dirty="0" err="1" smtClean="0"/>
              <a:t>Wide</a:t>
            </a:r>
            <a:r>
              <a:rPr lang="fr-FR" dirty="0" smtClean="0"/>
              <a:t> Web Consortium) ont crée</a:t>
            </a:r>
            <a:r>
              <a:rPr lang="fr-FR" baseline="0" dirty="0" smtClean="0"/>
              <a:t> le WAI(</a:t>
            </a:r>
            <a:r>
              <a:rPr lang="fr-FR" sz="1200" b="1" i="1" kern="1200" dirty="0" smtClean="0">
                <a:solidFill>
                  <a:schemeClr val="tx1"/>
                </a:solidFill>
                <a:latin typeface="+mn-lt"/>
                <a:ea typeface="+mn-ea"/>
                <a:cs typeface="+mn-cs"/>
              </a:rPr>
              <a:t>Web </a:t>
            </a:r>
            <a:r>
              <a:rPr lang="fr-FR" sz="1200" b="1" i="1" kern="1200" dirty="0" err="1" smtClean="0">
                <a:solidFill>
                  <a:schemeClr val="tx1"/>
                </a:solidFill>
                <a:latin typeface="+mn-lt"/>
                <a:ea typeface="+mn-ea"/>
                <a:cs typeface="+mn-cs"/>
              </a:rPr>
              <a:t>Accessibility</a:t>
            </a:r>
            <a:r>
              <a:rPr lang="fr-FR" sz="1200" b="1" i="1" kern="1200" dirty="0" smtClean="0">
                <a:solidFill>
                  <a:schemeClr val="tx1"/>
                </a:solidFill>
                <a:latin typeface="+mn-lt"/>
                <a:ea typeface="+mn-ea"/>
                <a:cs typeface="+mn-cs"/>
              </a:rPr>
              <a:t> Initiative)</a:t>
            </a:r>
            <a:r>
              <a:rPr lang="fr-FR" baseline="0" dirty="0" smtClean="0"/>
              <a:t> qui s’occupe de définir les WCAG (</a:t>
            </a:r>
            <a:r>
              <a:rPr lang="fr-FR" sz="1200" b="1" i="0" kern="1200" dirty="0" smtClean="0">
                <a:solidFill>
                  <a:schemeClr val="tx1"/>
                </a:solidFill>
                <a:latin typeface="+mn-lt"/>
                <a:ea typeface="+mn-ea"/>
                <a:cs typeface="+mn-cs"/>
              </a:rPr>
              <a:t>Web Content </a:t>
            </a:r>
            <a:r>
              <a:rPr lang="fr-FR" sz="1200" b="1" i="0" kern="1200" dirty="0" err="1" smtClean="0">
                <a:solidFill>
                  <a:schemeClr val="tx1"/>
                </a:solidFill>
                <a:latin typeface="+mn-lt"/>
                <a:ea typeface="+mn-ea"/>
                <a:cs typeface="+mn-cs"/>
              </a:rPr>
              <a:t>Accessibility</a:t>
            </a:r>
            <a:r>
              <a:rPr lang="fr-FR" sz="1200" b="1" i="0" kern="1200" dirty="0" smtClean="0">
                <a:solidFill>
                  <a:schemeClr val="tx1"/>
                </a:solidFill>
                <a:latin typeface="+mn-lt"/>
                <a:ea typeface="+mn-ea"/>
                <a:cs typeface="+mn-cs"/>
              </a:rPr>
              <a:t> Guidelines)</a:t>
            </a:r>
            <a:r>
              <a:rPr lang="fr-FR" baseline="0" dirty="0" smtClean="0"/>
              <a:t> (normes, recommandations)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Exemples WCAG</a:t>
            </a:r>
            <a:r>
              <a:rPr lang="fr-FR" baseline="0" dirty="0" smtClean="0"/>
              <a:t> : </a:t>
            </a:r>
            <a:r>
              <a:rPr lang="fr-FR" baseline="0" dirty="0" err="1" smtClean="0"/>
              <a:t>captcha</a:t>
            </a:r>
            <a:r>
              <a:rPr lang="fr-FR" baseline="0" dirty="0" smtClean="0"/>
              <a:t>, sous-titre pour tout contenu vidéo, une aide contextuelle doit être présente…</a:t>
            </a: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L’équipe </a:t>
            </a:r>
            <a:r>
              <a:rPr lang="fr-FR" sz="1200" kern="1200" baseline="0" dirty="0" err="1" smtClean="0">
                <a:solidFill>
                  <a:schemeClr val="tx1"/>
                </a:solidFill>
                <a:latin typeface="+mn-lt"/>
                <a:ea typeface="+mn-ea"/>
                <a:cs typeface="+mn-cs"/>
              </a:rPr>
              <a:t>HaNT</a:t>
            </a:r>
            <a:r>
              <a:rPr lang="fr-FR" sz="1200" kern="1200" baseline="0" dirty="0" smtClean="0">
                <a:solidFill>
                  <a:schemeClr val="tx1"/>
                </a:solidFill>
                <a:latin typeface="+mn-lt"/>
                <a:ea typeface="+mn-ea"/>
                <a:cs typeface="+mn-cs"/>
              </a:rPr>
              <a:t> tente de mettre en place un outil facilitant l’accès au web pour les personnes handicapées.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Ensemble de classes codées en Java.</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L’objectif de cet outil est de traiter les pages web afin de les rendre plus accessibles.</a:t>
            </a: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Ce système permet de récupérer une page web et d’effectuer des traitements sur cette même page pour ensuite pouvoir l’afficher à l’utilisateur.</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L’avantage -&gt; le traitement réalisé par le proxy est invisible pour l’utilisateur.</a:t>
            </a: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Anomalie de la rétine.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C’est un dysfonctionnement de la vision des couleurs.</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Il existe 3 types de cônes(cellule visuelles situées dans la rétine et responsables de la vision des couleurs) : cônes pour la perception du bleu, du rouge et du vert</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Le daltonisme -&gt; anomalie -&gt; un ou plusieurs des trois types de cônes de la rétine, sont déficients.</a:t>
            </a:r>
          </a:p>
        </p:txBody>
      </p:sp>
      <p:sp>
        <p:nvSpPr>
          <p:cNvPr id="4" name="Espace réservé du numéro de diapositive 3"/>
          <p:cNvSpPr>
            <a:spLocks noGrp="1"/>
          </p:cNvSpPr>
          <p:nvPr>
            <p:ph type="sldNum" sz="quarter" idx="10"/>
          </p:nvPr>
        </p:nvSpPr>
        <p:spPr/>
        <p:txBody>
          <a:bodyPr/>
          <a:lstStyle/>
          <a:p>
            <a:pPr>
              <a:defRPr/>
            </a:pPr>
            <a:fld id="{AEE71C3C-82B0-485C-B7F2-6F4187610521}" type="slidenum">
              <a:rPr lang="fr-FR" smtClean="0"/>
              <a:pPr>
                <a:defRPr/>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295400"/>
            <a:ext cx="6981103" cy="3429000"/>
          </a:xfrm>
        </p:spPr>
        <p:txBody>
          <a:bodyPr tIns="0" bIns="0" anchor="b" anchorCtr="0"/>
          <a:lstStyle>
            <a:lvl1pPr algn="l">
              <a:defRPr sz="7200">
                <a:solidFill>
                  <a:schemeClr val="bg1"/>
                </a:solidFill>
              </a:defRPr>
            </a:lvl1pPr>
          </a:lstStyle>
          <a:p>
            <a:r>
              <a:rPr lang="fr-FR" dirty="0" smtClean="0"/>
              <a:t>Cliquez pour modifier le style du titre</a:t>
            </a:r>
            <a:endParaRPr dirty="0"/>
          </a:p>
        </p:txBody>
      </p:sp>
      <p:sp>
        <p:nvSpPr>
          <p:cNvPr id="4" name="Date Placeholder 3"/>
          <p:cNvSpPr>
            <a:spLocks noGrp="1"/>
          </p:cNvSpPr>
          <p:nvPr>
            <p:ph type="dt" sz="half" idx="10"/>
          </p:nvPr>
        </p:nvSpPr>
        <p:spPr/>
        <p:txBody>
          <a:bodyPr/>
          <a:lstStyle/>
          <a:p>
            <a:fld id="{9D21D778-B565-4D7E-94D7-64010A445B68}" type="datetimeFigureOut">
              <a:rPr lang="en-US" smtClean="0"/>
              <a:pPr/>
              <a:t>5/6/2013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a:defRPr/>
            </a:pPr>
            <a:fld id="{98A5FD36-6C90-442B-BA74-7687F94B5DEB}" type="slidenum">
              <a:rPr lang="fr-FR" smtClean="0"/>
              <a:pPr>
                <a:defRPr/>
              </a:pPr>
              <a:t>‹N°›</a:t>
            </a:fld>
            <a:endParaRPr lang="fr-FR" dirty="0"/>
          </a:p>
        </p:txBody>
      </p:sp>
      <p:pic>
        <p:nvPicPr>
          <p:cNvPr id="9" name="Image 8" descr="POLYTECH TOURS_RVB BLANC.png"/>
          <p:cNvPicPr>
            <a:picLocks noChangeAspect="1"/>
          </p:cNvPicPr>
          <p:nvPr/>
        </p:nvPicPr>
        <p:blipFill>
          <a:blip r:embed="rId2" cstate="print"/>
          <a:stretch>
            <a:fillRect/>
          </a:stretch>
        </p:blipFill>
        <p:spPr>
          <a:xfrm>
            <a:off x="142844" y="153336"/>
            <a:ext cx="3874016" cy="1203962"/>
          </a:xfrm>
          <a:prstGeom prst="rect">
            <a:avLst/>
          </a:prstGeom>
        </p:spPr>
      </p:pic>
    </p:spTree>
  </p:cSld>
  <p:clrMapOvr>
    <a:overrideClrMapping bg1="lt1" tx1="dk1" bg2="lt2" tx2="dk2" accent1="accent1" accent2="accent2" accent3="accent3" accent4="accent4" accent5="accent5" accent6="accent6" hlink="hlink" folHlink="folHlink"/>
  </p:clrMapOvr>
  <p:transition advTm="10000">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199" y="-124759"/>
            <a:ext cx="7258073" cy="886759"/>
          </a:xfrm>
        </p:spPr>
        <p:txBody>
          <a:bodyPr/>
          <a:lstStyle>
            <a:lvl1pPr>
              <a:defRPr sz="4400"/>
            </a:lvl1pPr>
          </a:lstStyle>
          <a:p>
            <a:r>
              <a:rPr lang="fr-FR" dirty="0" smtClean="0"/>
              <a:t>Cliquez pour modifier le style du titre</a:t>
            </a:r>
            <a:endParaRPr dirty="0"/>
          </a:p>
        </p:txBody>
      </p:sp>
      <p:sp>
        <p:nvSpPr>
          <p:cNvPr id="3" name="Content Placeholder 2"/>
          <p:cNvSpPr>
            <a:spLocks noGrp="1"/>
          </p:cNvSpPr>
          <p:nvPr>
            <p:ph idx="1"/>
          </p:nvPr>
        </p:nvSpPr>
        <p:spPr>
          <a:xfrm>
            <a:off x="739775" y="1371600"/>
            <a:ext cx="7662864" cy="4984750"/>
          </a:xfrm>
        </p:spPr>
        <p:txBody>
          <a:bodyPr/>
          <a:lstStyle>
            <a:lvl1pPr>
              <a:defRPr sz="3600">
                <a:solidFill>
                  <a:srgbClr val="336699"/>
                </a:solidFill>
              </a:defRPr>
            </a:lvl1pPr>
            <a:lvl2pPr>
              <a:defRPr>
                <a:solidFill>
                  <a:srgbClr val="336699"/>
                </a:solidFill>
              </a:defRPr>
            </a:lvl2pPr>
            <a:lvl3pPr>
              <a:defRPr>
                <a:solidFill>
                  <a:srgbClr val="336699"/>
                </a:solidFill>
              </a:defRPr>
            </a:lvl3pPr>
            <a:lvl4pPr>
              <a:defRPr>
                <a:solidFill>
                  <a:srgbClr val="336699"/>
                </a:solidFill>
              </a:defRPr>
            </a:lvl4pPr>
            <a:lvl5pPr>
              <a:defRPr>
                <a:solidFill>
                  <a:srgbClr val="336699"/>
                </a:solidFil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dirty="0"/>
          </a:p>
        </p:txBody>
      </p:sp>
      <p:sp>
        <p:nvSpPr>
          <p:cNvPr id="4" name="Date Placeholder 3"/>
          <p:cNvSpPr>
            <a:spLocks noGrp="1"/>
          </p:cNvSpPr>
          <p:nvPr>
            <p:ph type="dt" sz="half" idx="10"/>
          </p:nvPr>
        </p:nvSpPr>
        <p:spPr/>
        <p:txBody>
          <a:bodyPr/>
          <a:lstStyle/>
          <a:p>
            <a:fld id="{31999475-DD53-E34B-AD25-38E09DF725A3}" type="datetimeFigureOut">
              <a:rPr lang="fr-FR" smtClean="0"/>
              <a:pPr/>
              <a:t>06/05/2013</a:t>
            </a:fld>
            <a:endParaRPr lang="fr-FR"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pPr>
              <a:defRPr/>
            </a:pPr>
            <a:fld id="{D1D235AC-8EA9-4E3D-A70A-049BD4DFED3A}" type="slidenum">
              <a:rPr lang="fr-FR" smtClean="0"/>
              <a:pPr>
                <a:defRPr/>
              </a:pPr>
              <a:t>‹N°›</a:t>
            </a:fld>
            <a:endParaRPr lang="fr-FR" dirty="0"/>
          </a:p>
        </p:txBody>
      </p:sp>
      <p:pic>
        <p:nvPicPr>
          <p:cNvPr id="7" name="Image 6" descr="POLYTECH TOURS_RVB BLANC.png"/>
          <p:cNvPicPr>
            <a:picLocks noChangeAspect="1"/>
          </p:cNvPicPr>
          <p:nvPr/>
        </p:nvPicPr>
        <p:blipFill>
          <a:blip r:embed="rId2" cstate="print"/>
          <a:stretch>
            <a:fillRect/>
          </a:stretch>
        </p:blipFill>
        <p:spPr>
          <a:xfrm>
            <a:off x="7666487" y="132774"/>
            <a:ext cx="1366673" cy="424733"/>
          </a:xfrm>
          <a:prstGeom prst="rect">
            <a:avLst/>
          </a:prstGeom>
        </p:spPr>
      </p:pic>
    </p:spTree>
  </p:cSld>
  <p:clrMapOvr>
    <a:masterClrMapping/>
  </p:clrMapOvr>
  <p:transition advTm="10000">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57199" y="-124759"/>
            <a:ext cx="6982691" cy="886759"/>
          </a:xfrm>
        </p:spPr>
        <p:txBody>
          <a:bodyPr/>
          <a:lstStyle>
            <a:lvl1pPr>
              <a:defRPr sz="4400"/>
            </a:lvl1pPr>
          </a:lstStyle>
          <a:p>
            <a:r>
              <a:rPr lang="fr-FR" smtClean="0"/>
              <a:t>Cliquez pour modifier le style du titre</a:t>
            </a:r>
            <a:endParaRPr dirty="0"/>
          </a:p>
        </p:txBody>
      </p:sp>
      <p:sp>
        <p:nvSpPr>
          <p:cNvPr id="3" name="Content Placeholder 2"/>
          <p:cNvSpPr>
            <a:spLocks noGrp="1"/>
          </p:cNvSpPr>
          <p:nvPr>
            <p:ph idx="1"/>
          </p:nvPr>
        </p:nvSpPr>
        <p:spPr>
          <a:xfrm>
            <a:off x="2873374" y="1371600"/>
            <a:ext cx="5876925" cy="49847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31999475-DD53-E34B-AD25-38E09DF725A3}" type="datetimeFigureOut">
              <a:rPr lang="fr-FR" smtClean="0"/>
              <a:pPr/>
              <a:t>06/05/2013</a:t>
            </a:fld>
            <a:endParaRPr lang="fr-FR"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pPr>
              <a:defRPr/>
            </a:pPr>
            <a:fld id="{205D6B79-06C6-4C12-B02A-8D323B20033F}" type="slidenum">
              <a:rPr lang="fr-FR" smtClean="0"/>
              <a:pPr>
                <a:defRPr/>
              </a:pPr>
              <a:t>‹N°›</a:t>
            </a:fld>
            <a:endParaRPr lang="fr-FR" dirty="0"/>
          </a:p>
        </p:txBody>
      </p:sp>
      <p:pic>
        <p:nvPicPr>
          <p:cNvPr id="7" name="Image 6" descr="POLYTECH TOURS_RVB BLANC.png"/>
          <p:cNvPicPr>
            <a:picLocks noChangeAspect="1"/>
          </p:cNvPicPr>
          <p:nvPr/>
        </p:nvPicPr>
        <p:blipFill>
          <a:blip r:embed="rId2" cstate="print"/>
          <a:stretch>
            <a:fillRect/>
          </a:stretch>
        </p:blipFill>
        <p:spPr>
          <a:xfrm>
            <a:off x="7666487" y="132774"/>
            <a:ext cx="1366673" cy="424733"/>
          </a:xfrm>
          <a:prstGeom prst="rect">
            <a:avLst/>
          </a:prstGeom>
        </p:spPr>
      </p:pic>
    </p:spTree>
  </p:cSld>
  <p:clrMapOvr>
    <a:masterClrMapping/>
  </p:clrMapOvr>
  <p:transition advTm="10000">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7174" y="2960688"/>
            <a:ext cx="6400800" cy="1362075"/>
          </a:xfrm>
        </p:spPr>
        <p:txBody>
          <a:bodyPr anchor="b" anchorCtr="0"/>
          <a:lstStyle>
            <a:lvl1pPr algn="r">
              <a:defRPr sz="4600" b="0" cap="none" baseline="0">
                <a:solidFill>
                  <a:srgbClr val="336699"/>
                </a:solidFill>
              </a:defRPr>
            </a:lvl1pPr>
          </a:lstStyle>
          <a:p>
            <a:r>
              <a:rPr lang="fr-FR" dirty="0" smtClean="0"/>
              <a:t>Cliquez pour modifier le style du titre</a:t>
            </a:r>
            <a:endParaRPr dirty="0"/>
          </a:p>
        </p:txBody>
      </p:sp>
      <p:sp>
        <p:nvSpPr>
          <p:cNvPr id="3" name="Text Placeholder 2"/>
          <p:cNvSpPr>
            <a:spLocks noGrp="1"/>
          </p:cNvSpPr>
          <p:nvPr>
            <p:ph type="body" idx="1"/>
          </p:nvPr>
        </p:nvSpPr>
        <p:spPr>
          <a:xfrm>
            <a:off x="2746373" y="4322763"/>
            <a:ext cx="5181601" cy="1500187"/>
          </a:xfrm>
        </p:spPr>
        <p:txBody>
          <a:bodyPr anchor="t" anchorCtr="0">
            <a:normAutofit/>
          </a:bodyPr>
          <a:lstStyle>
            <a:lvl1pPr marL="0" indent="0" algn="r">
              <a:spcBef>
                <a:spcPts val="300"/>
              </a:spcBef>
              <a:buNone/>
              <a:defRPr sz="3600" baseline="0">
                <a:solidFill>
                  <a:srgbClr val="336699"/>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
        <p:nvSpPr>
          <p:cNvPr id="4" name="Date Placeholder 3"/>
          <p:cNvSpPr>
            <a:spLocks noGrp="1"/>
          </p:cNvSpPr>
          <p:nvPr>
            <p:ph type="dt" sz="half" idx="10"/>
          </p:nvPr>
        </p:nvSpPr>
        <p:spPr/>
        <p:txBody>
          <a:bodyPr/>
          <a:lstStyle>
            <a:lvl1pPr>
              <a:defRPr>
                <a:solidFill>
                  <a:schemeClr val="bg1"/>
                </a:solidFill>
              </a:defRPr>
            </a:lvl1pPr>
          </a:lstStyle>
          <a:p>
            <a:fld id="{9D21D778-B565-4D7E-94D7-64010A445B68}" type="datetimeFigureOut">
              <a:rPr lang="en-US" smtClean="0"/>
              <a:pPr/>
              <a:t>5/6/2013</a:t>
            </a:fld>
            <a:endParaRPr lang="en-US" dirty="0"/>
          </a:p>
        </p:txBody>
      </p:sp>
      <p:sp>
        <p:nvSpPr>
          <p:cNvPr id="5" name="Footer Placeholder 4"/>
          <p:cNvSpPr>
            <a:spLocks noGrp="1"/>
          </p:cNvSpPr>
          <p:nvPr>
            <p:ph type="ftr" sz="quarter" idx="11"/>
          </p:nvPr>
        </p:nvSpPr>
        <p:spPr>
          <a:xfrm>
            <a:off x="7238999" y="6356350"/>
            <a:ext cx="1446213" cy="365125"/>
          </a:xfrm>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pPr>
              <a:defRPr/>
            </a:pPr>
            <a:fld id="{98A5FD36-6C90-442B-BA74-7687F94B5DEB}" type="slidenum">
              <a:rPr lang="fr-FR" smtClean="0"/>
              <a:pPr>
                <a:defRPr/>
              </a:pPr>
              <a:t>‹N°›</a:t>
            </a:fld>
            <a:endParaRPr lang="fr-FR" dirty="0"/>
          </a:p>
        </p:txBody>
      </p:sp>
      <p:pic>
        <p:nvPicPr>
          <p:cNvPr id="11" name="Image 10" descr="POLYTECH TOURS_RVB BLANC.png"/>
          <p:cNvPicPr>
            <a:picLocks noChangeAspect="1"/>
          </p:cNvPicPr>
          <p:nvPr/>
        </p:nvPicPr>
        <p:blipFill>
          <a:blip r:embed="rId2" cstate="print"/>
          <a:stretch>
            <a:fillRect/>
          </a:stretch>
        </p:blipFill>
        <p:spPr>
          <a:xfrm>
            <a:off x="221673" y="91438"/>
            <a:ext cx="3874016" cy="1203962"/>
          </a:xfrm>
          <a:prstGeom prst="rect">
            <a:avLst/>
          </a:prstGeom>
        </p:spPr>
      </p:pic>
    </p:spTree>
  </p:cSld>
  <p:clrMapOvr>
    <a:overrideClrMapping bg1="dk1" tx1="lt1" bg2="dk2" tx2="lt2" accent1="accent1" accent2="accent2" accent3="accent3" accent4="accent4" accent5="accent5" accent6="accent6" hlink="hlink" folHlink="folHlink"/>
  </p:clrMapOvr>
  <p:transition advTm="10000">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0664" y="1422400"/>
            <a:ext cx="3767328" cy="46148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634753" y="1422400"/>
            <a:ext cx="3767328" cy="46148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4"/>
          <p:cNvSpPr>
            <a:spLocks noGrp="1"/>
          </p:cNvSpPr>
          <p:nvPr>
            <p:ph type="dt" sz="half" idx="10"/>
          </p:nvPr>
        </p:nvSpPr>
        <p:spPr/>
        <p:txBody>
          <a:bodyPr/>
          <a:lstStyle/>
          <a:p>
            <a:fld id="{31999475-DD53-E34B-AD25-38E09DF725A3}" type="datetimeFigureOut">
              <a:rPr lang="fr-FR" smtClean="0"/>
              <a:pPr/>
              <a:t>06/05/2013</a:t>
            </a:fld>
            <a:endParaRPr lang="fr-FR" dirty="0"/>
          </a:p>
        </p:txBody>
      </p:sp>
      <p:sp>
        <p:nvSpPr>
          <p:cNvPr id="6" name="Footer Placeholder 5"/>
          <p:cNvSpPr>
            <a:spLocks noGrp="1"/>
          </p:cNvSpPr>
          <p:nvPr>
            <p:ph type="ftr" sz="quarter" idx="11"/>
          </p:nvPr>
        </p:nvSpPr>
        <p:spPr/>
        <p:txBody>
          <a:bodyPr/>
          <a:lstStyle/>
          <a:p>
            <a:pPr>
              <a:defRPr/>
            </a:pPr>
            <a:endParaRPr lang="fr-FR" dirty="0"/>
          </a:p>
        </p:txBody>
      </p:sp>
      <p:sp>
        <p:nvSpPr>
          <p:cNvPr id="7" name="Slide Number Placeholder 6"/>
          <p:cNvSpPr>
            <a:spLocks noGrp="1"/>
          </p:cNvSpPr>
          <p:nvPr>
            <p:ph type="sldNum" sz="quarter" idx="12"/>
          </p:nvPr>
        </p:nvSpPr>
        <p:spPr/>
        <p:txBody>
          <a:bodyPr/>
          <a:lstStyle/>
          <a:p>
            <a:pPr>
              <a:defRPr/>
            </a:pPr>
            <a:fld id="{E9387509-539D-4E97-8DA7-C96B5B3842DB}" type="slidenum">
              <a:rPr lang="fr-FR" smtClean="0"/>
              <a:pPr>
                <a:defRPr/>
              </a:pPr>
              <a:t>‹N°›</a:t>
            </a:fld>
            <a:endParaRPr lang="fr-FR" dirty="0"/>
          </a:p>
        </p:txBody>
      </p:sp>
      <p:pic>
        <p:nvPicPr>
          <p:cNvPr id="9" name="Image 8" descr="POLYTECH TOURS_RVB BLANC.png"/>
          <p:cNvPicPr>
            <a:picLocks noChangeAspect="1"/>
          </p:cNvPicPr>
          <p:nvPr/>
        </p:nvPicPr>
        <p:blipFill>
          <a:blip r:embed="rId2" cstate="print"/>
          <a:stretch>
            <a:fillRect/>
          </a:stretch>
        </p:blipFill>
        <p:spPr>
          <a:xfrm>
            <a:off x="7666487" y="132774"/>
            <a:ext cx="1366673" cy="424733"/>
          </a:xfrm>
          <a:prstGeom prst="rect">
            <a:avLst/>
          </a:prstGeom>
        </p:spPr>
      </p:pic>
      <p:sp>
        <p:nvSpPr>
          <p:cNvPr id="10" name="Title Placeholder 1"/>
          <p:cNvSpPr>
            <a:spLocks noGrp="1"/>
          </p:cNvSpPr>
          <p:nvPr>
            <p:ph type="title"/>
          </p:nvPr>
        </p:nvSpPr>
        <p:spPr>
          <a:xfrm>
            <a:off x="625474" y="-101600"/>
            <a:ext cx="8175625" cy="914400"/>
          </a:xfrm>
          <a:prstGeom prst="rect">
            <a:avLst/>
          </a:prstGeom>
        </p:spPr>
        <p:txBody>
          <a:bodyPr vert="horz" lIns="91440" tIns="45720" rIns="91440" bIns="45720" rtlCol="0" anchor="ctr">
            <a:noAutofit/>
          </a:bodyPr>
          <a:lstStyle/>
          <a:p>
            <a:r>
              <a:rPr lang="fr-FR" smtClean="0"/>
              <a:t>Cliquez pour modifier le style du titre</a:t>
            </a:r>
            <a:endParaRPr dirty="0"/>
          </a:p>
        </p:txBody>
      </p:sp>
    </p:spTree>
  </p:cSld>
  <p:clrMapOvr>
    <a:masterClrMapping/>
  </p:clrMapOvr>
  <p:transition advTm="10000">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99475-DD53-E34B-AD25-38E09DF725A3}" type="datetimeFigureOut">
              <a:rPr lang="fr-FR" smtClean="0"/>
              <a:pPr/>
              <a:t>06/05/2013</a:t>
            </a:fld>
            <a:endParaRPr lang="fr-FR" dirty="0"/>
          </a:p>
        </p:txBody>
      </p:sp>
      <p:sp>
        <p:nvSpPr>
          <p:cNvPr id="3" name="Footer Placeholder 2"/>
          <p:cNvSpPr>
            <a:spLocks noGrp="1"/>
          </p:cNvSpPr>
          <p:nvPr>
            <p:ph type="ftr" sz="quarter" idx="11"/>
          </p:nvPr>
        </p:nvSpPr>
        <p:spPr/>
        <p:txBody>
          <a:bodyPr/>
          <a:lstStyle/>
          <a:p>
            <a:pPr>
              <a:defRPr/>
            </a:pPr>
            <a:endParaRPr lang="fr-FR" dirty="0"/>
          </a:p>
        </p:txBody>
      </p:sp>
      <p:sp>
        <p:nvSpPr>
          <p:cNvPr id="4" name="Slide Number Placeholder 3"/>
          <p:cNvSpPr>
            <a:spLocks noGrp="1"/>
          </p:cNvSpPr>
          <p:nvPr>
            <p:ph type="sldNum" sz="quarter" idx="12"/>
          </p:nvPr>
        </p:nvSpPr>
        <p:spPr/>
        <p:txBody>
          <a:bodyPr/>
          <a:lstStyle/>
          <a:p>
            <a:pPr>
              <a:defRPr/>
            </a:pPr>
            <a:fld id="{A75E34C3-BC26-40F4-9D6E-53DC683BDF00}" type="slidenum">
              <a:rPr lang="fr-FR" smtClean="0"/>
              <a:pPr>
                <a:defRPr/>
              </a:pPr>
              <a:t>‹N°›</a:t>
            </a:fld>
            <a:endParaRPr lang="fr-FR" dirty="0"/>
          </a:p>
        </p:txBody>
      </p:sp>
    </p:spTree>
  </p:cSld>
  <p:clrMapOvr>
    <a:masterClrMapping/>
  </p:clrMapOvr>
  <p:transition advTm="10000">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fr-FR" smtClean="0"/>
              <a:t>Cliquez pour modifier le style du titre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1999475-DD53-E34B-AD25-38E09DF725A3}" type="datetimeFigureOut">
              <a:rPr lang="fr-FR" smtClean="0"/>
              <a:pPr/>
              <a:t>06/05/2013</a:t>
            </a:fld>
            <a:endParaRPr lang="fr-FR" dirty="0"/>
          </a:p>
        </p:txBody>
      </p:sp>
      <p:sp>
        <p:nvSpPr>
          <p:cNvPr id="5" name="Footer Placeholder 4"/>
          <p:cNvSpPr>
            <a:spLocks noGrp="1"/>
          </p:cNvSpPr>
          <p:nvPr>
            <p:ph type="ftr" sz="quarter" idx="11"/>
          </p:nvPr>
        </p:nvSpPr>
        <p:spPr/>
        <p:txBody>
          <a:bodyPr/>
          <a:lstStyle/>
          <a:p>
            <a:pPr>
              <a:defRPr/>
            </a:pPr>
            <a:endParaRPr lang="fr-FR" dirty="0"/>
          </a:p>
        </p:txBody>
      </p:sp>
      <p:sp>
        <p:nvSpPr>
          <p:cNvPr id="6" name="Slide Number Placeholder 5"/>
          <p:cNvSpPr>
            <a:spLocks noGrp="1"/>
          </p:cNvSpPr>
          <p:nvPr>
            <p:ph type="sldNum" sz="quarter" idx="12"/>
          </p:nvPr>
        </p:nvSpPr>
        <p:spPr/>
        <p:txBody>
          <a:bodyPr/>
          <a:lstStyle/>
          <a:p>
            <a:pPr>
              <a:defRPr/>
            </a:pPr>
            <a:fld id="{8FF4F640-4ECE-403A-8102-22D2006EEC5F}" type="slidenum">
              <a:rPr lang="fr-FR" smtClean="0"/>
              <a:pPr>
                <a:defRPr/>
              </a:pPr>
              <a:t>‹N°›</a:t>
            </a:fld>
            <a:endParaRPr lang="fr-FR" dirty="0"/>
          </a:p>
        </p:txBody>
      </p:sp>
    </p:spTree>
  </p:cSld>
  <p:clrMapOvr>
    <a:masterClrMapping/>
  </p:clrMapOvr>
  <p:transition advTm="10000">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pied de page 2"/>
          <p:cNvSpPr>
            <a:spLocks noGrp="1"/>
          </p:cNvSpPr>
          <p:nvPr>
            <p:ph type="ftr" sz="quarter" idx="10"/>
          </p:nvPr>
        </p:nvSpPr>
        <p:spPr>
          <a:xfrm>
            <a:off x="609600" y="6248400"/>
            <a:ext cx="5421313" cy="365125"/>
          </a:xfrm>
          <a:prstGeom prst="rect">
            <a:avLst/>
          </a:prstGeom>
        </p:spPr>
        <p:txBody>
          <a:bodyPr/>
          <a:lstStyle>
            <a:lvl1pPr>
              <a:defRPr/>
            </a:lvl1pPr>
          </a:lstStyle>
          <a:p>
            <a:pPr>
              <a:defRPr/>
            </a:pPr>
            <a:endParaRPr lang="fr-FR" dirty="0"/>
          </a:p>
        </p:txBody>
      </p:sp>
      <p:sp>
        <p:nvSpPr>
          <p:cNvPr id="4" name="Espace réservé du numéro de diapositive 22"/>
          <p:cNvSpPr>
            <a:spLocks noGrp="1"/>
          </p:cNvSpPr>
          <p:nvPr>
            <p:ph type="sldNum" sz="quarter" idx="11"/>
          </p:nvPr>
        </p:nvSpPr>
        <p:spPr/>
        <p:txBody>
          <a:bodyPr/>
          <a:lstStyle>
            <a:lvl1pPr>
              <a:defRPr/>
            </a:lvl1pPr>
          </a:lstStyle>
          <a:p>
            <a:pPr>
              <a:defRPr/>
            </a:pPr>
            <a:fld id="{A3C6D239-0E10-44CD-B26B-BA56AD38BDFF}" type="slidenum">
              <a:rPr lang="fr-FR"/>
              <a:pPr>
                <a:defRPr/>
              </a:pPr>
              <a:t>‹N°›</a:t>
            </a:fld>
            <a:endParaRPr lang="fr-FR" dirty="0"/>
          </a:p>
        </p:txBody>
      </p:sp>
    </p:spTree>
  </p:cSld>
  <p:clrMapOvr>
    <a:masterClrMapping/>
  </p:clrMapOvr>
  <p:transition advTm="10000">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8" name="Espace réservé du contenu 7"/>
          <p:cNvSpPr>
            <a:spLocks noGrp="1"/>
          </p:cNvSpPr>
          <p:nvPr>
            <p:ph sz="quarter" idx="1"/>
          </p:nvPr>
        </p:nvSpPr>
        <p:spPr>
          <a:xfrm>
            <a:off x="612648" y="1214422"/>
            <a:ext cx="8153400" cy="4881578"/>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Espace réservé du pied de page 4"/>
          <p:cNvSpPr>
            <a:spLocks noGrp="1"/>
          </p:cNvSpPr>
          <p:nvPr>
            <p:ph type="ftr" sz="quarter" idx="10"/>
          </p:nvPr>
        </p:nvSpPr>
        <p:spPr>
          <a:xfrm>
            <a:off x="609600" y="6248400"/>
            <a:ext cx="5421313" cy="365125"/>
          </a:xfrm>
          <a:prstGeom prst="rect">
            <a:avLst/>
          </a:prstGeom>
        </p:spPr>
        <p:txBody>
          <a:bodyPr/>
          <a:lstStyle>
            <a:lvl1pPr>
              <a:defRPr/>
            </a:lvl1pPr>
          </a:lstStyle>
          <a:p>
            <a:pPr>
              <a:defRPr/>
            </a:pPr>
            <a:endParaRPr lang="fr-FR" dirty="0"/>
          </a:p>
        </p:txBody>
      </p:sp>
      <p:sp>
        <p:nvSpPr>
          <p:cNvPr id="5" name="Espace réservé du numéro de diapositive 5"/>
          <p:cNvSpPr>
            <a:spLocks noGrp="1"/>
          </p:cNvSpPr>
          <p:nvPr>
            <p:ph type="sldNum" sz="quarter" idx="11"/>
          </p:nvPr>
        </p:nvSpPr>
        <p:spPr>
          <a:xfrm>
            <a:off x="-32" y="6642120"/>
            <a:ext cx="533400" cy="244475"/>
          </a:xfrm>
          <a:noFill/>
        </p:spPr>
        <p:txBody>
          <a:bodyPr/>
          <a:lstStyle>
            <a:lvl1pPr>
              <a:defRPr>
                <a:solidFill>
                  <a:srgbClr val="FFFFFF"/>
                </a:solidFill>
              </a:defRPr>
            </a:lvl1pPr>
          </a:lstStyle>
          <a:p>
            <a:pPr>
              <a:defRPr/>
            </a:pPr>
            <a:fld id="{D1D235AC-8EA9-4E3D-A70A-049BD4DFED3A}" type="slidenum">
              <a:rPr lang="fr-FR"/>
              <a:pPr>
                <a:defRPr/>
              </a:pPr>
              <a:t>‹N°›</a:t>
            </a:fld>
            <a:endParaRPr lang="fr-FR" dirty="0"/>
          </a:p>
        </p:txBody>
      </p:sp>
      <p:sp>
        <p:nvSpPr>
          <p:cNvPr id="6" name="Espace réservé du titre 21"/>
          <p:cNvSpPr>
            <a:spLocks noGrp="1"/>
          </p:cNvSpPr>
          <p:nvPr>
            <p:ph type="title"/>
          </p:nvPr>
        </p:nvSpPr>
        <p:spPr bwMode="auto">
          <a:xfrm>
            <a:off x="990600" y="0"/>
            <a:ext cx="81534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endParaRPr lang="en-US" dirty="0" smtClean="0"/>
          </a:p>
        </p:txBody>
      </p:sp>
    </p:spTree>
  </p:cSld>
  <p:clrMapOvr>
    <a:masterClrMapping/>
  </p:clrMapOvr>
  <p:transition advTm="10000">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9774" y="-101600"/>
            <a:ext cx="8175625" cy="914400"/>
          </a:xfrm>
          <a:prstGeom prst="rect">
            <a:avLst/>
          </a:prstGeom>
        </p:spPr>
        <p:txBody>
          <a:bodyPr vert="horz" lIns="91440" tIns="45720" rIns="91440" bIns="45720" rtlCol="0" anchor="ctr">
            <a:noAutofit/>
          </a:bodyPr>
          <a:lstStyle/>
          <a:p>
            <a:r>
              <a:rPr lang="fr-FR" dirty="0" smtClean="0"/>
              <a:t>Cliquez et modifiez le titre</a:t>
            </a:r>
            <a:endParaRPr dirty="0"/>
          </a:p>
        </p:txBody>
      </p:sp>
      <p:sp>
        <p:nvSpPr>
          <p:cNvPr id="3" name="Text Placeholder 2"/>
          <p:cNvSpPr>
            <a:spLocks noGrp="1"/>
          </p:cNvSpPr>
          <p:nvPr>
            <p:ph type="body" idx="1"/>
          </p:nvPr>
        </p:nvSpPr>
        <p:spPr>
          <a:xfrm>
            <a:off x="739774" y="1524000"/>
            <a:ext cx="8010525" cy="46736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dirty="0"/>
          </a:p>
        </p:txBody>
      </p:sp>
      <p:sp>
        <p:nvSpPr>
          <p:cNvPr id="4" name="Date Placeholder 3"/>
          <p:cNvSpPr>
            <a:spLocks noGrp="1"/>
          </p:cNvSpPr>
          <p:nvPr>
            <p:ph type="dt" sz="half" idx="2"/>
          </p:nvPr>
        </p:nvSpPr>
        <p:spPr>
          <a:xfrm>
            <a:off x="1142976" y="6357958"/>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31999475-DD53-E34B-AD25-38E09DF725A3}" type="datetimeFigureOut">
              <a:rPr lang="fr-FR" smtClean="0"/>
              <a:pPr/>
              <a:t>06/05/2013</a:t>
            </a:fld>
            <a:endParaRPr lang="fr-FR" dirty="0"/>
          </a:p>
        </p:txBody>
      </p:sp>
      <p:sp>
        <p:nvSpPr>
          <p:cNvPr id="5" name="Footer Placeholder 4"/>
          <p:cNvSpPr>
            <a:spLocks noGrp="1"/>
          </p:cNvSpPr>
          <p:nvPr>
            <p:ph type="ftr" sz="quarter" idx="3"/>
          </p:nvPr>
        </p:nvSpPr>
        <p:spPr>
          <a:xfrm>
            <a:off x="5854699"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fr-FR" dirty="0"/>
          </a:p>
        </p:txBody>
      </p:sp>
      <p:sp>
        <p:nvSpPr>
          <p:cNvPr id="6" name="Slide Number Placeholder 5"/>
          <p:cNvSpPr>
            <a:spLocks noGrp="1"/>
          </p:cNvSpPr>
          <p:nvPr>
            <p:ph type="sldNum" sz="quarter" idx="4"/>
          </p:nvPr>
        </p:nvSpPr>
        <p:spPr>
          <a:xfrm>
            <a:off x="44196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pPr>
              <a:defRPr/>
            </a:pPr>
            <a:fld id="{98A5FD36-6C90-442B-BA74-7687F94B5DEB}" type="slidenum">
              <a:rPr lang="fr-FR" smtClean="0"/>
              <a:pPr>
                <a:defRPr/>
              </a:pPr>
              <a:t>‹N°›</a:t>
            </a:fld>
            <a:endParaRPr lang="fr-FR" dirty="0"/>
          </a:p>
        </p:txBody>
      </p:sp>
      <p:pic>
        <p:nvPicPr>
          <p:cNvPr id="8" name="Picture 1"/>
          <p:cNvPicPr>
            <a:picLocks noChangeAspect="1" noChangeArrowheads="1"/>
          </p:cNvPicPr>
          <p:nvPr userDrawn="1"/>
        </p:nvPicPr>
        <p:blipFill>
          <a:blip r:embed="rId11" cstate="print"/>
          <a:srcRect/>
          <a:stretch>
            <a:fillRect/>
          </a:stretch>
        </p:blipFill>
        <p:spPr bwMode="auto">
          <a:xfrm>
            <a:off x="71406" y="6215082"/>
            <a:ext cx="861441" cy="55244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3" r:id="rId6"/>
    <p:sldLayoutId id="2147484065" r:id="rId7"/>
    <p:sldLayoutId id="2147484068" r:id="rId8"/>
    <p:sldLayoutId id="2147484026" r:id="rId9"/>
  </p:sldLayoutIdLst>
  <p:transition advTm="10000">
    <p:fade/>
  </p:transition>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bg1"/>
          </a:solidFill>
          <a:latin typeface="Calibri" pitchFamily="34" charset="0"/>
          <a:ea typeface="+mj-ea"/>
          <a:cs typeface="+mj-cs"/>
        </a:defRPr>
      </a:lvl1pPr>
    </p:titleStyle>
    <p:bodyStyle>
      <a:lvl1pPr marL="342900" indent="-342900" algn="l" defTabSz="914400" rtl="0" eaLnBrk="1" latinLnBrk="0" hangingPunct="1">
        <a:spcBef>
          <a:spcPts val="2000"/>
        </a:spcBef>
        <a:buClr>
          <a:schemeClr val="accent1"/>
        </a:buClr>
        <a:buSzPct val="80000"/>
        <a:buFont typeface="Webdings" pitchFamily="18" charset="2"/>
        <a:buChar char=""/>
        <a:defRPr sz="3200" kern="1200">
          <a:solidFill>
            <a:srgbClr val="336699"/>
          </a:solidFill>
          <a:latin typeface="Calibri" pitchFamily="34" charset="0"/>
          <a:ea typeface="+mn-ea"/>
          <a:cs typeface="+mn-cs"/>
        </a:defRPr>
      </a:lvl1pPr>
      <a:lvl2pPr marL="685800" indent="-336550" algn="l" defTabSz="914400" rtl="0" eaLnBrk="1" latinLnBrk="0" hangingPunct="1">
        <a:spcBef>
          <a:spcPts val="600"/>
        </a:spcBef>
        <a:buClr>
          <a:schemeClr val="accent1">
            <a:lumMod val="60000"/>
            <a:lumOff val="40000"/>
          </a:schemeClr>
        </a:buClr>
        <a:buSzPct val="80000"/>
        <a:buFont typeface="Webdings" pitchFamily="18" charset="2"/>
        <a:buChar char=""/>
        <a:defRPr sz="3200" kern="1200">
          <a:solidFill>
            <a:srgbClr val="336699"/>
          </a:solidFill>
          <a:latin typeface="Calibri" pitchFamily="34" charset="0"/>
          <a:ea typeface="+mn-ea"/>
          <a:cs typeface="+mn-cs"/>
        </a:defRPr>
      </a:lvl2pPr>
      <a:lvl3pPr marL="1035050" indent="-349250" algn="l" defTabSz="914400" rtl="0" eaLnBrk="1" latinLnBrk="0" hangingPunct="1">
        <a:spcBef>
          <a:spcPts val="600"/>
        </a:spcBef>
        <a:buClr>
          <a:schemeClr val="accent1"/>
        </a:buClr>
        <a:buSzPct val="80000"/>
        <a:buFont typeface="Webdings" pitchFamily="18" charset="2"/>
        <a:buChar char=""/>
        <a:defRPr sz="2800" kern="1200">
          <a:solidFill>
            <a:srgbClr val="336699"/>
          </a:solidFill>
          <a:latin typeface="Calibri" pitchFamily="34" charset="0"/>
          <a:ea typeface="+mn-ea"/>
          <a:cs typeface="+mn-cs"/>
        </a:defRPr>
      </a:lvl3pPr>
      <a:lvl4pPr marL="1371600" indent="-336550" algn="l" defTabSz="914400" rtl="0" eaLnBrk="1" latinLnBrk="0" hangingPunct="1">
        <a:spcBef>
          <a:spcPts val="600"/>
        </a:spcBef>
        <a:buClr>
          <a:schemeClr val="accent1">
            <a:lumMod val="60000"/>
            <a:lumOff val="40000"/>
          </a:schemeClr>
        </a:buClr>
        <a:buSzPct val="80000"/>
        <a:buFont typeface="Webdings" pitchFamily="18" charset="2"/>
        <a:buChar char=""/>
        <a:defRPr sz="2800" kern="1200">
          <a:solidFill>
            <a:srgbClr val="336699"/>
          </a:solidFill>
          <a:latin typeface="Calibri" pitchFamily="34" charset="0"/>
          <a:ea typeface="+mn-ea"/>
          <a:cs typeface="+mn-cs"/>
        </a:defRPr>
      </a:lvl4pPr>
      <a:lvl5pPr marL="1720850" indent="-349250" algn="l" defTabSz="914400" rtl="0" eaLnBrk="1" latinLnBrk="0" hangingPunct="1">
        <a:spcBef>
          <a:spcPts val="600"/>
        </a:spcBef>
        <a:buClr>
          <a:schemeClr val="accent1"/>
        </a:buClr>
        <a:buSzPct val="80000"/>
        <a:buFont typeface="Webdings" pitchFamily="18" charset="2"/>
        <a:buChar char=""/>
        <a:defRPr sz="2800" kern="1200">
          <a:solidFill>
            <a:srgbClr val="336699"/>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27584" y="3212976"/>
            <a:ext cx="7643866" cy="1416220"/>
          </a:xfrm>
        </p:spPr>
        <p:txBody>
          <a:bodyPr>
            <a:normAutofit fontScale="90000"/>
          </a:bodyPr>
          <a:lstStyle/>
          <a:p>
            <a:pPr algn="ctr">
              <a:defRPr/>
            </a:pPr>
            <a:r>
              <a:rPr lang="fr-FR" sz="4800" b="1" dirty="0" smtClean="0">
                <a:solidFill>
                  <a:srgbClr val="FF9900"/>
                </a:solidFill>
              </a:rPr>
              <a:t>Adaptation des images d'un site web pour la compensation du daltonisme</a:t>
            </a:r>
            <a:endParaRPr lang="fr-FR" sz="4800" b="1" dirty="0">
              <a:solidFill>
                <a:srgbClr val="FF9900"/>
              </a:solidFill>
            </a:endParaRPr>
          </a:p>
        </p:txBody>
      </p:sp>
      <p:sp>
        <p:nvSpPr>
          <p:cNvPr id="13316" name="Espace réservé du numéro de diapositive 3"/>
          <p:cNvSpPr>
            <a:spLocks noGrp="1"/>
          </p:cNvSpPr>
          <p:nvPr>
            <p:ph type="sldNum" sz="quarter" idx="12"/>
          </p:nvPr>
        </p:nvSpPr>
        <p:spPr bwMode="auto">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a:t>
            </a:fld>
            <a:endParaRPr lang="fr-FR" smtClean="0"/>
          </a:p>
        </p:txBody>
      </p:sp>
      <p:pic>
        <p:nvPicPr>
          <p:cNvPr id="12289" name="Picture 1"/>
          <p:cNvPicPr>
            <a:picLocks noChangeAspect="1" noChangeArrowheads="1"/>
          </p:cNvPicPr>
          <p:nvPr/>
        </p:nvPicPr>
        <p:blipFill>
          <a:blip r:embed="rId3" cstate="print"/>
          <a:srcRect/>
          <a:stretch>
            <a:fillRect/>
          </a:stretch>
        </p:blipFill>
        <p:spPr bwMode="auto">
          <a:xfrm>
            <a:off x="71406" y="6215082"/>
            <a:ext cx="861441" cy="552446"/>
          </a:xfrm>
          <a:prstGeom prst="rect">
            <a:avLst/>
          </a:prstGeom>
          <a:noFill/>
          <a:ln w="9525">
            <a:noFill/>
            <a:miter lim="800000"/>
            <a:headEnd/>
            <a:tailEnd/>
          </a:ln>
        </p:spPr>
      </p:pic>
      <p:sp>
        <p:nvSpPr>
          <p:cNvPr id="6" name="ZoneTexte 5"/>
          <p:cNvSpPr txBox="1"/>
          <p:nvPr/>
        </p:nvSpPr>
        <p:spPr>
          <a:xfrm>
            <a:off x="6300192" y="5301208"/>
            <a:ext cx="2412776" cy="646331"/>
          </a:xfrm>
          <a:prstGeom prst="rect">
            <a:avLst/>
          </a:prstGeom>
          <a:noFill/>
        </p:spPr>
        <p:txBody>
          <a:bodyPr wrap="square" rtlCol="0">
            <a:spAutoFit/>
          </a:bodyPr>
          <a:lstStyle/>
          <a:p>
            <a:r>
              <a:rPr lang="fr-FR" dirty="0" smtClean="0">
                <a:solidFill>
                  <a:schemeClr val="bg1"/>
                </a:solidFill>
              </a:rPr>
              <a:t>Pierre Fourreau</a:t>
            </a:r>
          </a:p>
          <a:p>
            <a:r>
              <a:rPr lang="fr-FR" dirty="0" smtClean="0">
                <a:solidFill>
                  <a:schemeClr val="bg1"/>
                </a:solidFill>
              </a:rPr>
              <a:t>DI5</a:t>
            </a:r>
          </a:p>
        </p:txBody>
      </p:sp>
      <p:sp>
        <p:nvSpPr>
          <p:cNvPr id="7" name="ZoneTexte 6"/>
          <p:cNvSpPr txBox="1"/>
          <p:nvPr/>
        </p:nvSpPr>
        <p:spPr>
          <a:xfrm>
            <a:off x="6084168" y="260648"/>
            <a:ext cx="2880320" cy="369332"/>
          </a:xfrm>
          <a:prstGeom prst="rect">
            <a:avLst/>
          </a:prstGeom>
          <a:noFill/>
        </p:spPr>
        <p:txBody>
          <a:bodyPr wrap="square" rtlCol="0">
            <a:spAutoFit/>
          </a:bodyPr>
          <a:lstStyle/>
          <a:p>
            <a:r>
              <a:rPr lang="fr-FR" i="1" dirty="0" smtClean="0">
                <a:solidFill>
                  <a:schemeClr val="accent5">
                    <a:lumMod val="40000"/>
                    <a:lumOff val="60000"/>
                  </a:schemeClr>
                </a:solidFill>
              </a:rPr>
              <a:t>Projet de Fin d’Etudes</a:t>
            </a:r>
          </a:p>
        </p:txBody>
      </p:sp>
      <p:sp>
        <p:nvSpPr>
          <p:cNvPr id="8" name="Rectangle 7"/>
          <p:cNvSpPr/>
          <p:nvPr/>
        </p:nvSpPr>
        <p:spPr>
          <a:xfrm>
            <a:off x="-612576" y="5301208"/>
            <a:ext cx="4392488" cy="923330"/>
          </a:xfrm>
          <a:prstGeom prst="rect">
            <a:avLst/>
          </a:prstGeom>
        </p:spPr>
        <p:txBody>
          <a:bodyPr wrap="square">
            <a:spAutoFit/>
          </a:bodyPr>
          <a:lstStyle/>
          <a:p>
            <a:pPr marL="1440000"/>
            <a:r>
              <a:rPr lang="fr-FR" u="sng" dirty="0" err="1" smtClean="0">
                <a:solidFill>
                  <a:schemeClr val="bg1"/>
                </a:solidFill>
              </a:rPr>
              <a:t>Encadrants</a:t>
            </a:r>
            <a:endParaRPr lang="fr-FR" u="sng" dirty="0" smtClean="0">
              <a:solidFill>
                <a:schemeClr val="bg1"/>
              </a:solidFill>
            </a:endParaRPr>
          </a:p>
          <a:p>
            <a:pPr marL="1440000"/>
            <a:r>
              <a:rPr lang="fr-FR" dirty="0" smtClean="0">
                <a:solidFill>
                  <a:schemeClr val="bg1"/>
                </a:solidFill>
              </a:rPr>
              <a:t>Sébastien Aupetit</a:t>
            </a:r>
          </a:p>
          <a:p>
            <a:pPr marL="1440000"/>
            <a:r>
              <a:rPr lang="fr-FR" dirty="0" smtClean="0">
                <a:solidFill>
                  <a:schemeClr val="bg1"/>
                </a:solidFill>
              </a:rPr>
              <a:t>Mohamed Slimane</a:t>
            </a:r>
          </a:p>
        </p:txBody>
      </p:sp>
    </p:spTree>
  </p:cSld>
  <p:clrMapOvr>
    <a:masterClrMapping/>
  </p:clrMapOvr>
  <p:transition advTm="10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Qu’est-ce-que le daltonisme?</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10</a:t>
            </a:fld>
            <a:endParaRPr lang="fr-FR" smtClean="0"/>
          </a:p>
        </p:txBody>
      </p:sp>
      <p:sp>
        <p:nvSpPr>
          <p:cNvPr id="4" name="Espace réservé du contenu 2"/>
          <p:cNvSpPr>
            <a:spLocks noGrp="1"/>
          </p:cNvSpPr>
          <p:nvPr>
            <p:ph idx="1"/>
          </p:nvPr>
        </p:nvSpPr>
        <p:spPr>
          <a:xfrm>
            <a:off x="739774" y="1371600"/>
            <a:ext cx="8152705" cy="4984750"/>
          </a:xfrm>
        </p:spPr>
        <p:txBody>
          <a:bodyPr>
            <a:normAutofit/>
          </a:bodyPr>
          <a:lstStyle/>
          <a:p>
            <a:r>
              <a:rPr lang="fr-FR" dirty="0" smtClean="0"/>
              <a:t>Plusieurs formes de daltonisme </a:t>
            </a:r>
          </a:p>
          <a:p>
            <a:pPr lvl="1"/>
            <a:endParaRPr lang="fr-FR" dirty="0" smtClean="0"/>
          </a:p>
          <a:p>
            <a:pPr lvl="1"/>
            <a:r>
              <a:rPr lang="fr-FR" dirty="0" smtClean="0"/>
              <a:t>Protanopie</a:t>
            </a:r>
          </a:p>
          <a:p>
            <a:pPr lvl="1"/>
            <a:r>
              <a:rPr lang="fr-FR" dirty="0" smtClean="0"/>
              <a:t>Deutéranopie</a:t>
            </a:r>
          </a:p>
          <a:p>
            <a:pPr lvl="1"/>
            <a:r>
              <a:rPr lang="fr-FR" dirty="0" smtClean="0"/>
              <a:t>Tritanopie</a:t>
            </a:r>
          </a:p>
          <a:p>
            <a:pPr lvl="1"/>
            <a:endParaRPr lang="fr-FR" dirty="0" smtClean="0"/>
          </a:p>
        </p:txBody>
      </p:sp>
      <p:pic>
        <p:nvPicPr>
          <p:cNvPr id="20482" name="Picture 2" descr="http://www.novaprinting.ca/images/RGB.gif"/>
          <p:cNvPicPr>
            <a:picLocks noChangeAspect="1" noChangeArrowheads="1"/>
          </p:cNvPicPr>
          <p:nvPr/>
        </p:nvPicPr>
        <p:blipFill>
          <a:blip r:embed="rId3" cstate="print"/>
          <a:srcRect/>
          <a:stretch>
            <a:fillRect/>
          </a:stretch>
        </p:blipFill>
        <p:spPr bwMode="auto">
          <a:xfrm>
            <a:off x="5364088" y="2420888"/>
            <a:ext cx="2857500" cy="2857500"/>
          </a:xfrm>
          <a:prstGeom prst="rect">
            <a:avLst/>
          </a:prstGeom>
          <a:noFill/>
        </p:spPr>
      </p:pic>
    </p:spTree>
  </p:cSld>
  <p:clrMapOvr>
    <a:masterClrMapping/>
  </p:clrMapOvr>
  <p:transition advTm="10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11</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Présentation générale du projet</a:t>
            </a:r>
          </a:p>
          <a:p>
            <a:r>
              <a:rPr lang="fr-FR" dirty="0" smtClean="0"/>
              <a:t>Qu’est-ce-que le daltonisme?</a:t>
            </a:r>
          </a:p>
          <a:p>
            <a:r>
              <a:rPr lang="fr-FR" dirty="0" smtClean="0">
                <a:solidFill>
                  <a:srgbClr val="E29F1D"/>
                </a:solidFill>
              </a:rPr>
              <a:t>Objectif</a:t>
            </a:r>
          </a:p>
          <a:p>
            <a:r>
              <a:rPr lang="fr-FR" dirty="0" smtClean="0"/>
              <a:t>Travail réalisé</a:t>
            </a:r>
          </a:p>
          <a:p>
            <a:r>
              <a:rPr lang="fr-FR" dirty="0" smtClean="0"/>
              <a:t>Analyse critique </a:t>
            </a:r>
          </a:p>
          <a:p>
            <a:r>
              <a:rPr lang="fr-FR" dirty="0" smtClean="0"/>
              <a:t>Perspectives</a:t>
            </a:r>
          </a:p>
          <a:p>
            <a:r>
              <a:rPr lang="fr-FR" dirty="0" smtClean="0"/>
              <a:t>Bilan</a:t>
            </a:r>
            <a:endParaRPr lang="fr-FR" dirty="0"/>
          </a:p>
        </p:txBody>
      </p:sp>
    </p:spTree>
  </p:cSld>
  <p:clrMapOvr>
    <a:masterClrMapping/>
  </p:clrMapOvr>
  <p:transition advTm="10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Objectif</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12</a:t>
            </a:fld>
            <a:endParaRPr lang="fr-FR" smtClean="0"/>
          </a:p>
        </p:txBody>
      </p:sp>
      <p:sp>
        <p:nvSpPr>
          <p:cNvPr id="4" name="Espace réservé du contenu 2"/>
          <p:cNvSpPr>
            <a:spLocks noGrp="1"/>
          </p:cNvSpPr>
          <p:nvPr>
            <p:ph idx="1"/>
          </p:nvPr>
        </p:nvSpPr>
        <p:spPr>
          <a:xfrm>
            <a:off x="739774" y="1371600"/>
            <a:ext cx="8152705" cy="977280"/>
          </a:xfrm>
        </p:spPr>
        <p:txBody>
          <a:bodyPr>
            <a:normAutofit/>
          </a:bodyPr>
          <a:lstStyle/>
          <a:p>
            <a:r>
              <a:rPr lang="fr-FR" dirty="0" smtClean="0"/>
              <a:t>Objectif du projet</a:t>
            </a:r>
          </a:p>
          <a:p>
            <a:pPr lvl="2">
              <a:buNone/>
            </a:pPr>
            <a:endParaRPr lang="fr-FR" dirty="0" smtClean="0"/>
          </a:p>
          <a:p>
            <a:pPr lvl="2">
              <a:buNone/>
            </a:pPr>
            <a:endParaRPr lang="fr-FR" sz="3600" dirty="0" smtClean="0"/>
          </a:p>
        </p:txBody>
      </p:sp>
      <p:sp>
        <p:nvSpPr>
          <p:cNvPr id="7" name="Espace réservé du contenu 2"/>
          <p:cNvSpPr txBox="1">
            <a:spLocks/>
          </p:cNvSpPr>
          <p:nvPr/>
        </p:nvSpPr>
        <p:spPr>
          <a:xfrm>
            <a:off x="467544" y="3356992"/>
            <a:ext cx="8152705" cy="977280"/>
          </a:xfrm>
          <a:prstGeom prst="rect">
            <a:avLst/>
          </a:prstGeom>
        </p:spPr>
        <p:txBody>
          <a:bodyPr vert="horz" lIns="91440" tIns="45720" rIns="91440" bIns="45720" rtlCol="0">
            <a:noAutofit/>
          </a:bodyPr>
          <a:lstStyle/>
          <a:p>
            <a:pPr marL="342900" lvl="0" indent="-342900" algn="ctr" fontAlgn="auto">
              <a:spcBef>
                <a:spcPts val="2000"/>
              </a:spcBef>
              <a:spcAft>
                <a:spcPts val="0"/>
              </a:spcAft>
              <a:buClr>
                <a:schemeClr val="accent1"/>
              </a:buClr>
              <a:buSzPct val="80000"/>
            </a:pPr>
            <a:r>
              <a:rPr lang="fr-FR" sz="3600" dirty="0" smtClean="0">
                <a:solidFill>
                  <a:srgbClr val="336699"/>
                </a:solidFill>
                <a:latin typeface="Calibri" pitchFamily="34" charset="0"/>
              </a:rPr>
              <a:t>Compenser les pertes visuelles dues au daltonisme </a:t>
            </a:r>
          </a:p>
        </p:txBody>
      </p:sp>
    </p:spTree>
  </p:cSld>
  <p:clrMapOvr>
    <a:masterClrMapping/>
  </p:clrMapOvr>
  <p:transition advTm="10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13</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Présentation générale du projet</a:t>
            </a:r>
          </a:p>
          <a:p>
            <a:r>
              <a:rPr lang="fr-FR" dirty="0" smtClean="0"/>
              <a:t>Qu’est-ce-que le daltonisme?</a:t>
            </a:r>
          </a:p>
          <a:p>
            <a:r>
              <a:rPr lang="fr-FR" dirty="0" smtClean="0"/>
              <a:t>Objectif</a:t>
            </a:r>
          </a:p>
          <a:p>
            <a:r>
              <a:rPr lang="fr-FR" dirty="0" smtClean="0">
                <a:solidFill>
                  <a:srgbClr val="F0AD00"/>
                </a:solidFill>
              </a:rPr>
              <a:t>Travail réalisé</a:t>
            </a:r>
          </a:p>
          <a:p>
            <a:r>
              <a:rPr lang="fr-FR" dirty="0" smtClean="0"/>
              <a:t>Analyse critique </a:t>
            </a:r>
          </a:p>
          <a:p>
            <a:r>
              <a:rPr lang="fr-FR" dirty="0" smtClean="0"/>
              <a:t>Perspectives</a:t>
            </a:r>
          </a:p>
          <a:p>
            <a:r>
              <a:rPr lang="fr-FR" dirty="0" smtClean="0"/>
              <a:t>Bilan</a:t>
            </a:r>
            <a:endParaRPr lang="fr-FR" dirty="0"/>
          </a:p>
        </p:txBody>
      </p:sp>
    </p:spTree>
  </p:cSld>
  <p:clrMapOvr>
    <a:masterClrMapping/>
  </p:clrMapOvr>
  <p:transition advTm="10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14</a:t>
            </a:fld>
            <a:endParaRPr lang="fr-FR" smtClean="0"/>
          </a:p>
        </p:txBody>
      </p:sp>
      <p:sp>
        <p:nvSpPr>
          <p:cNvPr id="4" name="Espace réservé du contenu 2"/>
          <p:cNvSpPr>
            <a:spLocks noGrp="1"/>
          </p:cNvSpPr>
          <p:nvPr>
            <p:ph idx="1"/>
          </p:nvPr>
        </p:nvSpPr>
        <p:spPr>
          <a:xfrm>
            <a:off x="539552" y="1556792"/>
            <a:ext cx="8152705" cy="4984750"/>
          </a:xfrm>
        </p:spPr>
        <p:txBody>
          <a:bodyPr>
            <a:normAutofit/>
          </a:bodyPr>
          <a:lstStyle/>
          <a:p>
            <a:r>
              <a:rPr lang="fr-FR" dirty="0" smtClean="0"/>
              <a:t>Recherches bibliographiques</a:t>
            </a:r>
          </a:p>
          <a:p>
            <a:r>
              <a:rPr lang="fr-FR" dirty="0" smtClean="0"/>
              <a:t>Analyse de l’existant SWAP</a:t>
            </a:r>
          </a:p>
          <a:p>
            <a:r>
              <a:rPr lang="fr-FR" dirty="0" smtClean="0"/>
              <a:t>Simulation du daltonisme</a:t>
            </a:r>
          </a:p>
          <a:p>
            <a:pPr lvl="1"/>
            <a:endParaRPr lang="fr-FR" dirty="0" smtClean="0"/>
          </a:p>
        </p:txBody>
      </p:sp>
    </p:spTree>
  </p:cSld>
  <p:clrMapOvr>
    <a:masterClrMapping/>
  </p:clrMapOvr>
  <p:transition advTm="10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15</a:t>
            </a:fld>
            <a:endParaRPr lang="fr-FR" smtClean="0"/>
          </a:p>
        </p:txBody>
      </p:sp>
      <p:sp>
        <p:nvSpPr>
          <p:cNvPr id="4" name="Espace réservé du contenu 2"/>
          <p:cNvSpPr>
            <a:spLocks noGrp="1"/>
          </p:cNvSpPr>
          <p:nvPr>
            <p:ph idx="1"/>
          </p:nvPr>
        </p:nvSpPr>
        <p:spPr>
          <a:xfrm>
            <a:off x="467544" y="1556792"/>
            <a:ext cx="8152705" cy="4984750"/>
          </a:xfrm>
        </p:spPr>
        <p:txBody>
          <a:bodyPr>
            <a:normAutofit lnSpcReduction="10000"/>
          </a:bodyPr>
          <a:lstStyle/>
          <a:p>
            <a:r>
              <a:rPr lang="fr-FR" dirty="0" smtClean="0"/>
              <a:t>Simulation du daltonisme</a:t>
            </a:r>
          </a:p>
          <a:p>
            <a:pPr lvl="1"/>
            <a:r>
              <a:rPr lang="fr-FR" dirty="0" smtClean="0"/>
              <a:t>Intercepter les images d’une page une par une et les modifier afin de simuler une vue daltonienne</a:t>
            </a:r>
          </a:p>
          <a:p>
            <a:pPr lvl="2"/>
            <a:endParaRPr lang="fr-FR" dirty="0" smtClean="0"/>
          </a:p>
          <a:p>
            <a:pPr lvl="1"/>
            <a:r>
              <a:rPr lang="fr-FR" dirty="0" smtClean="0"/>
              <a:t>Simulation des 3 types de daltonisme grâce à l’algorithme de Kuhn</a:t>
            </a:r>
          </a:p>
          <a:p>
            <a:pPr lvl="2"/>
            <a:r>
              <a:rPr lang="fr-FR" dirty="0" err="1" smtClean="0"/>
              <a:t>Protanope</a:t>
            </a:r>
            <a:endParaRPr lang="fr-FR" dirty="0" smtClean="0"/>
          </a:p>
          <a:p>
            <a:pPr lvl="2"/>
            <a:r>
              <a:rPr lang="fr-FR" dirty="0" smtClean="0"/>
              <a:t>Deutéranope</a:t>
            </a:r>
          </a:p>
          <a:p>
            <a:pPr lvl="2"/>
            <a:r>
              <a:rPr lang="fr-FR" dirty="0" err="1" smtClean="0"/>
              <a:t>Tritanope</a:t>
            </a:r>
            <a:endParaRPr lang="fr-FR" dirty="0" smtClean="0"/>
          </a:p>
          <a:p>
            <a:pPr lvl="2"/>
            <a:endParaRPr lang="fr-FR" dirty="0"/>
          </a:p>
        </p:txBody>
      </p:sp>
    </p:spTree>
  </p:cSld>
  <p:clrMapOvr>
    <a:masterClrMapping/>
  </p:clrMapOvr>
  <p:transition advTm="10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16</a:t>
            </a:fld>
            <a:endParaRPr lang="fr-FR" smtClean="0"/>
          </a:p>
        </p:txBody>
      </p:sp>
      <p:sp>
        <p:nvSpPr>
          <p:cNvPr id="4" name="Espace réservé du contenu 2"/>
          <p:cNvSpPr>
            <a:spLocks noGrp="1"/>
          </p:cNvSpPr>
          <p:nvPr>
            <p:ph idx="1"/>
          </p:nvPr>
        </p:nvSpPr>
        <p:spPr>
          <a:xfrm>
            <a:off x="467544" y="1556792"/>
            <a:ext cx="8152705" cy="936104"/>
          </a:xfrm>
        </p:spPr>
        <p:txBody>
          <a:bodyPr>
            <a:normAutofit/>
          </a:bodyPr>
          <a:lstStyle/>
          <a:p>
            <a:r>
              <a:rPr lang="fr-FR" dirty="0" smtClean="0"/>
              <a:t>Principe de la simulation</a:t>
            </a:r>
          </a:p>
          <a:p>
            <a:pPr lvl="2"/>
            <a:endParaRPr lang="fr-FR" dirty="0"/>
          </a:p>
        </p:txBody>
      </p:sp>
      <p:sp>
        <p:nvSpPr>
          <p:cNvPr id="5" name="Espace réservé du contenu 2"/>
          <p:cNvSpPr txBox="1">
            <a:spLocks/>
          </p:cNvSpPr>
          <p:nvPr/>
        </p:nvSpPr>
        <p:spPr>
          <a:xfrm>
            <a:off x="1115616" y="2348880"/>
            <a:ext cx="7200800" cy="3600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20000"/>
          </a:bodyPr>
          <a:lstStyle/>
          <a:p>
            <a:pPr lvl="1">
              <a:buFont typeface="Wingdings" pitchFamily="2" charset="2"/>
              <a:buChar char="Ø"/>
            </a:pPr>
            <a:endParaRPr lang="fr-FR" sz="3600" dirty="0" smtClean="0">
              <a:solidFill>
                <a:srgbClr val="336699"/>
              </a:solidFill>
              <a:latin typeface="Calibri" pitchFamily="34" charset="0"/>
            </a:endParaRPr>
          </a:p>
          <a:p>
            <a:pPr lvl="1">
              <a:buFont typeface="Wingdings" pitchFamily="2" charset="2"/>
              <a:buChar char="Ø"/>
            </a:pPr>
            <a:r>
              <a:rPr lang="fr-FR" sz="3600" dirty="0" smtClean="0">
                <a:solidFill>
                  <a:srgbClr val="336699"/>
                </a:solidFill>
                <a:latin typeface="Calibri" pitchFamily="34" charset="0"/>
              </a:rPr>
              <a:t>Récupération et lecture</a:t>
            </a:r>
          </a:p>
          <a:p>
            <a:pPr lvl="1">
              <a:buFont typeface="Wingdings" pitchFamily="2" charset="2"/>
              <a:buChar char="Ø"/>
            </a:pPr>
            <a:r>
              <a:rPr lang="fr-FR" sz="3600" dirty="0" smtClean="0">
                <a:solidFill>
                  <a:srgbClr val="336699"/>
                </a:solidFill>
                <a:latin typeface="Calibri" pitchFamily="34" charset="0"/>
              </a:rPr>
              <a:t>Parcours de tous les pixels de l’image</a:t>
            </a:r>
          </a:p>
          <a:p>
            <a:pPr lvl="1">
              <a:buFont typeface="Wingdings" pitchFamily="2" charset="2"/>
              <a:buChar char="Ø"/>
            </a:pPr>
            <a:r>
              <a:rPr lang="fr-FR" sz="3600" dirty="0" smtClean="0">
                <a:solidFill>
                  <a:srgbClr val="336699"/>
                </a:solidFill>
                <a:latin typeface="Calibri" pitchFamily="34" charset="0"/>
              </a:rPr>
              <a:t>Transformation pour chaque pixel</a:t>
            </a:r>
          </a:p>
          <a:p>
            <a:pPr lvl="1">
              <a:buFont typeface="Wingdings" pitchFamily="2" charset="2"/>
              <a:buChar char="Ø"/>
            </a:pPr>
            <a:r>
              <a:rPr lang="fr-FR" sz="3600" dirty="0" smtClean="0">
                <a:solidFill>
                  <a:srgbClr val="336699"/>
                </a:solidFill>
                <a:latin typeface="Calibri" pitchFamily="34" charset="0"/>
              </a:rPr>
              <a:t>Récupération du pixel transformé et construction d’une nouvelle image</a:t>
            </a:r>
          </a:p>
          <a:p>
            <a:pPr lvl="1">
              <a:buFont typeface="Wingdings" pitchFamily="2" charset="2"/>
              <a:buChar char="Ø"/>
            </a:pPr>
            <a:r>
              <a:rPr lang="fr-FR" sz="3600" dirty="0" smtClean="0">
                <a:solidFill>
                  <a:srgbClr val="336699"/>
                </a:solidFill>
                <a:latin typeface="Calibri" pitchFamily="34" charset="0"/>
              </a:rPr>
              <a:t>Envoi de la nouvelle image</a:t>
            </a:r>
          </a:p>
          <a:p>
            <a:pPr lvl="1">
              <a:buFont typeface="Wingdings" pitchFamily="2" charset="2"/>
              <a:buChar char="Ø"/>
            </a:pPr>
            <a:endParaRPr lang="fr-FR" sz="3600" dirty="0" smtClean="0">
              <a:solidFill>
                <a:srgbClr val="336699"/>
              </a:solidFill>
              <a:latin typeface="Calibri" pitchFamily="34" charset="0"/>
            </a:endParaRPr>
          </a:p>
          <a:p>
            <a:pPr marL="1035050" lvl="2" indent="-349250" fontAlgn="auto">
              <a:spcBef>
                <a:spcPts val="600"/>
              </a:spcBef>
              <a:spcAft>
                <a:spcPts val="0"/>
              </a:spcAft>
              <a:buClr>
                <a:schemeClr val="accent1"/>
              </a:buClr>
              <a:buSzPct val="80000"/>
              <a:buFont typeface="Webdings" pitchFamily="18" charset="2"/>
              <a:buChar char=""/>
            </a:pPr>
            <a:endParaRPr kumimoji="0" lang="fr-FR" sz="2800" b="0" i="0" u="none" strike="noStrike" kern="1200" cap="none" spc="0" normalizeH="0" baseline="0" noProof="0" dirty="0">
              <a:ln>
                <a:noFill/>
              </a:ln>
              <a:solidFill>
                <a:srgbClr val="336699"/>
              </a:solidFill>
              <a:effectLst/>
              <a:uLnTx/>
              <a:uFillTx/>
              <a:latin typeface="Calibri" pitchFamily="34" charset="0"/>
              <a:ea typeface="+mn-ea"/>
              <a:cs typeface="+mn-cs"/>
            </a:endParaRPr>
          </a:p>
        </p:txBody>
      </p:sp>
    </p:spTree>
  </p:cSld>
  <p:clrMapOvr>
    <a:masterClrMapping/>
  </p:clrMapOvr>
  <p:transition advTm="10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17</a:t>
            </a:fld>
            <a:endParaRPr lang="fr-FR" dirty="0" smtClean="0"/>
          </a:p>
        </p:txBody>
      </p:sp>
      <p:sp>
        <p:nvSpPr>
          <p:cNvPr id="4" name="Espace réservé du contenu 2"/>
          <p:cNvSpPr>
            <a:spLocks noGrp="1"/>
          </p:cNvSpPr>
          <p:nvPr>
            <p:ph idx="1"/>
          </p:nvPr>
        </p:nvSpPr>
        <p:spPr>
          <a:xfrm>
            <a:off x="539552" y="1484784"/>
            <a:ext cx="8604448" cy="1049288"/>
          </a:xfrm>
        </p:spPr>
        <p:txBody>
          <a:bodyPr>
            <a:normAutofit fontScale="92500"/>
          </a:bodyPr>
          <a:lstStyle/>
          <a:p>
            <a:r>
              <a:rPr lang="fr-FR" dirty="0" smtClean="0"/>
              <a:t>Exemple simulation d’une vision deutéranope</a:t>
            </a:r>
          </a:p>
        </p:txBody>
      </p:sp>
      <p:pic>
        <p:nvPicPr>
          <p:cNvPr id="5" name="Picture 20" descr="(JPG)"/>
          <p:cNvPicPr>
            <a:picLocks noChangeAspect="1" noChangeArrowheads="1"/>
          </p:cNvPicPr>
          <p:nvPr/>
        </p:nvPicPr>
        <p:blipFill>
          <a:blip r:embed="rId3" cstate="print"/>
          <a:srcRect/>
          <a:stretch>
            <a:fillRect/>
          </a:stretch>
        </p:blipFill>
        <p:spPr bwMode="auto">
          <a:xfrm>
            <a:off x="467544" y="2852936"/>
            <a:ext cx="3240360" cy="2316164"/>
          </a:xfrm>
          <a:prstGeom prst="rect">
            <a:avLst/>
          </a:prstGeom>
          <a:noFill/>
          <a:ln w="9525">
            <a:noFill/>
            <a:miter lim="800000"/>
            <a:headEnd/>
            <a:tailEnd/>
          </a:ln>
        </p:spPr>
      </p:pic>
      <p:pic>
        <p:nvPicPr>
          <p:cNvPr id="7" name="Picture 22" descr="(JPG)"/>
          <p:cNvPicPr>
            <a:picLocks noChangeAspect="1" noChangeArrowheads="1"/>
          </p:cNvPicPr>
          <p:nvPr/>
        </p:nvPicPr>
        <p:blipFill>
          <a:blip r:embed="rId4" cstate="print"/>
          <a:srcRect/>
          <a:stretch>
            <a:fillRect/>
          </a:stretch>
        </p:blipFill>
        <p:spPr bwMode="auto">
          <a:xfrm>
            <a:off x="5508104" y="2780928"/>
            <a:ext cx="3236181" cy="2314800"/>
          </a:xfrm>
          <a:prstGeom prst="rect">
            <a:avLst/>
          </a:prstGeom>
          <a:noFill/>
          <a:ln w="9525">
            <a:noFill/>
            <a:miter lim="800000"/>
            <a:headEnd/>
            <a:tailEnd/>
          </a:ln>
        </p:spPr>
      </p:pic>
      <p:sp>
        <p:nvSpPr>
          <p:cNvPr id="8" name="Flèche droite 7"/>
          <p:cNvSpPr/>
          <p:nvPr/>
        </p:nvSpPr>
        <p:spPr>
          <a:xfrm>
            <a:off x="3923928" y="3645024"/>
            <a:ext cx="1440160" cy="57606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a:p>
        </p:txBody>
      </p:sp>
      <p:sp>
        <p:nvSpPr>
          <p:cNvPr id="9" name="ZoneTexte 8"/>
          <p:cNvSpPr txBox="1"/>
          <p:nvPr/>
        </p:nvSpPr>
        <p:spPr>
          <a:xfrm>
            <a:off x="3707904" y="3284984"/>
            <a:ext cx="1800200" cy="369332"/>
          </a:xfrm>
          <a:prstGeom prst="rect">
            <a:avLst/>
          </a:prstGeom>
          <a:noFill/>
        </p:spPr>
        <p:txBody>
          <a:bodyPr wrap="square" rtlCol="0">
            <a:spAutoFit/>
          </a:bodyPr>
          <a:lstStyle/>
          <a:p>
            <a:r>
              <a:rPr lang="fr-FR" dirty="0" smtClean="0"/>
              <a:t>Transformation</a:t>
            </a:r>
            <a:endParaRPr lang="fr-FR" dirty="0"/>
          </a:p>
        </p:txBody>
      </p:sp>
      <p:sp>
        <p:nvSpPr>
          <p:cNvPr id="10" name="ZoneTexte 9"/>
          <p:cNvSpPr txBox="1"/>
          <p:nvPr/>
        </p:nvSpPr>
        <p:spPr>
          <a:xfrm>
            <a:off x="1043608" y="5229200"/>
            <a:ext cx="3096344" cy="307777"/>
          </a:xfrm>
          <a:prstGeom prst="rect">
            <a:avLst/>
          </a:prstGeom>
          <a:noFill/>
        </p:spPr>
        <p:txBody>
          <a:bodyPr wrap="square" rtlCol="0">
            <a:spAutoFit/>
          </a:bodyPr>
          <a:lstStyle/>
          <a:p>
            <a:r>
              <a:rPr lang="fr-FR" sz="1400" i="1" dirty="0" smtClean="0"/>
              <a:t>Image normale</a:t>
            </a:r>
            <a:endParaRPr lang="fr-FR" sz="1400" i="1" dirty="0"/>
          </a:p>
        </p:txBody>
      </p:sp>
      <p:sp>
        <p:nvSpPr>
          <p:cNvPr id="11" name="ZoneTexte 10"/>
          <p:cNvSpPr txBox="1"/>
          <p:nvPr/>
        </p:nvSpPr>
        <p:spPr>
          <a:xfrm>
            <a:off x="6300192" y="5157192"/>
            <a:ext cx="2268760" cy="307777"/>
          </a:xfrm>
          <a:prstGeom prst="rect">
            <a:avLst/>
          </a:prstGeom>
          <a:noFill/>
        </p:spPr>
        <p:txBody>
          <a:bodyPr wrap="square" rtlCol="0">
            <a:spAutoFit/>
          </a:bodyPr>
          <a:lstStyle/>
          <a:p>
            <a:r>
              <a:rPr lang="fr-FR" sz="1400" i="1" dirty="0" smtClean="0"/>
              <a:t>Image transformée</a:t>
            </a:r>
            <a:endParaRPr lang="fr-FR" sz="1400" i="1" dirty="0"/>
          </a:p>
        </p:txBody>
      </p:sp>
    </p:spTree>
  </p:cSld>
  <p:clrMapOvr>
    <a:masterClrMapping/>
  </p:clrMapOvr>
  <p:transition advTm="10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18</a:t>
            </a:fld>
            <a:endParaRPr lang="fr-FR" smtClean="0"/>
          </a:p>
        </p:txBody>
      </p:sp>
      <p:sp>
        <p:nvSpPr>
          <p:cNvPr id="4" name="Espace réservé du contenu 2"/>
          <p:cNvSpPr>
            <a:spLocks noGrp="1"/>
          </p:cNvSpPr>
          <p:nvPr>
            <p:ph idx="1"/>
          </p:nvPr>
        </p:nvSpPr>
        <p:spPr>
          <a:xfrm>
            <a:off x="467544" y="1412776"/>
            <a:ext cx="8676456" cy="4984750"/>
          </a:xfrm>
        </p:spPr>
        <p:txBody>
          <a:bodyPr>
            <a:normAutofit/>
          </a:bodyPr>
          <a:lstStyle/>
          <a:p>
            <a:r>
              <a:rPr lang="fr-FR" sz="3200" dirty="0" smtClean="0"/>
              <a:t>Possibilité de changer le type de daltonisme grâce à l’interface de configuration</a:t>
            </a:r>
          </a:p>
        </p:txBody>
      </p:sp>
      <p:sp>
        <p:nvSpPr>
          <p:cNvPr id="8" name="Flèche courbée vers la gauche 7"/>
          <p:cNvSpPr/>
          <p:nvPr/>
        </p:nvSpPr>
        <p:spPr>
          <a:xfrm>
            <a:off x="7308304" y="4293096"/>
            <a:ext cx="504056" cy="1368152"/>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solidFill>
                <a:schemeClr val="tx1"/>
              </a:solidFill>
            </a:endParaRPr>
          </a:p>
        </p:txBody>
      </p:sp>
      <p:pic>
        <p:nvPicPr>
          <p:cNvPr id="10" name="Image 9" descr="C:\Users\Pierre\Desktop\2.png"/>
          <p:cNvPicPr/>
          <p:nvPr/>
        </p:nvPicPr>
        <p:blipFill>
          <a:blip r:embed="rId3" cstate="print"/>
          <a:srcRect l="30848" t="36222" r="9768" b="48200"/>
          <a:stretch>
            <a:fillRect/>
          </a:stretch>
        </p:blipFill>
        <p:spPr bwMode="auto">
          <a:xfrm>
            <a:off x="1835696" y="4869160"/>
            <a:ext cx="5036566" cy="1042944"/>
          </a:xfrm>
          <a:prstGeom prst="rect">
            <a:avLst/>
          </a:prstGeom>
          <a:noFill/>
          <a:ln w="9525">
            <a:noFill/>
            <a:miter lim="800000"/>
            <a:headEnd/>
            <a:tailEnd/>
          </a:ln>
        </p:spPr>
      </p:pic>
      <p:pic>
        <p:nvPicPr>
          <p:cNvPr id="1026" name="Picture 2" descr="C:\Users\Pierre\Desktop\Capture du 2013-05-06 18_20_43.png"/>
          <p:cNvPicPr>
            <a:picLocks noChangeAspect="1" noChangeArrowheads="1"/>
          </p:cNvPicPr>
          <p:nvPr/>
        </p:nvPicPr>
        <p:blipFill>
          <a:blip r:embed="rId4" cstate="print"/>
          <a:srcRect l="31100" t="32360" r="12988" b="48740"/>
          <a:stretch>
            <a:fillRect/>
          </a:stretch>
        </p:blipFill>
        <p:spPr bwMode="auto">
          <a:xfrm>
            <a:off x="1763688" y="3429000"/>
            <a:ext cx="5112568" cy="1080120"/>
          </a:xfrm>
          <a:prstGeom prst="rect">
            <a:avLst/>
          </a:prstGeom>
          <a:noFill/>
        </p:spPr>
      </p:pic>
    </p:spTree>
  </p:cSld>
  <p:clrMapOvr>
    <a:masterClrMapping/>
  </p:clrMapOvr>
  <p:transition advTm="10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19</a:t>
            </a:fld>
            <a:endParaRPr lang="fr-FR" smtClean="0"/>
          </a:p>
        </p:txBody>
      </p:sp>
      <p:sp>
        <p:nvSpPr>
          <p:cNvPr id="4" name="Espace réservé du contenu 2"/>
          <p:cNvSpPr>
            <a:spLocks noGrp="1"/>
          </p:cNvSpPr>
          <p:nvPr>
            <p:ph idx="1"/>
          </p:nvPr>
        </p:nvSpPr>
        <p:spPr>
          <a:xfrm>
            <a:off x="467544" y="1412776"/>
            <a:ext cx="8152705" cy="4984750"/>
          </a:xfrm>
        </p:spPr>
        <p:txBody>
          <a:bodyPr>
            <a:normAutofit/>
          </a:bodyPr>
          <a:lstStyle/>
          <a:p>
            <a:r>
              <a:rPr lang="fr-FR" dirty="0" smtClean="0"/>
              <a:t>Mise en cache des images voisines</a:t>
            </a:r>
          </a:p>
          <a:p>
            <a:pPr lvl="1"/>
            <a:r>
              <a:rPr lang="fr-FR" dirty="0" smtClean="0"/>
              <a:t>Principe</a:t>
            </a:r>
          </a:p>
          <a:p>
            <a:pPr lvl="2">
              <a:buNone/>
            </a:pPr>
            <a:endParaRPr lang="fr-FR" dirty="0" smtClean="0"/>
          </a:p>
        </p:txBody>
      </p:sp>
      <p:pic>
        <p:nvPicPr>
          <p:cNvPr id="1026" name="Picture 2"/>
          <p:cNvPicPr>
            <a:picLocks noChangeAspect="1" noChangeArrowheads="1"/>
          </p:cNvPicPr>
          <p:nvPr/>
        </p:nvPicPr>
        <p:blipFill>
          <a:blip r:embed="rId3" cstate="print"/>
          <a:srcRect/>
          <a:stretch>
            <a:fillRect/>
          </a:stretch>
        </p:blipFill>
        <p:spPr bwMode="auto">
          <a:xfrm>
            <a:off x="2339752" y="2636912"/>
            <a:ext cx="4372744" cy="3774908"/>
          </a:xfrm>
          <a:prstGeom prst="rect">
            <a:avLst/>
          </a:prstGeom>
          <a:noFill/>
          <a:ln w="9525">
            <a:noFill/>
            <a:miter lim="800000"/>
            <a:headEnd/>
            <a:tailEnd/>
          </a:ln>
        </p:spPr>
      </p:pic>
    </p:spTree>
  </p:cSld>
  <p:clrMapOvr>
    <a:masterClrMapping/>
  </p:clrMapOvr>
  <p:transition advTm="10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Présentation générale du projet</a:t>
            </a:r>
          </a:p>
          <a:p>
            <a:r>
              <a:rPr lang="fr-FR" dirty="0" smtClean="0"/>
              <a:t>Qu’est-ce-que le daltonisme?</a:t>
            </a:r>
          </a:p>
          <a:p>
            <a:r>
              <a:rPr lang="fr-FR" dirty="0" smtClean="0"/>
              <a:t>Objectif</a:t>
            </a:r>
          </a:p>
          <a:p>
            <a:r>
              <a:rPr lang="fr-FR" dirty="0" smtClean="0"/>
              <a:t>Travail réalisé</a:t>
            </a:r>
          </a:p>
          <a:p>
            <a:r>
              <a:rPr lang="fr-FR" dirty="0" smtClean="0"/>
              <a:t>Analyse critique</a:t>
            </a:r>
          </a:p>
          <a:p>
            <a:r>
              <a:rPr lang="fr-FR" dirty="0" smtClean="0"/>
              <a:t>Perspectives</a:t>
            </a:r>
          </a:p>
          <a:p>
            <a:r>
              <a:rPr lang="fr-FR" dirty="0" smtClean="0"/>
              <a:t>Bilan</a:t>
            </a:r>
            <a:endParaRPr lang="fr-FR" dirty="0"/>
          </a:p>
        </p:txBody>
      </p:sp>
    </p:spTree>
  </p:cSld>
  <p:clrMapOvr>
    <a:masterClrMapping/>
  </p:clrMapOvr>
  <p:transition advTm="10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20</a:t>
            </a:fld>
            <a:endParaRPr lang="fr-FR" smtClean="0"/>
          </a:p>
        </p:txBody>
      </p:sp>
      <p:sp>
        <p:nvSpPr>
          <p:cNvPr id="4" name="Espace réservé du contenu 2"/>
          <p:cNvSpPr>
            <a:spLocks noGrp="1"/>
          </p:cNvSpPr>
          <p:nvPr>
            <p:ph idx="1"/>
          </p:nvPr>
        </p:nvSpPr>
        <p:spPr>
          <a:xfrm>
            <a:off x="467544" y="1412776"/>
            <a:ext cx="8152705" cy="4984750"/>
          </a:xfrm>
        </p:spPr>
        <p:txBody>
          <a:bodyPr>
            <a:normAutofit/>
          </a:bodyPr>
          <a:lstStyle/>
          <a:p>
            <a:r>
              <a:rPr lang="fr-FR" dirty="0" smtClean="0"/>
              <a:t>Mise en cache des images voisines</a:t>
            </a:r>
          </a:p>
          <a:p>
            <a:pPr lvl="1"/>
            <a:r>
              <a:rPr lang="fr-FR" dirty="0" smtClean="0"/>
              <a:t>Fonctionnement</a:t>
            </a:r>
          </a:p>
          <a:p>
            <a:pPr lvl="2">
              <a:buNone/>
            </a:pPr>
            <a:endParaRPr lang="fr-FR" dirty="0" smtClean="0"/>
          </a:p>
        </p:txBody>
      </p:sp>
      <p:pic>
        <p:nvPicPr>
          <p:cNvPr id="2050" name="Picture 2"/>
          <p:cNvPicPr>
            <a:picLocks noChangeAspect="1" noChangeArrowheads="1"/>
          </p:cNvPicPr>
          <p:nvPr/>
        </p:nvPicPr>
        <p:blipFill>
          <a:blip r:embed="rId3" cstate="print"/>
          <a:srcRect/>
          <a:stretch>
            <a:fillRect/>
          </a:stretch>
        </p:blipFill>
        <p:spPr bwMode="auto">
          <a:xfrm>
            <a:off x="0" y="2924944"/>
            <a:ext cx="9082980" cy="2539527"/>
          </a:xfrm>
          <a:prstGeom prst="rect">
            <a:avLst/>
          </a:prstGeom>
          <a:noFill/>
          <a:ln w="9525">
            <a:noFill/>
            <a:miter lim="800000"/>
            <a:headEnd/>
            <a:tailEnd/>
          </a:ln>
        </p:spPr>
      </p:pic>
    </p:spTree>
  </p:cSld>
  <p:clrMapOvr>
    <a:masterClrMapping/>
  </p:clrMapOvr>
  <p:transition advTm="10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21</a:t>
            </a:fld>
            <a:endParaRPr lang="fr-FR" smtClean="0"/>
          </a:p>
        </p:txBody>
      </p:sp>
      <p:sp>
        <p:nvSpPr>
          <p:cNvPr id="4" name="Espace réservé du contenu 2"/>
          <p:cNvSpPr>
            <a:spLocks noGrp="1"/>
          </p:cNvSpPr>
          <p:nvPr>
            <p:ph idx="1"/>
          </p:nvPr>
        </p:nvSpPr>
        <p:spPr>
          <a:xfrm>
            <a:off x="467544" y="1412776"/>
            <a:ext cx="8152705" cy="4984750"/>
          </a:xfrm>
        </p:spPr>
        <p:txBody>
          <a:bodyPr>
            <a:normAutofit/>
          </a:bodyPr>
          <a:lstStyle/>
          <a:p>
            <a:r>
              <a:rPr lang="fr-FR" dirty="0" smtClean="0"/>
              <a:t>Correction des images</a:t>
            </a:r>
          </a:p>
          <a:p>
            <a:pPr lvl="1"/>
            <a:endParaRPr lang="fr-FR" dirty="0" smtClean="0"/>
          </a:p>
          <a:p>
            <a:pPr lvl="1"/>
            <a:r>
              <a:rPr lang="fr-FR" dirty="0" smtClean="0"/>
              <a:t>Suit l’étape de la simulation</a:t>
            </a:r>
          </a:p>
          <a:p>
            <a:pPr lvl="2"/>
            <a:r>
              <a:rPr lang="fr-FR" dirty="0" smtClean="0"/>
              <a:t>Manipulation de l’image(récupération, lecture…)</a:t>
            </a:r>
          </a:p>
          <a:p>
            <a:pPr lvl="1"/>
            <a:endParaRPr lang="fr-FR" dirty="0" smtClean="0"/>
          </a:p>
          <a:p>
            <a:pPr lvl="1"/>
            <a:r>
              <a:rPr lang="fr-FR" dirty="0" smtClean="0"/>
              <a:t>Aucune fonction déjà existante sur le proxy</a:t>
            </a:r>
          </a:p>
          <a:p>
            <a:pPr lvl="2"/>
            <a:r>
              <a:rPr lang="fr-FR" dirty="0" smtClean="0"/>
              <a:t>Recherches</a:t>
            </a:r>
          </a:p>
          <a:p>
            <a:pPr lvl="2"/>
            <a:endParaRPr lang="fr-FR" dirty="0" smtClean="0"/>
          </a:p>
          <a:p>
            <a:pPr lvl="2">
              <a:buNone/>
            </a:pPr>
            <a:endParaRPr lang="fr-FR" dirty="0" smtClean="0"/>
          </a:p>
        </p:txBody>
      </p:sp>
    </p:spTree>
  </p:cSld>
  <p:clrMapOvr>
    <a:masterClrMapping/>
  </p:clrMapOvr>
  <p:transition advTm="10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22</a:t>
            </a:fld>
            <a:endParaRPr lang="fr-FR" smtClean="0"/>
          </a:p>
        </p:txBody>
      </p:sp>
      <p:sp>
        <p:nvSpPr>
          <p:cNvPr id="4" name="Espace réservé du contenu 2"/>
          <p:cNvSpPr>
            <a:spLocks noGrp="1"/>
          </p:cNvSpPr>
          <p:nvPr>
            <p:ph idx="1"/>
          </p:nvPr>
        </p:nvSpPr>
        <p:spPr>
          <a:xfrm>
            <a:off x="467544" y="1412776"/>
            <a:ext cx="8676456" cy="4984750"/>
          </a:xfrm>
        </p:spPr>
        <p:txBody>
          <a:bodyPr>
            <a:normAutofit/>
          </a:bodyPr>
          <a:lstStyle/>
          <a:p>
            <a:r>
              <a:rPr lang="fr-FR" dirty="0" smtClean="0"/>
              <a:t>Différents algorithmes de correction</a:t>
            </a:r>
          </a:p>
          <a:p>
            <a:pPr lvl="1"/>
            <a:r>
              <a:rPr lang="fr-FR" dirty="0" smtClean="0"/>
              <a:t>Passage par l’espace de couleur LMS</a:t>
            </a:r>
          </a:p>
          <a:p>
            <a:pPr lvl="3"/>
            <a:r>
              <a:rPr lang="fr-FR" dirty="0" smtClean="0"/>
              <a:t>Avec la simulation de Kuhn</a:t>
            </a:r>
          </a:p>
          <a:p>
            <a:pPr lvl="3"/>
            <a:r>
              <a:rPr lang="fr-FR" dirty="0" smtClean="0"/>
              <a:t>Avec la simulation de </a:t>
            </a:r>
            <a:r>
              <a:rPr lang="fr-FR" dirty="0" err="1" smtClean="0"/>
              <a:t>Brettel</a:t>
            </a:r>
            <a:endParaRPr lang="fr-FR" dirty="0" smtClean="0"/>
          </a:p>
          <a:p>
            <a:pPr lvl="1"/>
            <a:r>
              <a:rPr lang="fr-FR" dirty="0" smtClean="0"/>
              <a:t>Passage par l’espace de couleur CIE </a:t>
            </a:r>
            <a:r>
              <a:rPr lang="fr-FR" dirty="0" err="1" smtClean="0"/>
              <a:t>Lab</a:t>
            </a:r>
            <a:endParaRPr lang="fr-FR" dirty="0" smtClean="0"/>
          </a:p>
        </p:txBody>
      </p:sp>
    </p:spTree>
  </p:cSld>
  <p:clrMapOvr>
    <a:masterClrMapping/>
  </p:clrMapOvr>
  <p:transition advTm="1000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23</a:t>
            </a:fld>
            <a:endParaRPr lang="fr-FR" dirty="0" smtClean="0"/>
          </a:p>
        </p:txBody>
      </p:sp>
      <p:sp>
        <p:nvSpPr>
          <p:cNvPr id="4" name="Espace réservé du contenu 2"/>
          <p:cNvSpPr>
            <a:spLocks noGrp="1"/>
          </p:cNvSpPr>
          <p:nvPr>
            <p:ph idx="1"/>
          </p:nvPr>
        </p:nvSpPr>
        <p:spPr>
          <a:xfrm>
            <a:off x="467544" y="1412776"/>
            <a:ext cx="8676456" cy="4984750"/>
          </a:xfrm>
        </p:spPr>
        <p:txBody>
          <a:bodyPr>
            <a:normAutofit/>
          </a:bodyPr>
          <a:lstStyle/>
          <a:p>
            <a:r>
              <a:rPr lang="fr-FR" dirty="0" smtClean="0"/>
              <a:t>Tests des algorithmes</a:t>
            </a:r>
          </a:p>
          <a:p>
            <a:pPr lvl="1"/>
            <a:r>
              <a:rPr lang="fr-FR" dirty="0" smtClean="0"/>
              <a:t>Application de l’algorithme</a:t>
            </a:r>
          </a:p>
        </p:txBody>
      </p:sp>
      <p:pic>
        <p:nvPicPr>
          <p:cNvPr id="5122" name="Picture 2"/>
          <p:cNvPicPr>
            <a:picLocks noChangeAspect="1" noChangeArrowheads="1"/>
          </p:cNvPicPr>
          <p:nvPr/>
        </p:nvPicPr>
        <p:blipFill>
          <a:blip r:embed="rId3" cstate="print"/>
          <a:srcRect/>
          <a:stretch>
            <a:fillRect/>
          </a:stretch>
        </p:blipFill>
        <p:spPr bwMode="auto">
          <a:xfrm>
            <a:off x="251520" y="2780928"/>
            <a:ext cx="8638351" cy="2954436"/>
          </a:xfrm>
          <a:prstGeom prst="rect">
            <a:avLst/>
          </a:prstGeom>
          <a:noFill/>
          <a:ln w="9525">
            <a:noFill/>
            <a:miter lim="800000"/>
            <a:headEnd/>
            <a:tailEnd/>
          </a:ln>
        </p:spPr>
      </p:pic>
    </p:spTree>
  </p:cSld>
  <p:clrMapOvr>
    <a:masterClrMapping/>
  </p:clrMapOvr>
  <p:transition advTm="1000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24</a:t>
            </a:fld>
            <a:endParaRPr lang="fr-FR" dirty="0" smtClean="0"/>
          </a:p>
        </p:txBody>
      </p:sp>
      <p:sp>
        <p:nvSpPr>
          <p:cNvPr id="4" name="Espace réservé du contenu 2"/>
          <p:cNvSpPr>
            <a:spLocks noGrp="1"/>
          </p:cNvSpPr>
          <p:nvPr>
            <p:ph idx="1"/>
          </p:nvPr>
        </p:nvSpPr>
        <p:spPr>
          <a:xfrm>
            <a:off x="467544" y="1412776"/>
            <a:ext cx="8676456" cy="4984750"/>
          </a:xfrm>
        </p:spPr>
        <p:txBody>
          <a:bodyPr>
            <a:normAutofit/>
          </a:bodyPr>
          <a:lstStyle/>
          <a:p>
            <a:r>
              <a:rPr lang="fr-FR" dirty="0" smtClean="0"/>
              <a:t>Tests des algorithmes</a:t>
            </a:r>
          </a:p>
          <a:p>
            <a:pPr lvl="1"/>
            <a:r>
              <a:rPr lang="fr-FR" dirty="0" smtClean="0"/>
              <a:t>Application de l’algorithme</a:t>
            </a:r>
          </a:p>
        </p:txBody>
      </p:sp>
      <p:pic>
        <p:nvPicPr>
          <p:cNvPr id="4098" name="Picture 2"/>
          <p:cNvPicPr>
            <a:picLocks noChangeAspect="1" noChangeArrowheads="1"/>
          </p:cNvPicPr>
          <p:nvPr/>
        </p:nvPicPr>
        <p:blipFill>
          <a:blip r:embed="rId3" cstate="print"/>
          <a:srcRect/>
          <a:stretch>
            <a:fillRect/>
          </a:stretch>
        </p:blipFill>
        <p:spPr bwMode="auto">
          <a:xfrm>
            <a:off x="611560" y="2780928"/>
            <a:ext cx="7994793" cy="3096344"/>
          </a:xfrm>
          <a:prstGeom prst="rect">
            <a:avLst/>
          </a:prstGeom>
          <a:noFill/>
          <a:ln w="9525">
            <a:noFill/>
            <a:miter lim="800000"/>
            <a:headEnd/>
            <a:tailEnd/>
          </a:ln>
        </p:spPr>
      </p:pic>
    </p:spTree>
  </p:cSld>
  <p:clrMapOvr>
    <a:masterClrMapping/>
  </p:clrMapOvr>
  <p:transition advTm="1000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Travail réalisé</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25</a:t>
            </a:fld>
            <a:endParaRPr lang="fr-FR" dirty="0" smtClean="0"/>
          </a:p>
        </p:txBody>
      </p:sp>
      <p:sp>
        <p:nvSpPr>
          <p:cNvPr id="4" name="Espace réservé du contenu 2"/>
          <p:cNvSpPr>
            <a:spLocks noGrp="1"/>
          </p:cNvSpPr>
          <p:nvPr>
            <p:ph idx="1"/>
          </p:nvPr>
        </p:nvSpPr>
        <p:spPr>
          <a:xfrm>
            <a:off x="467544" y="1412776"/>
            <a:ext cx="8676456" cy="4984750"/>
          </a:xfrm>
        </p:spPr>
        <p:txBody>
          <a:bodyPr>
            <a:normAutofit lnSpcReduction="10000"/>
          </a:bodyPr>
          <a:lstStyle/>
          <a:p>
            <a:r>
              <a:rPr lang="fr-FR" dirty="0" smtClean="0"/>
              <a:t>Tests de performance des algorithmes</a:t>
            </a:r>
          </a:p>
          <a:p>
            <a:pPr lvl="1"/>
            <a:r>
              <a:rPr lang="fr-FR" dirty="0" smtClean="0"/>
              <a:t>Problématique</a:t>
            </a:r>
          </a:p>
          <a:p>
            <a:pPr lvl="2"/>
            <a:r>
              <a:rPr lang="fr-FR" dirty="0" smtClean="0"/>
              <a:t>Quel algorithme était le plus performant?</a:t>
            </a:r>
          </a:p>
          <a:p>
            <a:pPr lvl="2"/>
            <a:endParaRPr lang="fr-FR" dirty="0" smtClean="0"/>
          </a:p>
          <a:p>
            <a:pPr lvl="2"/>
            <a:endParaRPr lang="fr-FR" dirty="0" smtClean="0"/>
          </a:p>
          <a:p>
            <a:pPr lvl="2"/>
            <a:endParaRPr lang="fr-FR" dirty="0" smtClean="0"/>
          </a:p>
          <a:p>
            <a:pPr lvl="2"/>
            <a:endParaRPr lang="fr-FR" dirty="0" smtClean="0"/>
          </a:p>
          <a:p>
            <a:pPr lvl="2"/>
            <a:endParaRPr lang="fr-FR" dirty="0" smtClean="0"/>
          </a:p>
          <a:p>
            <a:pPr lvl="1"/>
            <a:r>
              <a:rPr lang="fr-FR" dirty="0" smtClean="0"/>
              <a:t>Résultat → correction avec simulation de Kuhn 5 fois plus rapide</a:t>
            </a:r>
          </a:p>
          <a:p>
            <a:pPr lvl="1"/>
            <a:endParaRPr lang="fr-FR" dirty="0" smtClean="0"/>
          </a:p>
          <a:p>
            <a:pPr lvl="2">
              <a:buNone/>
            </a:pPr>
            <a:endParaRPr lang="fr-FR" dirty="0" smtClean="0"/>
          </a:p>
        </p:txBody>
      </p:sp>
      <p:pic>
        <p:nvPicPr>
          <p:cNvPr id="1026" name="Picture 2" descr="C:\Users\Pierre\Desktop\rapportPFE\images\test_lms.png"/>
          <p:cNvPicPr>
            <a:picLocks noChangeAspect="1" noChangeArrowheads="1"/>
          </p:cNvPicPr>
          <p:nvPr/>
        </p:nvPicPr>
        <p:blipFill>
          <a:blip r:embed="rId3" cstate="print"/>
          <a:srcRect/>
          <a:stretch>
            <a:fillRect/>
          </a:stretch>
        </p:blipFill>
        <p:spPr bwMode="auto">
          <a:xfrm>
            <a:off x="591460" y="2996952"/>
            <a:ext cx="3593592" cy="2088232"/>
          </a:xfrm>
          <a:prstGeom prst="rect">
            <a:avLst/>
          </a:prstGeom>
          <a:noFill/>
        </p:spPr>
      </p:pic>
      <p:pic>
        <p:nvPicPr>
          <p:cNvPr id="1027" name="Picture 3" descr="C:\Users\Pierre\Desktop\rapportPFE\images\test_lms_brettel.png"/>
          <p:cNvPicPr>
            <a:picLocks noChangeAspect="1" noChangeArrowheads="1"/>
          </p:cNvPicPr>
          <p:nvPr/>
        </p:nvPicPr>
        <p:blipFill>
          <a:blip r:embed="rId4" cstate="print"/>
          <a:srcRect/>
          <a:stretch>
            <a:fillRect/>
          </a:stretch>
        </p:blipFill>
        <p:spPr bwMode="auto">
          <a:xfrm>
            <a:off x="4788024" y="2924944"/>
            <a:ext cx="3722868" cy="2239341"/>
          </a:xfrm>
          <a:prstGeom prst="rect">
            <a:avLst/>
          </a:prstGeom>
          <a:noFill/>
        </p:spPr>
      </p:pic>
    </p:spTree>
  </p:cSld>
  <p:clrMapOvr>
    <a:masterClrMapping/>
  </p:clrMapOvr>
  <p:transition advTm="1000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26</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Présentation générale du projet</a:t>
            </a:r>
          </a:p>
          <a:p>
            <a:r>
              <a:rPr lang="fr-FR" dirty="0" smtClean="0"/>
              <a:t>Qu’est-ce-que le daltonisme?</a:t>
            </a:r>
          </a:p>
          <a:p>
            <a:r>
              <a:rPr lang="fr-FR" dirty="0" smtClean="0"/>
              <a:t>Objectif</a:t>
            </a:r>
          </a:p>
          <a:p>
            <a:r>
              <a:rPr lang="fr-FR" dirty="0" smtClean="0"/>
              <a:t>Travail réalisé</a:t>
            </a:r>
          </a:p>
          <a:p>
            <a:r>
              <a:rPr lang="fr-FR" dirty="0" smtClean="0">
                <a:solidFill>
                  <a:srgbClr val="E29F1D"/>
                </a:solidFill>
              </a:rPr>
              <a:t>Analyse critique</a:t>
            </a:r>
          </a:p>
          <a:p>
            <a:r>
              <a:rPr lang="fr-FR" dirty="0" smtClean="0"/>
              <a:t>Perspectives</a:t>
            </a:r>
          </a:p>
          <a:p>
            <a:r>
              <a:rPr lang="fr-FR" dirty="0" smtClean="0"/>
              <a:t>Bilan</a:t>
            </a:r>
            <a:endParaRPr lang="fr-FR" dirty="0"/>
          </a:p>
        </p:txBody>
      </p:sp>
    </p:spTree>
  </p:cSld>
  <p:clrMapOvr>
    <a:masterClrMapping/>
  </p:clrMapOvr>
  <p:transition advTm="1000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Analyse critique</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27</a:t>
            </a:fld>
            <a:endParaRPr lang="fr-FR" smtClean="0"/>
          </a:p>
        </p:txBody>
      </p:sp>
      <p:sp>
        <p:nvSpPr>
          <p:cNvPr id="4" name="Espace réservé du contenu 2"/>
          <p:cNvSpPr>
            <a:spLocks noGrp="1"/>
          </p:cNvSpPr>
          <p:nvPr>
            <p:ph idx="1"/>
          </p:nvPr>
        </p:nvSpPr>
        <p:spPr>
          <a:xfrm>
            <a:off x="739774" y="1371600"/>
            <a:ext cx="8152705" cy="4984750"/>
          </a:xfrm>
        </p:spPr>
        <p:txBody>
          <a:bodyPr>
            <a:normAutofit/>
          </a:bodyPr>
          <a:lstStyle/>
          <a:p>
            <a:r>
              <a:rPr lang="fr-FR" dirty="0" smtClean="0"/>
              <a:t>Planning effectif</a:t>
            </a:r>
            <a:endParaRPr lang="fr-FR" dirty="0"/>
          </a:p>
        </p:txBody>
      </p:sp>
      <p:pic>
        <p:nvPicPr>
          <p:cNvPr id="8194" name="Picture 2"/>
          <p:cNvPicPr>
            <a:picLocks noChangeAspect="1" noChangeArrowheads="1"/>
          </p:cNvPicPr>
          <p:nvPr/>
        </p:nvPicPr>
        <p:blipFill>
          <a:blip r:embed="rId3" cstate="print"/>
          <a:srcRect/>
          <a:stretch>
            <a:fillRect/>
          </a:stretch>
        </p:blipFill>
        <p:spPr bwMode="auto">
          <a:xfrm>
            <a:off x="323528" y="2564904"/>
            <a:ext cx="8568952" cy="3298702"/>
          </a:xfrm>
          <a:prstGeom prst="rect">
            <a:avLst/>
          </a:prstGeom>
          <a:noFill/>
          <a:ln w="9525">
            <a:noFill/>
            <a:miter lim="800000"/>
            <a:headEnd/>
            <a:tailEnd/>
          </a:ln>
        </p:spPr>
      </p:pic>
    </p:spTree>
  </p:cSld>
  <p:clrMapOvr>
    <a:masterClrMapping/>
  </p:clrMapOvr>
  <p:transition advTm="1000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Analyse critique</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28</a:t>
            </a:fld>
            <a:endParaRPr lang="fr-FR" smtClean="0"/>
          </a:p>
        </p:txBody>
      </p:sp>
      <p:sp>
        <p:nvSpPr>
          <p:cNvPr id="4" name="Espace réservé du contenu 2"/>
          <p:cNvSpPr>
            <a:spLocks noGrp="1"/>
          </p:cNvSpPr>
          <p:nvPr>
            <p:ph idx="1"/>
          </p:nvPr>
        </p:nvSpPr>
        <p:spPr>
          <a:xfrm>
            <a:off x="739774" y="1371600"/>
            <a:ext cx="8152705" cy="4984750"/>
          </a:xfrm>
        </p:spPr>
        <p:txBody>
          <a:bodyPr>
            <a:normAutofit/>
          </a:bodyPr>
          <a:lstStyle/>
          <a:p>
            <a:r>
              <a:rPr lang="fr-FR" dirty="0" smtClean="0"/>
              <a:t>Difficultés rencontrées</a:t>
            </a:r>
          </a:p>
          <a:p>
            <a:pPr lvl="1"/>
            <a:r>
              <a:rPr lang="fr-FR" dirty="0" smtClean="0"/>
              <a:t>Analyse existant</a:t>
            </a:r>
          </a:p>
          <a:p>
            <a:pPr lvl="1"/>
            <a:r>
              <a:rPr lang="fr-FR" dirty="0" smtClean="0"/>
              <a:t>Manipulation des images</a:t>
            </a:r>
          </a:p>
          <a:p>
            <a:pPr lvl="1"/>
            <a:r>
              <a:rPr lang="fr-FR" dirty="0" smtClean="0"/>
              <a:t>Algorithmes de correction</a:t>
            </a:r>
          </a:p>
          <a:p>
            <a:pPr lvl="2"/>
            <a:r>
              <a:rPr lang="fr-FR" dirty="0" smtClean="0"/>
              <a:t>Rarement les mêmes valeurs utilisées</a:t>
            </a:r>
          </a:p>
          <a:p>
            <a:pPr lvl="2"/>
            <a:r>
              <a:rPr lang="fr-FR" dirty="0" smtClean="0"/>
              <a:t>Compréhension de la correction avec CIE </a:t>
            </a:r>
            <a:r>
              <a:rPr lang="fr-FR" dirty="0" err="1" smtClean="0"/>
              <a:t>Lab</a:t>
            </a:r>
            <a:endParaRPr lang="fr-FR" dirty="0" smtClean="0"/>
          </a:p>
          <a:p>
            <a:pPr lvl="1"/>
            <a:endParaRPr lang="fr-FR" dirty="0"/>
          </a:p>
        </p:txBody>
      </p:sp>
    </p:spTree>
  </p:cSld>
  <p:clrMapOvr>
    <a:masterClrMapping/>
  </p:clrMapOvr>
  <p:transition advTm="1000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29</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Présentation générale du projet</a:t>
            </a:r>
          </a:p>
          <a:p>
            <a:r>
              <a:rPr lang="fr-FR" dirty="0" smtClean="0"/>
              <a:t>Qu’est-ce-que le daltonisme?</a:t>
            </a:r>
          </a:p>
          <a:p>
            <a:r>
              <a:rPr lang="fr-FR" dirty="0" smtClean="0"/>
              <a:t>Objectif</a:t>
            </a:r>
          </a:p>
          <a:p>
            <a:r>
              <a:rPr lang="fr-FR" dirty="0" smtClean="0"/>
              <a:t>Travail réalisé</a:t>
            </a:r>
          </a:p>
          <a:p>
            <a:r>
              <a:rPr lang="fr-FR" dirty="0" smtClean="0"/>
              <a:t>Analyse critique</a:t>
            </a:r>
          </a:p>
          <a:p>
            <a:r>
              <a:rPr lang="fr-FR" dirty="0" smtClean="0">
                <a:solidFill>
                  <a:srgbClr val="F0AD00"/>
                </a:solidFill>
              </a:rPr>
              <a:t>Perspectives</a:t>
            </a:r>
          </a:p>
          <a:p>
            <a:r>
              <a:rPr lang="fr-FR" dirty="0" smtClean="0"/>
              <a:t>Bilan</a:t>
            </a:r>
            <a:endParaRPr lang="fr-FR" dirty="0"/>
          </a:p>
        </p:txBody>
      </p:sp>
    </p:spTree>
  </p:cSld>
  <p:clrMapOvr>
    <a:masterClrMapping/>
  </p:clrMapOvr>
  <p:transition advTm="10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3</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solidFill>
                  <a:srgbClr val="E29F1D"/>
                </a:solidFill>
              </a:rPr>
              <a:t>Présentation générale du projet</a:t>
            </a:r>
          </a:p>
          <a:p>
            <a:r>
              <a:rPr lang="fr-FR" dirty="0" smtClean="0"/>
              <a:t>Qu’est-ce-que le daltonisme?</a:t>
            </a:r>
          </a:p>
          <a:p>
            <a:r>
              <a:rPr lang="fr-FR" dirty="0" smtClean="0"/>
              <a:t>Objectif</a:t>
            </a:r>
          </a:p>
          <a:p>
            <a:r>
              <a:rPr lang="fr-FR" dirty="0" smtClean="0"/>
              <a:t>Travail réalisé</a:t>
            </a:r>
          </a:p>
          <a:p>
            <a:r>
              <a:rPr lang="fr-FR" dirty="0" smtClean="0"/>
              <a:t>Analyse critique </a:t>
            </a:r>
          </a:p>
          <a:p>
            <a:r>
              <a:rPr lang="fr-FR" dirty="0" smtClean="0"/>
              <a:t>Perspectives</a:t>
            </a:r>
          </a:p>
          <a:p>
            <a:r>
              <a:rPr lang="fr-FR" dirty="0" smtClean="0"/>
              <a:t>Bilan</a:t>
            </a:r>
            <a:endParaRPr lang="fr-FR" dirty="0"/>
          </a:p>
        </p:txBody>
      </p:sp>
    </p:spTree>
  </p:cSld>
  <p:clrMapOvr>
    <a:masterClrMapping/>
  </p:clrMapOvr>
  <p:transition advTm="100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Perspectives</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30</a:t>
            </a:fld>
            <a:endParaRPr lang="fr-FR" dirty="0" smtClean="0"/>
          </a:p>
        </p:txBody>
      </p:sp>
      <p:sp>
        <p:nvSpPr>
          <p:cNvPr id="4" name="Espace réservé du contenu 2"/>
          <p:cNvSpPr>
            <a:spLocks noGrp="1"/>
          </p:cNvSpPr>
          <p:nvPr>
            <p:ph idx="1"/>
          </p:nvPr>
        </p:nvSpPr>
        <p:spPr>
          <a:xfrm>
            <a:off x="467544" y="1412776"/>
            <a:ext cx="8676456" cy="4984750"/>
          </a:xfrm>
        </p:spPr>
        <p:txBody>
          <a:bodyPr>
            <a:normAutofit/>
          </a:bodyPr>
          <a:lstStyle/>
          <a:p>
            <a:endParaRPr lang="fr-FR" dirty="0" smtClean="0"/>
          </a:p>
          <a:p>
            <a:r>
              <a:rPr lang="fr-FR" dirty="0" smtClean="0"/>
              <a:t>Implémenter d’autres algorithmes et les tester</a:t>
            </a:r>
          </a:p>
          <a:p>
            <a:r>
              <a:rPr lang="fr-FR" dirty="0" smtClean="0"/>
              <a:t>Priorisation des images</a:t>
            </a:r>
          </a:p>
          <a:p>
            <a:endParaRPr lang="fr-FR" dirty="0" smtClean="0"/>
          </a:p>
          <a:p>
            <a:pPr lvl="3"/>
            <a:endParaRPr lang="fr-FR" dirty="0" smtClean="0"/>
          </a:p>
          <a:p>
            <a:pPr lvl="4">
              <a:buNone/>
            </a:pPr>
            <a:r>
              <a:rPr lang="fr-FR" dirty="0" smtClean="0"/>
              <a:t>	</a:t>
            </a:r>
          </a:p>
        </p:txBody>
      </p:sp>
    </p:spTree>
  </p:cSld>
  <p:clrMapOvr>
    <a:masterClrMapping/>
  </p:clrMapOvr>
  <p:transition advTm="1000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Perspectives</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31</a:t>
            </a:fld>
            <a:endParaRPr lang="fr-FR" dirty="0" smtClean="0"/>
          </a:p>
        </p:txBody>
      </p:sp>
      <p:sp>
        <p:nvSpPr>
          <p:cNvPr id="4" name="Espace réservé du contenu 2"/>
          <p:cNvSpPr>
            <a:spLocks noGrp="1"/>
          </p:cNvSpPr>
          <p:nvPr>
            <p:ph idx="1"/>
          </p:nvPr>
        </p:nvSpPr>
        <p:spPr>
          <a:xfrm>
            <a:off x="467544" y="1412776"/>
            <a:ext cx="8676456" cy="4984750"/>
          </a:xfrm>
        </p:spPr>
        <p:txBody>
          <a:bodyPr>
            <a:normAutofit/>
          </a:bodyPr>
          <a:lstStyle/>
          <a:p>
            <a:r>
              <a:rPr lang="fr-FR" dirty="0" smtClean="0"/>
              <a:t>Priorisation des images</a:t>
            </a:r>
          </a:p>
          <a:p>
            <a:pPr lvl="1"/>
            <a:r>
              <a:rPr lang="fr-FR" dirty="0" smtClean="0"/>
              <a:t>Problématique</a:t>
            </a:r>
          </a:p>
          <a:p>
            <a:pPr lvl="2"/>
            <a:r>
              <a:rPr lang="fr-FR" dirty="0" smtClean="0"/>
              <a:t>Quelles sont les images les plus importantes de la page ?</a:t>
            </a:r>
          </a:p>
          <a:p>
            <a:pPr lvl="2"/>
            <a:endParaRPr lang="fr-FR" dirty="0" smtClean="0"/>
          </a:p>
          <a:p>
            <a:pPr lvl="1"/>
            <a:r>
              <a:rPr lang="fr-FR" dirty="0" smtClean="0"/>
              <a:t>Fonctionnement basique</a:t>
            </a:r>
          </a:p>
          <a:p>
            <a:pPr lvl="2"/>
            <a:r>
              <a:rPr lang="fr-FR" dirty="0" smtClean="0"/>
              <a:t>Corriger jusqu’à un temps maximal défini</a:t>
            </a:r>
          </a:p>
        </p:txBody>
      </p:sp>
    </p:spTree>
  </p:cSld>
  <p:clrMapOvr>
    <a:masterClrMapping/>
  </p:clrMapOvr>
  <p:transition advTm="1000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Perspectives</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32</a:t>
            </a:fld>
            <a:endParaRPr lang="fr-FR" dirty="0" smtClean="0"/>
          </a:p>
        </p:txBody>
      </p:sp>
      <p:sp>
        <p:nvSpPr>
          <p:cNvPr id="4" name="Espace réservé du contenu 2"/>
          <p:cNvSpPr>
            <a:spLocks noGrp="1"/>
          </p:cNvSpPr>
          <p:nvPr>
            <p:ph idx="1"/>
          </p:nvPr>
        </p:nvSpPr>
        <p:spPr>
          <a:xfrm>
            <a:off x="467544" y="1412776"/>
            <a:ext cx="8676456" cy="4984750"/>
          </a:xfrm>
        </p:spPr>
        <p:txBody>
          <a:bodyPr>
            <a:normAutofit/>
          </a:bodyPr>
          <a:lstStyle/>
          <a:p>
            <a:r>
              <a:rPr lang="fr-FR" dirty="0" smtClean="0"/>
              <a:t>Priorisation des images</a:t>
            </a:r>
          </a:p>
          <a:p>
            <a:pPr lvl="1"/>
            <a:r>
              <a:rPr lang="fr-FR" dirty="0" smtClean="0"/>
              <a:t>Pistes de réflexion</a:t>
            </a:r>
          </a:p>
          <a:p>
            <a:pPr lvl="2"/>
            <a:r>
              <a:rPr lang="fr-FR" dirty="0" smtClean="0"/>
              <a:t>Taille de l’image</a:t>
            </a:r>
          </a:p>
          <a:p>
            <a:pPr lvl="2"/>
            <a:r>
              <a:rPr lang="fr-FR" dirty="0" smtClean="0"/>
              <a:t>Position de l’image</a:t>
            </a:r>
          </a:p>
          <a:p>
            <a:pPr lvl="2"/>
            <a:r>
              <a:rPr lang="fr-FR" dirty="0" smtClean="0"/>
              <a:t>Description de l’image</a:t>
            </a:r>
          </a:p>
          <a:p>
            <a:pPr lvl="2"/>
            <a:r>
              <a:rPr lang="fr-FR" dirty="0" smtClean="0"/>
              <a:t>Nombre de couleurs</a:t>
            </a:r>
          </a:p>
          <a:p>
            <a:pPr lvl="2"/>
            <a:r>
              <a:rPr lang="fr-FR" dirty="0" smtClean="0"/>
              <a:t>Format de l’image</a:t>
            </a:r>
          </a:p>
          <a:p>
            <a:pPr lvl="2"/>
            <a:endParaRPr lang="fr-FR" dirty="0" smtClean="0"/>
          </a:p>
          <a:p>
            <a:pPr lvl="1"/>
            <a:r>
              <a:rPr lang="fr-FR" dirty="0" smtClean="0"/>
              <a:t>Détermination d’un poids pour chaque image</a:t>
            </a:r>
          </a:p>
          <a:p>
            <a:pPr lvl="3"/>
            <a:endParaRPr lang="fr-FR" dirty="0" smtClean="0"/>
          </a:p>
        </p:txBody>
      </p:sp>
    </p:spTree>
  </p:cSld>
  <p:clrMapOvr>
    <a:masterClrMapping/>
  </p:clrMapOvr>
  <p:transition advTm="1000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33</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Présentation générale du projet</a:t>
            </a:r>
          </a:p>
          <a:p>
            <a:r>
              <a:rPr lang="fr-FR" dirty="0" smtClean="0"/>
              <a:t>Qu’est-ce-que le daltonisme?</a:t>
            </a:r>
          </a:p>
          <a:p>
            <a:r>
              <a:rPr lang="fr-FR" dirty="0" smtClean="0"/>
              <a:t>Objectif</a:t>
            </a:r>
          </a:p>
          <a:p>
            <a:r>
              <a:rPr lang="fr-FR" dirty="0" smtClean="0"/>
              <a:t>Travail réalisé</a:t>
            </a:r>
          </a:p>
          <a:p>
            <a:r>
              <a:rPr lang="fr-FR" dirty="0" smtClean="0"/>
              <a:t>Analyse critique</a:t>
            </a:r>
          </a:p>
          <a:p>
            <a:r>
              <a:rPr lang="fr-FR" dirty="0" smtClean="0"/>
              <a:t>Perspectives</a:t>
            </a:r>
          </a:p>
          <a:p>
            <a:r>
              <a:rPr lang="fr-FR" dirty="0" smtClean="0">
                <a:solidFill>
                  <a:srgbClr val="E29F1D"/>
                </a:solidFill>
              </a:rPr>
              <a:t>Bilan</a:t>
            </a:r>
            <a:endParaRPr lang="fr-FR" dirty="0">
              <a:solidFill>
                <a:srgbClr val="E29F1D"/>
              </a:solidFill>
            </a:endParaRPr>
          </a:p>
        </p:txBody>
      </p:sp>
    </p:spTree>
  </p:cSld>
  <p:clrMapOvr>
    <a:masterClrMapping/>
  </p:clrMapOvr>
  <p:transition advTm="1000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Bilan</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34</a:t>
            </a:fld>
            <a:endParaRPr lang="fr-FR" smtClean="0"/>
          </a:p>
        </p:txBody>
      </p:sp>
      <p:sp>
        <p:nvSpPr>
          <p:cNvPr id="4" name="Espace réservé du contenu 2"/>
          <p:cNvSpPr>
            <a:spLocks noGrp="1"/>
          </p:cNvSpPr>
          <p:nvPr>
            <p:ph idx="1"/>
          </p:nvPr>
        </p:nvSpPr>
        <p:spPr>
          <a:xfrm>
            <a:off x="739774" y="1371600"/>
            <a:ext cx="8152705" cy="4984750"/>
          </a:xfrm>
        </p:spPr>
        <p:txBody>
          <a:bodyPr>
            <a:normAutofit/>
          </a:bodyPr>
          <a:lstStyle/>
          <a:p>
            <a:r>
              <a:rPr lang="fr-FR" dirty="0" smtClean="0"/>
              <a:t>Projet intéressant et enrichissant</a:t>
            </a:r>
          </a:p>
          <a:p>
            <a:pPr lvl="1"/>
            <a:r>
              <a:rPr lang="fr-FR" dirty="0" smtClean="0"/>
              <a:t>M’a permis de m’affirmer en tant que futur ingénieur</a:t>
            </a:r>
          </a:p>
          <a:p>
            <a:pPr lvl="1"/>
            <a:r>
              <a:rPr lang="fr-FR" dirty="0" smtClean="0"/>
              <a:t>Travail autonome sur une année</a:t>
            </a:r>
          </a:p>
          <a:p>
            <a:r>
              <a:rPr lang="fr-FR" dirty="0" smtClean="0"/>
              <a:t>Projet qui me tenait à cœur</a:t>
            </a:r>
          </a:p>
          <a:p>
            <a:pPr lvl="1"/>
            <a:r>
              <a:rPr lang="fr-FR" dirty="0" smtClean="0"/>
              <a:t>Daltonisme</a:t>
            </a:r>
          </a:p>
          <a:p>
            <a:pPr lvl="1"/>
            <a:endParaRPr lang="fr-FR" dirty="0"/>
          </a:p>
        </p:txBody>
      </p:sp>
    </p:spTree>
  </p:cSld>
  <p:clrMapOvr>
    <a:masterClrMapping/>
  </p:clrMapOvr>
  <p:transition advTm="1000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Fin</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35</a:t>
            </a:fld>
            <a:endParaRPr lang="fr-FR" smtClean="0"/>
          </a:p>
        </p:txBody>
      </p:sp>
      <p:sp>
        <p:nvSpPr>
          <p:cNvPr id="4" name="Espace réservé du contenu 2"/>
          <p:cNvSpPr>
            <a:spLocks noGrp="1"/>
          </p:cNvSpPr>
          <p:nvPr>
            <p:ph idx="1"/>
          </p:nvPr>
        </p:nvSpPr>
        <p:spPr>
          <a:xfrm>
            <a:off x="739774" y="1371600"/>
            <a:ext cx="8152705" cy="4984750"/>
          </a:xfrm>
        </p:spPr>
        <p:txBody>
          <a:bodyPr>
            <a:normAutofit/>
          </a:bodyPr>
          <a:lstStyle/>
          <a:p>
            <a:r>
              <a:rPr lang="fr-FR" dirty="0" smtClean="0"/>
              <a:t>Merci de votre attention</a:t>
            </a:r>
          </a:p>
          <a:p>
            <a:endParaRPr lang="fr-FR" dirty="0" smtClean="0"/>
          </a:p>
          <a:p>
            <a:r>
              <a:rPr lang="fr-FR" dirty="0" smtClean="0"/>
              <a:t>Questions ?</a:t>
            </a:r>
            <a:endParaRPr lang="fr-FR" dirty="0"/>
          </a:p>
        </p:txBody>
      </p:sp>
      <p:pic>
        <p:nvPicPr>
          <p:cNvPr id="5122" name="Picture 2" descr="http://www.anpi.asso.fr/wp-content/uploads/2011/06/question.jpg"/>
          <p:cNvPicPr>
            <a:picLocks noChangeAspect="1" noChangeArrowheads="1"/>
          </p:cNvPicPr>
          <p:nvPr/>
        </p:nvPicPr>
        <p:blipFill>
          <a:blip r:embed="rId3" cstate="print"/>
          <a:srcRect/>
          <a:stretch>
            <a:fillRect/>
          </a:stretch>
        </p:blipFill>
        <p:spPr bwMode="auto">
          <a:xfrm>
            <a:off x="3131840" y="3429000"/>
            <a:ext cx="2857500" cy="2857500"/>
          </a:xfrm>
          <a:prstGeom prst="rect">
            <a:avLst/>
          </a:prstGeom>
          <a:noFill/>
        </p:spPr>
      </p:pic>
    </p:spTree>
  </p:cSld>
  <p:clrMapOvr>
    <a:masterClrMapping/>
  </p:clrMapOvr>
  <p:transition advTm="10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Présentation générale du projet</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4</a:t>
            </a:fld>
            <a:endParaRPr lang="fr-FR" smtClean="0"/>
          </a:p>
        </p:txBody>
      </p:sp>
      <p:sp>
        <p:nvSpPr>
          <p:cNvPr id="4" name="Espace réservé du contenu 2"/>
          <p:cNvSpPr>
            <a:spLocks noGrp="1"/>
          </p:cNvSpPr>
          <p:nvPr>
            <p:ph idx="1"/>
          </p:nvPr>
        </p:nvSpPr>
        <p:spPr>
          <a:xfrm>
            <a:off x="739775" y="1340768"/>
            <a:ext cx="6136481" cy="5015582"/>
          </a:xfrm>
        </p:spPr>
        <p:txBody>
          <a:bodyPr>
            <a:normAutofit/>
          </a:bodyPr>
          <a:lstStyle/>
          <a:p>
            <a:r>
              <a:rPr lang="fr-FR" dirty="0" smtClean="0"/>
              <a:t>Contexte</a:t>
            </a:r>
          </a:p>
          <a:p>
            <a:pPr lvl="1"/>
            <a:r>
              <a:rPr lang="fr-FR" dirty="0" smtClean="0"/>
              <a:t>Web mis en place pour pouvoir être utilisé par tout le monde</a:t>
            </a:r>
          </a:p>
          <a:p>
            <a:pPr lvl="1"/>
            <a:endParaRPr lang="fr-FR" dirty="0" smtClean="0"/>
          </a:p>
          <a:p>
            <a:pPr lvl="1"/>
            <a:r>
              <a:rPr lang="fr-FR" dirty="0" smtClean="0"/>
              <a:t>Nombreux sites web pas ou peu accessibles/utilisables</a:t>
            </a:r>
          </a:p>
          <a:p>
            <a:pPr lvl="1"/>
            <a:endParaRPr lang="fr-FR" dirty="0" smtClean="0"/>
          </a:p>
          <a:p>
            <a:pPr lvl="1"/>
            <a:endParaRPr lang="fr-FR" dirty="0"/>
          </a:p>
        </p:txBody>
      </p:sp>
      <p:pic>
        <p:nvPicPr>
          <p:cNvPr id="5" name="Picture 17"/>
          <p:cNvPicPr>
            <a:picLocks noChangeAspect="1" noChangeArrowheads="1"/>
          </p:cNvPicPr>
          <p:nvPr/>
        </p:nvPicPr>
        <p:blipFill>
          <a:blip r:embed="rId3" cstate="print"/>
          <a:srcRect/>
          <a:stretch>
            <a:fillRect/>
          </a:stretch>
        </p:blipFill>
        <p:spPr bwMode="auto">
          <a:xfrm>
            <a:off x="6804248" y="2636912"/>
            <a:ext cx="1970088" cy="1970087"/>
          </a:xfrm>
          <a:prstGeom prst="rect">
            <a:avLst/>
          </a:prstGeom>
          <a:noFill/>
          <a:ln w="9525">
            <a:noFill/>
            <a:miter lim="800000"/>
            <a:headEnd/>
            <a:tailEnd/>
          </a:ln>
          <a:effectLst/>
        </p:spPr>
      </p:pic>
    </p:spTree>
  </p:cSld>
  <p:clrMapOvr>
    <a:masterClrMapping/>
  </p:clrMapOvr>
  <p:transition advTm="10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Présentation générale du projet</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5</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W3C ont créé le WAI(</a:t>
            </a:r>
            <a:r>
              <a:rPr lang="fr-FR" sz="3200" i="1" dirty="0" smtClean="0"/>
              <a:t>Web </a:t>
            </a:r>
            <a:r>
              <a:rPr lang="fr-FR" sz="3200" i="1" dirty="0" err="1" smtClean="0"/>
              <a:t>Accessibility</a:t>
            </a:r>
            <a:r>
              <a:rPr lang="fr-FR" sz="3200" i="1" dirty="0" smtClean="0"/>
              <a:t> Initiative</a:t>
            </a:r>
            <a:r>
              <a:rPr lang="fr-FR" dirty="0" smtClean="0"/>
              <a:t>), qui définit les WCAG</a:t>
            </a:r>
          </a:p>
          <a:p>
            <a:pPr lvl="1"/>
            <a:r>
              <a:rPr lang="fr-FR" dirty="0" smtClean="0"/>
              <a:t>Normes</a:t>
            </a:r>
          </a:p>
          <a:p>
            <a:pPr lvl="1"/>
            <a:r>
              <a:rPr lang="fr-FR" dirty="0" smtClean="0"/>
              <a:t>Recommandations</a:t>
            </a:r>
          </a:p>
          <a:p>
            <a:pPr lvl="1"/>
            <a:endParaRPr lang="fr-FR" dirty="0" smtClean="0"/>
          </a:p>
          <a:p>
            <a:r>
              <a:rPr lang="fr-FR" dirty="0" smtClean="0"/>
              <a:t>Mais…</a:t>
            </a:r>
          </a:p>
          <a:p>
            <a:pPr lvl="1"/>
            <a:r>
              <a:rPr lang="fr-FR" dirty="0" smtClean="0"/>
              <a:t>Pour les développeurs</a:t>
            </a:r>
          </a:p>
          <a:p>
            <a:pPr lvl="2"/>
            <a:r>
              <a:rPr lang="fr-FR" dirty="0" smtClean="0"/>
              <a:t>Coûteux</a:t>
            </a:r>
          </a:p>
          <a:p>
            <a:pPr lvl="2"/>
            <a:r>
              <a:rPr lang="fr-FR" dirty="0" smtClean="0"/>
              <a:t>Contraignant</a:t>
            </a:r>
          </a:p>
          <a:p>
            <a:pPr lvl="2"/>
            <a:r>
              <a:rPr lang="fr-FR" dirty="0" smtClean="0"/>
              <a:t>Complexe</a:t>
            </a:r>
            <a:endParaRPr lang="fr-FR" dirty="0"/>
          </a:p>
        </p:txBody>
      </p:sp>
      <p:pic>
        <p:nvPicPr>
          <p:cNvPr id="9" name="Picture 18"/>
          <p:cNvPicPr>
            <a:picLocks noChangeAspect="1" noChangeArrowheads="1"/>
          </p:cNvPicPr>
          <p:nvPr/>
        </p:nvPicPr>
        <p:blipFill>
          <a:blip r:embed="rId3" cstate="print"/>
          <a:srcRect/>
          <a:stretch>
            <a:fillRect/>
          </a:stretch>
        </p:blipFill>
        <p:spPr bwMode="auto">
          <a:xfrm>
            <a:off x="6372200" y="4509120"/>
            <a:ext cx="2444750" cy="1466850"/>
          </a:xfrm>
          <a:prstGeom prst="rect">
            <a:avLst/>
          </a:prstGeom>
          <a:noFill/>
          <a:ln w="9525">
            <a:noFill/>
            <a:miter lim="800000"/>
            <a:headEnd/>
            <a:tailEnd/>
          </a:ln>
          <a:effectLst/>
        </p:spPr>
      </p:pic>
    </p:spTree>
  </p:cSld>
  <p:clrMapOvr>
    <a:masterClrMapping/>
  </p:clrMapOvr>
  <p:transition advTm="10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Présentation générale du projet</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6</a:t>
            </a:fld>
            <a:endParaRPr lang="fr-FR" smtClean="0"/>
          </a:p>
        </p:txBody>
      </p:sp>
      <p:sp>
        <p:nvSpPr>
          <p:cNvPr id="4" name="Espace réservé du contenu 2"/>
          <p:cNvSpPr>
            <a:spLocks noGrp="1"/>
          </p:cNvSpPr>
          <p:nvPr>
            <p:ph idx="1"/>
          </p:nvPr>
        </p:nvSpPr>
        <p:spPr>
          <a:xfrm>
            <a:off x="739774" y="1371600"/>
            <a:ext cx="5920457" cy="4984750"/>
          </a:xfrm>
        </p:spPr>
        <p:txBody>
          <a:bodyPr>
            <a:normAutofit/>
          </a:bodyPr>
          <a:lstStyle/>
          <a:p>
            <a:r>
              <a:rPr lang="fr-FR" dirty="0" smtClean="0"/>
              <a:t>La plateforme SWAP</a:t>
            </a:r>
            <a:endParaRPr lang="fr-FR" i="1" dirty="0" smtClean="0"/>
          </a:p>
          <a:p>
            <a:pPr lvl="1">
              <a:lnSpc>
                <a:spcPct val="150000"/>
              </a:lnSpc>
            </a:pPr>
            <a:r>
              <a:rPr lang="fr-FR" i="1" dirty="0" smtClean="0"/>
              <a:t>Smart Web </a:t>
            </a:r>
            <a:r>
              <a:rPr lang="fr-FR" i="1" dirty="0" err="1" smtClean="0"/>
              <a:t>Accessibility</a:t>
            </a:r>
            <a:r>
              <a:rPr lang="fr-FR" i="1" dirty="0" smtClean="0"/>
              <a:t> Proxy</a:t>
            </a:r>
          </a:p>
          <a:p>
            <a:pPr lvl="1">
              <a:lnSpc>
                <a:spcPct val="150000"/>
              </a:lnSpc>
            </a:pPr>
            <a:r>
              <a:rPr lang="fr-FR" dirty="0" smtClean="0"/>
              <a:t>Traite les pages web afin de les rendre plus accessibles</a:t>
            </a:r>
          </a:p>
          <a:p>
            <a:pPr lvl="1">
              <a:lnSpc>
                <a:spcPct val="150000"/>
              </a:lnSpc>
            </a:pPr>
            <a:endParaRPr lang="fr-FR" dirty="0" smtClean="0"/>
          </a:p>
        </p:txBody>
      </p:sp>
      <p:pic>
        <p:nvPicPr>
          <p:cNvPr id="1026" name="Picture 2" descr="C:\Users\Pierre\Desktop\logo.jpg"/>
          <p:cNvPicPr>
            <a:picLocks noChangeAspect="1" noChangeArrowheads="1"/>
          </p:cNvPicPr>
          <p:nvPr/>
        </p:nvPicPr>
        <p:blipFill>
          <a:blip r:embed="rId3" cstate="print"/>
          <a:srcRect r="78359"/>
          <a:stretch>
            <a:fillRect/>
          </a:stretch>
        </p:blipFill>
        <p:spPr bwMode="auto">
          <a:xfrm>
            <a:off x="6876256" y="3789040"/>
            <a:ext cx="1440160" cy="1422400"/>
          </a:xfrm>
          <a:prstGeom prst="rect">
            <a:avLst/>
          </a:prstGeom>
          <a:noFill/>
        </p:spPr>
      </p:pic>
    </p:spTree>
  </p:cSld>
  <p:clrMapOvr>
    <a:masterClrMapping/>
  </p:clrMapOvr>
  <p:transition advTm="10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Présentation générale du projet</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7</a:t>
            </a:fld>
            <a:endParaRPr lang="fr-FR" smtClean="0"/>
          </a:p>
        </p:txBody>
      </p:sp>
      <p:sp>
        <p:nvSpPr>
          <p:cNvPr id="4" name="Espace réservé du contenu 2"/>
          <p:cNvSpPr>
            <a:spLocks noGrp="1"/>
          </p:cNvSpPr>
          <p:nvPr>
            <p:ph idx="1"/>
          </p:nvPr>
        </p:nvSpPr>
        <p:spPr>
          <a:xfrm>
            <a:off x="739774" y="1371600"/>
            <a:ext cx="8152705" cy="4984750"/>
          </a:xfrm>
        </p:spPr>
        <p:txBody>
          <a:bodyPr>
            <a:normAutofit/>
          </a:bodyPr>
          <a:lstStyle/>
          <a:p>
            <a:r>
              <a:rPr lang="fr-FR" dirty="0" smtClean="0"/>
              <a:t>La plateforme SWAP</a:t>
            </a:r>
          </a:p>
          <a:p>
            <a:pPr lvl="1"/>
            <a:r>
              <a:rPr lang="fr-FR" dirty="0" smtClean="0"/>
              <a:t>Fonctionnement</a:t>
            </a:r>
          </a:p>
        </p:txBody>
      </p:sp>
      <p:pic>
        <p:nvPicPr>
          <p:cNvPr id="2050" name="Picture 2"/>
          <p:cNvPicPr>
            <a:picLocks noChangeAspect="1" noChangeArrowheads="1"/>
          </p:cNvPicPr>
          <p:nvPr/>
        </p:nvPicPr>
        <p:blipFill>
          <a:blip r:embed="rId3" cstate="print"/>
          <a:srcRect/>
          <a:stretch>
            <a:fillRect/>
          </a:stretch>
        </p:blipFill>
        <p:spPr bwMode="auto">
          <a:xfrm>
            <a:off x="323528" y="2780928"/>
            <a:ext cx="8544143" cy="2880320"/>
          </a:xfrm>
          <a:prstGeom prst="rect">
            <a:avLst/>
          </a:prstGeom>
          <a:noFill/>
          <a:ln w="9525">
            <a:noFill/>
            <a:miter lim="800000"/>
            <a:headEnd/>
            <a:tailEnd/>
          </a:ln>
        </p:spPr>
      </p:pic>
    </p:spTree>
  </p:cSld>
  <p:clrMapOvr>
    <a:masterClrMapping/>
  </p:clrMapOvr>
  <p:transition advTm="10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Plan</a:t>
            </a:r>
            <a:endParaRPr lang="fr-FR"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8</a:t>
            </a:fld>
            <a:endParaRPr lang="fr-FR" smtClean="0"/>
          </a:p>
        </p:txBody>
      </p:sp>
      <p:sp>
        <p:nvSpPr>
          <p:cNvPr id="4" name="Espace réservé du contenu 2"/>
          <p:cNvSpPr>
            <a:spLocks noGrp="1"/>
          </p:cNvSpPr>
          <p:nvPr>
            <p:ph idx="1"/>
          </p:nvPr>
        </p:nvSpPr>
        <p:spPr>
          <a:xfrm>
            <a:off x="739774" y="1371600"/>
            <a:ext cx="8152705" cy="4984750"/>
          </a:xfrm>
        </p:spPr>
        <p:txBody>
          <a:bodyPr>
            <a:normAutofit fontScale="92500" lnSpcReduction="10000"/>
          </a:bodyPr>
          <a:lstStyle/>
          <a:p>
            <a:r>
              <a:rPr lang="fr-FR" dirty="0" smtClean="0"/>
              <a:t>Présentation générale du projet</a:t>
            </a:r>
          </a:p>
          <a:p>
            <a:r>
              <a:rPr lang="fr-FR" dirty="0" smtClean="0">
                <a:solidFill>
                  <a:srgbClr val="F0AD00"/>
                </a:solidFill>
              </a:rPr>
              <a:t>Qu’est-ce-que le daltonisme?</a:t>
            </a:r>
          </a:p>
          <a:p>
            <a:r>
              <a:rPr lang="fr-FR" dirty="0" smtClean="0"/>
              <a:t>Objectif</a:t>
            </a:r>
          </a:p>
          <a:p>
            <a:r>
              <a:rPr lang="fr-FR" dirty="0" smtClean="0"/>
              <a:t>Travail réalisé</a:t>
            </a:r>
          </a:p>
          <a:p>
            <a:r>
              <a:rPr lang="fr-FR" dirty="0" smtClean="0"/>
              <a:t>Analyse critique </a:t>
            </a:r>
          </a:p>
          <a:p>
            <a:r>
              <a:rPr lang="fr-FR" dirty="0" smtClean="0"/>
              <a:t>Perspectives</a:t>
            </a:r>
          </a:p>
          <a:p>
            <a:r>
              <a:rPr lang="fr-FR" dirty="0" smtClean="0"/>
              <a:t>Bilan</a:t>
            </a:r>
            <a:endParaRPr lang="fr-FR" dirty="0"/>
          </a:p>
        </p:txBody>
      </p:sp>
    </p:spTree>
  </p:cSld>
  <p:clrMapOvr>
    <a:masterClrMapping/>
  </p:clrMapOvr>
  <p:transition advTm="10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51520" y="132699"/>
            <a:ext cx="727280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Qu’est-ce-que le daltonisme?</a:t>
            </a:r>
          </a:p>
        </p:txBody>
      </p:sp>
      <p:sp>
        <p:nvSpPr>
          <p:cNvPr id="15" name="Espace réservé du numéro de diapositive 3"/>
          <p:cNvSpPr>
            <a:spLocks noGrp="1"/>
          </p:cNvSpPr>
          <p:nvPr>
            <p:ph type="sldNum" sz="quarter" idx="12"/>
          </p:nvPr>
        </p:nvSpPr>
        <p:spPr bwMode="auto">
          <a:xfrm>
            <a:off x="4419600" y="6356350"/>
            <a:ext cx="533400" cy="365125"/>
          </a:xfrm>
          <a:noFill/>
          <a:ln>
            <a:miter lim="800000"/>
            <a:headEnd/>
            <a:tailEnd/>
          </a:ln>
        </p:spPr>
        <p:txBody>
          <a:bodyPr wrap="square" lIns="91440" tIns="45720" rIns="91440" bIns="45720" numCol="1" compatLnSpc="1">
            <a:prstTxWarp prst="textNoShape">
              <a:avLst/>
            </a:prstTxWarp>
          </a:bodyPr>
          <a:lstStyle/>
          <a:p>
            <a:fld id="{68715A70-3B39-4CF1-951F-B921AB41F3F5}" type="slidenum">
              <a:rPr lang="fr-FR" smtClean="0"/>
              <a:pPr/>
              <a:t>9</a:t>
            </a:fld>
            <a:endParaRPr lang="fr-FR" smtClean="0"/>
          </a:p>
        </p:txBody>
      </p:sp>
      <p:sp>
        <p:nvSpPr>
          <p:cNvPr id="4" name="Espace réservé du contenu 2"/>
          <p:cNvSpPr>
            <a:spLocks noGrp="1"/>
          </p:cNvSpPr>
          <p:nvPr>
            <p:ph idx="1"/>
          </p:nvPr>
        </p:nvSpPr>
        <p:spPr>
          <a:xfrm>
            <a:off x="739774" y="1371600"/>
            <a:ext cx="8152705" cy="4984750"/>
          </a:xfrm>
        </p:spPr>
        <p:txBody>
          <a:bodyPr>
            <a:normAutofit/>
          </a:bodyPr>
          <a:lstStyle/>
          <a:p>
            <a:r>
              <a:rPr lang="fr-FR" dirty="0" smtClean="0"/>
              <a:t>Anomalie de la rétine</a:t>
            </a:r>
          </a:p>
          <a:p>
            <a:r>
              <a:rPr lang="fr-FR" dirty="0" smtClean="0"/>
              <a:t>Dysfonctionnement de la vision des couleurs</a:t>
            </a:r>
          </a:p>
          <a:p>
            <a:r>
              <a:rPr lang="fr-FR" dirty="0" smtClean="0"/>
              <a:t>Un ou plusieurs des trois types de cônes de la rétine oculaire sont déficients</a:t>
            </a:r>
            <a:endParaRPr lang="fr-FR" dirty="0"/>
          </a:p>
        </p:txBody>
      </p:sp>
      <p:pic>
        <p:nvPicPr>
          <p:cNvPr id="17410" name="Picture 2" descr="https://encrypted-tbn3.gstatic.com/images?q=tbn:ANd9GcQlOKP2l7mCIC1mQ8V-pL042yX-dEt83oJkU_6bgxF-BBlfCS6v6g"/>
          <p:cNvPicPr>
            <a:picLocks noChangeAspect="1" noChangeArrowheads="1"/>
          </p:cNvPicPr>
          <p:nvPr/>
        </p:nvPicPr>
        <p:blipFill>
          <a:blip r:embed="rId3" cstate="print"/>
          <a:srcRect/>
          <a:stretch>
            <a:fillRect/>
          </a:stretch>
        </p:blipFill>
        <p:spPr bwMode="auto">
          <a:xfrm>
            <a:off x="3131840" y="4725144"/>
            <a:ext cx="2733675" cy="1676400"/>
          </a:xfrm>
          <a:prstGeom prst="rect">
            <a:avLst/>
          </a:prstGeom>
          <a:noFill/>
        </p:spPr>
      </p:pic>
    </p:spTree>
  </p:cSld>
  <p:clrMapOvr>
    <a:masterClrMapping/>
  </p:clrMapOvr>
  <p:transition advTm="10000">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nèse">
  <a:themeElements>
    <a:clrScheme name="Genèse">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èse">
      <a:majorFont>
        <a:latin typeface="Calisto MT"/>
        <a:ea typeface=""/>
        <a:cs typeface=""/>
        <a:font script="Jpan" typeface="ＭＳ 明朝"/>
      </a:majorFont>
      <a:minorFont>
        <a:latin typeface="Calisto MT"/>
        <a:ea typeface=""/>
        <a:cs typeface=""/>
        <a:font script="Jpan" typeface="ＭＳ 明朝"/>
      </a:minorFont>
    </a:fontScheme>
    <a:fmtScheme name="Genèse">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D44DC01BD547408129FA5BDDA50BAB" ma:contentTypeVersion="1" ma:contentTypeDescription="Crée un document." ma:contentTypeScope="" ma:versionID="3a3d02b93b774ab428db4a51b5a82cb3">
  <xsd:schema xmlns:xsd="http://www.w3.org/2001/XMLSchema" xmlns:p="http://schemas.microsoft.com/office/2006/metadata/properties" xmlns:ns1="http://schemas.microsoft.com/sharepoint/v3" targetNamespace="http://schemas.microsoft.com/office/2006/metadata/properties" ma:root="true" ma:fieldsID="ee565551e1a1637f9df0223e78db73b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Date de début de planification" ma:description="" ma:hidden="true" ma:internalName="PublishingStartDate">
      <xsd:simpleType>
        <xsd:restriction base="dms:Unknown"/>
      </xsd:simpleType>
    </xsd:element>
    <xsd:element name="PublishingExpirationDate" ma:index="9" nillable="true" ma:displayName="Date de fin de planification"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097A1F-F8BB-41AA-AEB7-CE8EEA3CD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CA07292-0575-4AE1-90BC-5CC1C65F821F}">
  <ds:schemaRefs>
    <ds:schemaRef ds:uri="http://schemas.microsoft.com/office/2006/documentManagement/types"/>
    <ds:schemaRef ds:uri="http://purl.org/dc/dcmitype/"/>
    <ds:schemaRef ds:uri="http://purl.org/dc/terms/"/>
    <ds:schemaRef ds:uri="http://www.w3.org/XML/1998/namespace"/>
    <ds:schemaRef ds:uri="http://schemas.microsoft.com/office/2006/metadata/properties"/>
    <ds:schemaRef ds:uri="http://purl.org/dc/elements/1.1/"/>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B5E2A04F-38EF-4280-A0EA-8D3BBB8106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Présentation Polytech</Template>
  <TotalTime>15253</TotalTime>
  <Words>1900</Words>
  <Application>Microsoft Office PowerPoint</Application>
  <PresentationFormat>Affichage à l'écran (4:3)</PresentationFormat>
  <Paragraphs>440</Paragraphs>
  <Slides>35</Slides>
  <Notes>35</Notes>
  <HiddenSlides>0</HiddenSlides>
  <MMClips>0</MMClips>
  <ScaleCrop>false</ScaleCrop>
  <HeadingPairs>
    <vt:vector size="4" baseType="variant">
      <vt:variant>
        <vt:lpstr>Thème</vt:lpstr>
      </vt:variant>
      <vt:variant>
        <vt:i4>1</vt:i4>
      </vt:variant>
      <vt:variant>
        <vt:lpstr>Titres des diapositives</vt:lpstr>
      </vt:variant>
      <vt:variant>
        <vt:i4>35</vt:i4>
      </vt:variant>
    </vt:vector>
  </HeadingPairs>
  <TitlesOfParts>
    <vt:vector size="36" baseType="lpstr">
      <vt:lpstr>Genèse</vt:lpstr>
      <vt:lpstr>Adaptation des images d'un site web pour la compensation du daltonisme</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vector>
  </TitlesOfParts>
  <Company>Département Informatique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PolyTech’TOURS  Spécialité Informatique</dc:title>
  <dc:creator>emmanuel.neron</dc:creator>
  <cp:lastModifiedBy>Pierre</cp:lastModifiedBy>
  <cp:revision>511</cp:revision>
  <dcterms:created xsi:type="dcterms:W3CDTF">2010-10-04T13:01:36Z</dcterms:created>
  <dcterms:modified xsi:type="dcterms:W3CDTF">2013-05-06T16:34:02Z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0x01010012D44DC01BD547408129FA5BDDA50BAB</vt:lpwstr>
  </property>
</Properties>
</file>