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8" r:id="rId1"/>
    <p:sldMasterId id="214748393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u1PW74/y7/OT+mAkMi++qJJJI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B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44"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6c1f71746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6c1f71746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3" name="Google Shape;63;gb6c1f71746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ef83fed64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ef83fed64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Concernant la récupération des données, </a:t>
            </a:r>
            <a:r>
              <a:rPr lang="fr-FR" dirty="0" err="1"/>
              <a:t>deja</a:t>
            </a:r>
            <a:r>
              <a:rPr lang="fr-FR" dirty="0"/>
              <a:t> on récupère deux types de données,  la météo donc la température , l humidité et le temps qu’l fait des 3 prochains jours, ainsi que les données des capteurs </a:t>
            </a:r>
            <a:r>
              <a:rPr lang="fr-FR" dirty="0" err="1"/>
              <a:t>recu</a:t>
            </a:r>
            <a:r>
              <a:rPr lang="fr-FR" dirty="0"/>
              <a:t> de la STM. on a créé deux bases de données dans laquelle on stocke les valeurs de chaque capteur que la STM32 nous a envoyé </a:t>
            </a:r>
            <a:endParaRPr dirty="0"/>
          </a:p>
          <a:p>
            <a:pPr marL="0" lvl="0" indent="0" algn="l" rtl="0">
              <a:spcBef>
                <a:spcPts val="0"/>
              </a:spcBef>
              <a:spcAft>
                <a:spcPts val="0"/>
              </a:spcAft>
              <a:buClr>
                <a:schemeClr val="dk1"/>
              </a:buClr>
              <a:buSzPts val="1100"/>
              <a:buFont typeface="Arial"/>
              <a:buNone/>
            </a:pPr>
            <a:r>
              <a:rPr lang="fr-FR" dirty="0"/>
              <a:t>Comme l’API nous donne beaucoup d’informations, on fait d’abord une moyenne, puis on stocke tout dans une base de données. Que l’on utilisera par la suite pour savoir si l’on doit arroser ou non.</a:t>
            </a:r>
            <a:endParaRPr dirty="0"/>
          </a:p>
          <a:p>
            <a:pPr marL="0" lvl="0" indent="0" algn="l" rtl="0">
              <a:spcBef>
                <a:spcPts val="0"/>
              </a:spcBef>
              <a:spcAft>
                <a:spcPts val="0"/>
              </a:spcAft>
              <a:buNone/>
            </a:pPr>
            <a:endParaRPr dirty="0"/>
          </a:p>
        </p:txBody>
      </p:sp>
      <p:sp>
        <p:nvSpPr>
          <p:cNvPr id="188" name="Google Shape;188;gdef83fed64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ef83fed64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ef83fed64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def83fed64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6c1f71746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6c1f71746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Pour conclure, nous avons réalisé le PCB et la totalité des schémas électriques .Nous avons aussi 2 capteurs qui récupèrent des mesures d’humidité de la terre et de luminosité. La partie acquisition des données est entièrement faite avec le stockage dans les bases de données. Le site  est opérationnel, il nous affiche l’historique des mesures des capteurs et la possibilité de changer de mode d’arrosage.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FR" dirty="0"/>
              <a:t>Avec plus de temps nous aurions pu continuer la communication UART, qui fonctionne côté STM32, mais pas côté RPI et  l’affichage de la météo sur le site.</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fr-FR" dirty="0"/>
              <a:t>Il aurait aussi fallu paramétrer le dernier capteur afin de mesurer la température et l’humidité de l’air. Celui-ci est un capteur numérique, il nécessite l’utilisation d’autres outils sur </a:t>
            </a:r>
            <a:r>
              <a:rPr lang="fr-FR" dirty="0" err="1"/>
              <a:t>CubeIDE</a:t>
            </a:r>
            <a:r>
              <a:rPr lang="fr-FR" dirty="0"/>
              <a:t>. Il aurait fallu étalonner les capteurs et définir des seuils précis dans lesquels il faut arroser ou attendre et  écrire le code pour contrôler l'électrovanne.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210" name="Google Shape;210;gb6c1f71746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6c1f71746_2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6c1f71746_2_2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Ce projet consiste à automatiser l’arrosage des plantes dans la K-fet de l’ENSEA.</a:t>
            </a:r>
            <a:endParaRPr/>
          </a:p>
        </p:txBody>
      </p:sp>
      <p:sp>
        <p:nvSpPr>
          <p:cNvPr id="74" name="Google Shape;74;gb6c1f71746_2_2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Nous utiliserons une carte STM32 alimenté par le réseau qui permettra de contrôler des capteurs qui mesureront l’humidité de la terre dans les pots des plantes, l’humidité de l’air, la température et l’éclairement des plantes. Avec ces données et les données météorologiques récupérés par une API (application programming interface), elle même  commandé par une carte raspberry, les plantes seront arrosé ou non. Un site Web permet de contrôler et commander a distance ce système .</a:t>
            </a:r>
            <a:endParaRPr/>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ef83fed6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ef83fed6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Nous avons listé les tâches à réaliser et planifier le tout dans le temps à l’aide d’un planning Gantt. Cela nous a permis de voir l’avancement du projet.</a:t>
            </a:r>
            <a:endParaRPr/>
          </a:p>
        </p:txBody>
      </p:sp>
      <p:sp>
        <p:nvSpPr>
          <p:cNvPr id="105" name="Google Shape;105;gdef83fed6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6c1f71746_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6c1f71746_3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Capteurs au fonctionnement TRÈS simple :</a:t>
            </a:r>
            <a:endParaRPr dirty="0"/>
          </a:p>
          <a:p>
            <a:pPr marL="0" lvl="0" indent="0" algn="l" rtl="0">
              <a:spcBef>
                <a:spcPts val="0"/>
              </a:spcBef>
              <a:spcAft>
                <a:spcPts val="0"/>
              </a:spcAft>
              <a:buNone/>
            </a:pPr>
            <a:r>
              <a:rPr lang="fr-FR" dirty="0"/>
              <a:t>	Conductivité du sol</a:t>
            </a:r>
            <a:endParaRPr dirty="0"/>
          </a:p>
          <a:p>
            <a:pPr marL="0" lvl="0" indent="0" algn="l" rtl="0">
              <a:spcBef>
                <a:spcPts val="0"/>
              </a:spcBef>
              <a:spcAft>
                <a:spcPts val="0"/>
              </a:spcAft>
              <a:buNone/>
            </a:pPr>
            <a:r>
              <a:rPr lang="fr-FR" dirty="0"/>
              <a:t>	Photorésistance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FR" dirty="0"/>
              <a:t>Choix Capteurs : </a:t>
            </a:r>
            <a:endParaRPr dirty="0"/>
          </a:p>
          <a:p>
            <a:pPr marL="0" lvl="0" indent="0" algn="l" rtl="0">
              <a:spcBef>
                <a:spcPts val="0"/>
              </a:spcBef>
              <a:spcAft>
                <a:spcPts val="0"/>
              </a:spcAft>
              <a:buNone/>
            </a:pPr>
            <a:r>
              <a:rPr lang="fr-FR" dirty="0"/>
              <a:t>	Résolution, Plage de mesures, Alimentation, Type de données, Compatibilité, Prix</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FR" dirty="0"/>
              <a:t>Disponibilité : </a:t>
            </a:r>
            <a:endParaRPr dirty="0"/>
          </a:p>
          <a:p>
            <a:pPr marL="0" lvl="0" indent="0" algn="l" rtl="0">
              <a:spcBef>
                <a:spcPts val="0"/>
              </a:spcBef>
              <a:spcAft>
                <a:spcPts val="0"/>
              </a:spcAft>
              <a:buNone/>
            </a:pPr>
            <a:r>
              <a:rPr lang="fr-FR" dirty="0"/>
              <a:t>	</a:t>
            </a:r>
            <a:endParaRPr dirty="0"/>
          </a:p>
        </p:txBody>
      </p:sp>
      <p:sp>
        <p:nvSpPr>
          <p:cNvPr id="115" name="Google Shape;115;gb6c1f71746_3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6c1f7174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6c1f71746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b6c1f71746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6c1f71746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6c1f71746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Algorigramme (10 mesures + seuil d’arrosage)</a:t>
            </a:r>
            <a:endParaRPr/>
          </a:p>
          <a:p>
            <a:pPr marL="0" lvl="0" indent="0" algn="l" rtl="0">
              <a:spcBef>
                <a:spcPts val="0"/>
              </a:spcBef>
              <a:spcAft>
                <a:spcPts val="0"/>
              </a:spcAft>
              <a:buClr>
                <a:schemeClr val="dk1"/>
              </a:buClr>
              <a:buSzPts val="1100"/>
              <a:buFont typeface="Arial"/>
              <a:buNone/>
            </a:pPr>
            <a:r>
              <a:rPr lang="fr-FR"/>
              <a:t>On a configuré les entrée sorties, avec de l’analogique pour les capteurs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fr-FR"/>
              <a:t>On utilise un Dma (direct memory access) pour récupérer la valeur des capteur directement dans la mémoire interne. Lorsque l’on veut prendre une mesure on active une interruption, le capteur récupère la valeur, puis le processeur peut réaliser une autre tâche. Cela permet de limiter l’activité du processeur donc de conserver la fluidité d’utilisation.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gb6c1f71746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f25c786e9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f25c786e9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Nous avons vérifié le bon fonctionnement des capteurs à l’aide d’un oscilloscope et celui de l'électrovanne.</a:t>
            </a:r>
            <a:endParaRPr dirty="0"/>
          </a:p>
          <a:p>
            <a:pPr marL="0" lvl="0" indent="0" algn="l" rtl="0">
              <a:spcBef>
                <a:spcPts val="0"/>
              </a:spcBef>
              <a:spcAft>
                <a:spcPts val="0"/>
              </a:spcAft>
              <a:buNone/>
            </a:pPr>
            <a:r>
              <a:rPr lang="fr-FR" dirty="0"/>
              <a:t>Après l’écriture du code sur </a:t>
            </a:r>
            <a:r>
              <a:rPr lang="fr-FR" dirty="0" err="1"/>
              <a:t>CubeIDE</a:t>
            </a:r>
            <a:r>
              <a:rPr lang="fr-FR" dirty="0"/>
              <a:t> pour contrôler les capteurs nous avons pu observer leurs bon fonctionnement. Nous observons une variation des valeurs en cachant ou en laissant exposé le capteur de luminosité et en reliant les bornes du capteur d’humidité avec nos doigts pour simuler la terre.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FR" dirty="0"/>
              <a:t>Expérience des tests</a:t>
            </a:r>
            <a:endParaRPr dirty="0"/>
          </a:p>
        </p:txBody>
      </p:sp>
      <p:sp>
        <p:nvSpPr>
          <p:cNvPr id="145" name="Google Shape;145;gdf25c786e9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6c1f71746_4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Serveur </a:t>
            </a:r>
            <a:r>
              <a:rPr lang="fr-FR" dirty="0" err="1"/>
              <a:t>flask</a:t>
            </a:r>
            <a:endParaRPr lang="fr-FR" dirty="0"/>
          </a:p>
          <a:p>
            <a:pPr marL="0" lvl="0" indent="0" algn="l" rtl="0">
              <a:spcBef>
                <a:spcPts val="0"/>
              </a:spcBef>
              <a:spcAft>
                <a:spcPts val="0"/>
              </a:spcAft>
              <a:buNone/>
            </a:pPr>
            <a:endParaRPr dirty="0"/>
          </a:p>
        </p:txBody>
      </p:sp>
      <p:sp>
        <p:nvSpPr>
          <p:cNvPr id="160" name="Google Shape;160;gb6c1f71746_4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619878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4758823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2526643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564058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402866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91084F5B-A402-4C55-8DA7-F68255E79699}" type="datetimeFigureOut">
              <a:rPr lang="fr-FR" smtClean="0"/>
              <a:t>13/06/2021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8145870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91084F5B-A402-4C55-8DA7-F68255E79699}" type="datetimeFigureOut">
              <a:rPr lang="fr-FR" smtClean="0"/>
              <a:t>13/06/2021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3538624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8644348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041571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1D09F-A05C-4956-A612-89BB2C94AB0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A32A15-3283-4CAF-AFEB-1BF66687A1B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2DBB1D-FAD2-4C11-9F65-8F29C28AC3E7}"/>
              </a:ext>
            </a:extLst>
          </p:cNvPr>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Espace réservé du pied de page 4">
            <a:extLst>
              <a:ext uri="{FF2B5EF4-FFF2-40B4-BE49-F238E27FC236}">
                <a16:creationId xmlns:a16="http://schemas.microsoft.com/office/drawing/2014/main" id="{38D36405-60DD-4711-981C-93B93076CA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BA99E3-C1EA-43E0-A6EE-1CEAEB4C63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15354022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9250040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2402371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9836967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41208584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5706478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084F5B-A402-4C55-8DA7-F68255E79699}" type="datetimeFigureOut">
              <a:rPr lang="fr-FR" smtClean="0"/>
              <a:t>13/06/2021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1071646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1084F5B-A402-4C55-8DA7-F68255E79699}" type="datetimeFigureOut">
              <a:rPr lang="fr-FR" smtClean="0"/>
              <a:t>13/06/2021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9433269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1084F5B-A402-4C55-8DA7-F68255E79699}" type="datetimeFigureOut">
              <a:rPr lang="fr-FR" smtClean="0"/>
              <a:t>13/06/2021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69750436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7421355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10374850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2456007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618055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75512999"/>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240065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3054184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91084F5B-A402-4C55-8DA7-F68255E79699}" type="datetimeFigureOut">
              <a:rPr lang="fr-FR" smtClean="0"/>
              <a:t>13/06/2021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70877704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91084F5B-A402-4C55-8DA7-F68255E79699}" type="datetimeFigureOut">
              <a:rPr lang="fr-FR" smtClean="0"/>
              <a:t>13/06/2021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931022111"/>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6180729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084F5B-A402-4C55-8DA7-F68255E79699}" type="datetimeFigureOut">
              <a:rPr lang="fr-FR" smtClean="0"/>
              <a:t>13/06/2021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7456637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084F5B-A402-4C55-8DA7-F68255E79699}" type="datetimeFigureOut">
              <a:rPr lang="fr-FR" smtClean="0"/>
              <a:t>13/06/2021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6910035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48395653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084F5B-A402-4C55-8DA7-F68255E79699}" type="datetimeFigureOut">
              <a:rPr lang="fr-FR" smtClean="0"/>
              <a:t>13/06/2021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8621041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1084F5B-A402-4C55-8DA7-F68255E79699}" type="datetimeFigureOut">
              <a:rPr lang="fr-FR" smtClean="0"/>
              <a:t>13/06/2021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4228267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1084F5B-A402-4C55-8DA7-F68255E79699}" type="datetimeFigureOut">
              <a:rPr lang="fr-FR" smtClean="0"/>
              <a:t>13/06/2021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806796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833542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084F5B-A402-4C55-8DA7-F68255E79699}" type="datetimeFigureOut">
              <a:rPr lang="fr-FR" smtClean="0"/>
              <a:t>13/06/2021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445368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1084F5B-A402-4C55-8DA7-F68255E79699}" type="datetimeFigureOut">
              <a:rPr lang="fr-FR" smtClean="0"/>
              <a:t>13/06/2021</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63894496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1084F5B-A402-4C55-8DA7-F68255E79699}" type="datetimeFigureOut">
              <a:rPr lang="fr-FR" smtClean="0"/>
              <a:t>13/06/2021</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959952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gb6c1f71746_2_0"/>
          <p:cNvSpPr txBox="1"/>
          <p:nvPr/>
        </p:nvSpPr>
        <p:spPr>
          <a:xfrm>
            <a:off x="2587650" y="2212250"/>
            <a:ext cx="70167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3200" dirty="0">
                <a:latin typeface="Rockwell"/>
                <a:ea typeface="Rockwell"/>
                <a:cs typeface="Rockwell"/>
                <a:sym typeface="Rockwell"/>
              </a:rPr>
              <a:t>PROJET 1ère ANNEE</a:t>
            </a:r>
            <a:endParaRPr sz="3200" dirty="0">
              <a:latin typeface="Rockwell"/>
              <a:ea typeface="Rockwell"/>
              <a:cs typeface="Rockwell"/>
              <a:sym typeface="Rockwell"/>
            </a:endParaRPr>
          </a:p>
        </p:txBody>
      </p:sp>
      <p:sp>
        <p:nvSpPr>
          <p:cNvPr id="68" name="Google Shape;68;gb6c1f71746_2_0"/>
          <p:cNvSpPr txBox="1"/>
          <p:nvPr/>
        </p:nvSpPr>
        <p:spPr>
          <a:xfrm>
            <a:off x="5340750" y="6234525"/>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a:t>11 juin 2021</a:t>
            </a:r>
            <a:endParaRPr/>
          </a:p>
        </p:txBody>
      </p:sp>
      <p:sp>
        <p:nvSpPr>
          <p:cNvPr id="69" name="Google Shape;69;gb6c1f71746_2_0"/>
          <p:cNvSpPr txBox="1"/>
          <p:nvPr/>
        </p:nvSpPr>
        <p:spPr>
          <a:xfrm>
            <a:off x="2225705" y="3188100"/>
            <a:ext cx="7740600" cy="132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7400" b="1" dirty="0">
                <a:solidFill>
                  <a:schemeClr val="dk1"/>
                </a:solidFill>
              </a:rPr>
              <a:t>ENSEArrosage</a:t>
            </a:r>
            <a:endParaRPr sz="7400" b="1" dirty="0">
              <a:solidFill>
                <a:schemeClr val="dk1"/>
              </a:solidFill>
            </a:endParaRPr>
          </a:p>
        </p:txBody>
      </p:sp>
      <p:pic>
        <p:nvPicPr>
          <p:cNvPr id="70" name="Google Shape;70;gb6c1f71746_2_0"/>
          <p:cNvPicPr preferRelativeResize="0"/>
          <p:nvPr/>
        </p:nvPicPr>
        <p:blipFill>
          <a:blip r:embed="rId3">
            <a:alphaModFix/>
          </a:blip>
          <a:stretch>
            <a:fillRect/>
          </a:stretch>
        </p:blipFill>
        <p:spPr>
          <a:xfrm>
            <a:off x="0" y="0"/>
            <a:ext cx="1552575" cy="1552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gdef83fed64_1_14"/>
          <p:cNvSpPr txBox="1">
            <a:spLocks noGrp="1"/>
          </p:cNvSpPr>
          <p:nvPr>
            <p:ph type="title"/>
          </p:nvPr>
        </p:nvSpPr>
        <p:spPr>
          <a:xfrm>
            <a:off x="173175" y="0"/>
            <a:ext cx="9251100" cy="1352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b="1" dirty="0"/>
              <a:t>Récupération de la météo et des </a:t>
            </a:r>
            <a:endParaRPr b="1" dirty="0"/>
          </a:p>
          <a:p>
            <a:pPr marL="0" lvl="0" indent="0" algn="l" rtl="0">
              <a:spcBef>
                <a:spcPts val="0"/>
              </a:spcBef>
              <a:spcAft>
                <a:spcPts val="0"/>
              </a:spcAft>
              <a:buNone/>
            </a:pPr>
            <a:r>
              <a:rPr lang="fr-FR" b="1" dirty="0"/>
              <a:t>données capteurs</a:t>
            </a:r>
            <a:endParaRPr b="1" dirty="0"/>
          </a:p>
        </p:txBody>
      </p:sp>
      <p:sp>
        <p:nvSpPr>
          <p:cNvPr id="192" name="Google Shape;192;gdef83fed64_1_14"/>
          <p:cNvSpPr txBox="1">
            <a:spLocks noGrp="1"/>
          </p:cNvSpPr>
          <p:nvPr>
            <p:ph type="sldNum" sz="quarter" idx="12"/>
          </p:nvPr>
        </p:nvSpPr>
        <p:spPr>
          <a:xfrm>
            <a:off x="4724400" y="6492875"/>
            <a:ext cx="2743200" cy="36512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solidFill>
                  <a:schemeClr val="dk2"/>
                </a:solidFill>
                <a:latin typeface="Arial"/>
                <a:ea typeface="Arial"/>
                <a:cs typeface="Arial"/>
                <a:sym typeface="Arial"/>
              </a:rPr>
              <a:t>10</a:t>
            </a:fld>
            <a:endParaRPr dirty="0">
              <a:solidFill>
                <a:schemeClr val="dk2"/>
              </a:solidFill>
              <a:latin typeface="Arial"/>
              <a:ea typeface="Arial"/>
              <a:cs typeface="Arial"/>
              <a:sym typeface="Arial"/>
            </a:endParaRPr>
          </a:p>
        </p:txBody>
      </p:sp>
      <p:pic>
        <p:nvPicPr>
          <p:cNvPr id="6" name="Image 5">
            <a:extLst>
              <a:ext uri="{FF2B5EF4-FFF2-40B4-BE49-F238E27FC236}">
                <a16:creationId xmlns:a16="http://schemas.microsoft.com/office/drawing/2014/main" id="{D13547AF-1C24-495D-86AE-B5FD4C60CA6E}"/>
              </a:ext>
            </a:extLst>
          </p:cNvPr>
          <p:cNvPicPr>
            <a:picLocks noChangeAspect="1"/>
          </p:cNvPicPr>
          <p:nvPr/>
        </p:nvPicPr>
        <p:blipFill rotWithShape="1">
          <a:blip r:embed="rId3"/>
          <a:srcRect l="1279"/>
          <a:stretch/>
        </p:blipFill>
        <p:spPr>
          <a:xfrm>
            <a:off x="8080386" y="0"/>
            <a:ext cx="4906120" cy="6858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Image 2">
            <a:extLst>
              <a:ext uri="{FF2B5EF4-FFF2-40B4-BE49-F238E27FC236}">
                <a16:creationId xmlns:a16="http://schemas.microsoft.com/office/drawing/2014/main" id="{BFB82AA7-091B-40FF-8BF0-063E5D683798}"/>
              </a:ext>
            </a:extLst>
          </p:cNvPr>
          <p:cNvPicPr>
            <a:picLocks noChangeAspect="1"/>
          </p:cNvPicPr>
          <p:nvPr/>
        </p:nvPicPr>
        <p:blipFill>
          <a:blip r:embed="rId4"/>
          <a:stretch>
            <a:fillRect/>
          </a:stretch>
        </p:blipFill>
        <p:spPr>
          <a:xfrm>
            <a:off x="173175" y="2031830"/>
            <a:ext cx="7432433" cy="38751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gdef83fed64_1_21"/>
          <p:cNvSpPr txBox="1">
            <a:spLocks noGrp="1"/>
          </p:cNvSpPr>
          <p:nvPr>
            <p:ph type="sldNum" sz="quarter" idx="12"/>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solidFill>
                  <a:schemeClr val="dk2"/>
                </a:solidFill>
                <a:latin typeface="Arial"/>
                <a:ea typeface="Arial"/>
                <a:cs typeface="Arial"/>
                <a:sym typeface="Arial"/>
              </a:rPr>
              <a:t>11</a:t>
            </a:fld>
            <a:endParaRPr dirty="0">
              <a:solidFill>
                <a:schemeClr val="dk2"/>
              </a:solidFill>
              <a:latin typeface="Arial"/>
              <a:ea typeface="Arial"/>
              <a:cs typeface="Arial"/>
              <a:sym typeface="Arial"/>
            </a:endParaRPr>
          </a:p>
        </p:txBody>
      </p:sp>
      <p:grpSp>
        <p:nvGrpSpPr>
          <p:cNvPr id="200" name="Google Shape;200;gdef83fed64_1_21"/>
          <p:cNvGrpSpPr/>
          <p:nvPr/>
        </p:nvGrpSpPr>
        <p:grpSpPr>
          <a:xfrm>
            <a:off x="295223" y="1829940"/>
            <a:ext cx="7662600" cy="4767600"/>
            <a:chOff x="764225" y="1870375"/>
            <a:chExt cx="7662600" cy="4767600"/>
          </a:xfrm>
        </p:grpSpPr>
        <p:sp>
          <p:nvSpPr>
            <p:cNvPr id="201" name="Google Shape;201;gdef83fed64_1_21"/>
            <p:cNvSpPr/>
            <p:nvPr/>
          </p:nvSpPr>
          <p:spPr>
            <a:xfrm>
              <a:off x="764225" y="1870375"/>
              <a:ext cx="7662600" cy="47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def83fed64_1_21"/>
            <p:cNvSpPr/>
            <p:nvPr/>
          </p:nvSpPr>
          <p:spPr>
            <a:xfrm>
              <a:off x="965325" y="3197650"/>
              <a:ext cx="4786500" cy="985500"/>
            </a:xfrm>
            <a:prstGeom prst="rect">
              <a:avLst/>
            </a:prstGeom>
            <a:solidFill>
              <a:srgbClr val="FFF2CC"/>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500">
                  <a:solidFill>
                    <a:schemeClr val="dk1"/>
                  </a:solidFill>
                </a:rPr>
                <a:t>données météo</a:t>
              </a:r>
              <a:endParaRPr/>
            </a:p>
          </p:txBody>
        </p:sp>
        <p:sp>
          <p:nvSpPr>
            <p:cNvPr id="203" name="Google Shape;203;gdef83fed64_1_21"/>
            <p:cNvSpPr/>
            <p:nvPr/>
          </p:nvSpPr>
          <p:spPr>
            <a:xfrm>
              <a:off x="5993200" y="2061325"/>
              <a:ext cx="2212200" cy="43947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500">
                  <a:solidFill>
                    <a:schemeClr val="dk1"/>
                  </a:solidFill>
                </a:rPr>
                <a:t>navigation</a:t>
              </a:r>
              <a:endParaRPr/>
            </a:p>
          </p:txBody>
        </p:sp>
        <p:sp>
          <p:nvSpPr>
            <p:cNvPr id="204" name="Google Shape;204;gdef83fed64_1_21"/>
            <p:cNvSpPr/>
            <p:nvPr/>
          </p:nvSpPr>
          <p:spPr>
            <a:xfrm>
              <a:off x="965325" y="4333975"/>
              <a:ext cx="4786500" cy="985500"/>
            </a:xfrm>
            <a:prstGeom prst="rect">
              <a:avLst/>
            </a:prstGeom>
            <a:solidFill>
              <a:srgbClr val="D9EAD3"/>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500">
                  <a:solidFill>
                    <a:schemeClr val="dk1"/>
                  </a:solidFill>
                </a:rPr>
                <a:t>historique</a:t>
              </a:r>
              <a:endParaRPr/>
            </a:p>
          </p:txBody>
        </p:sp>
        <p:sp>
          <p:nvSpPr>
            <p:cNvPr id="205" name="Google Shape;205;gdef83fed64_1_21"/>
            <p:cNvSpPr/>
            <p:nvPr/>
          </p:nvSpPr>
          <p:spPr>
            <a:xfrm>
              <a:off x="965325" y="5470300"/>
              <a:ext cx="4786500" cy="9855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500">
                  <a:solidFill>
                    <a:schemeClr val="dk1"/>
                  </a:solidFill>
                </a:rPr>
                <a:t>commande</a:t>
              </a:r>
              <a:endParaRPr/>
            </a:p>
          </p:txBody>
        </p:sp>
        <p:sp>
          <p:nvSpPr>
            <p:cNvPr id="206" name="Google Shape;206;gdef83fed64_1_21"/>
            <p:cNvSpPr/>
            <p:nvPr/>
          </p:nvSpPr>
          <p:spPr>
            <a:xfrm>
              <a:off x="965325" y="2061325"/>
              <a:ext cx="4786500" cy="985500"/>
            </a:xfrm>
            <a:prstGeom prst="rect">
              <a:avLst/>
            </a:prstGeom>
            <a:solidFill>
              <a:srgbClr val="FCE5CD"/>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500"/>
                <a:t>présentation du projet</a:t>
              </a:r>
              <a:endParaRPr sz="2500"/>
            </a:p>
          </p:txBody>
        </p:sp>
      </p:grpSp>
      <p:sp>
        <p:nvSpPr>
          <p:cNvPr id="9" name="ZoneTexte 8">
            <a:extLst>
              <a:ext uri="{FF2B5EF4-FFF2-40B4-BE49-F238E27FC236}">
                <a16:creationId xmlns:a16="http://schemas.microsoft.com/office/drawing/2014/main" id="{C3CE6D35-758C-4A94-B6C2-2BDE5B579C08}"/>
              </a:ext>
            </a:extLst>
          </p:cNvPr>
          <p:cNvSpPr txBox="1"/>
          <p:nvPr/>
        </p:nvSpPr>
        <p:spPr>
          <a:xfrm>
            <a:off x="5172269" y="260460"/>
            <a:ext cx="1847462" cy="649530"/>
          </a:xfrm>
          <a:prstGeom prst="rect">
            <a:avLst/>
          </a:prstGeom>
          <a:noFill/>
        </p:spPr>
        <p:txBody>
          <a:bodyPr wrap="square" rtlCol="0">
            <a:spAutoFit/>
          </a:bodyPr>
          <a:lstStyle/>
          <a:p>
            <a:pPr algn="ctr"/>
            <a:r>
              <a:rPr lang="fr-FR" sz="3600" b="1" dirty="0"/>
              <a:t>Site WEB</a:t>
            </a:r>
          </a:p>
        </p:txBody>
      </p:sp>
      <p:pic>
        <p:nvPicPr>
          <p:cNvPr id="1026" name="Picture 2">
            <a:extLst>
              <a:ext uri="{FF2B5EF4-FFF2-40B4-BE49-F238E27FC236}">
                <a16:creationId xmlns:a16="http://schemas.microsoft.com/office/drawing/2014/main" id="{8F89D45C-CC98-40BD-928F-CADAE5741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777" y="0"/>
            <a:ext cx="2471423" cy="24714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b6c1f71746_1_10"/>
          <p:cNvSpPr txBox="1">
            <a:spLocks noGrp="1"/>
          </p:cNvSpPr>
          <p:nvPr>
            <p:ph type="title"/>
          </p:nvPr>
        </p:nvSpPr>
        <p:spPr>
          <a:xfrm>
            <a:off x="913774" y="487888"/>
            <a:ext cx="10364451" cy="1596177"/>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fr-FR" b="1" dirty="0"/>
              <a:t>Conclusion</a:t>
            </a:r>
            <a:endParaRPr b="1" dirty="0"/>
          </a:p>
        </p:txBody>
      </p:sp>
      <p:sp>
        <p:nvSpPr>
          <p:cNvPr id="214" name="Google Shape;214;gb6c1f71746_1_10"/>
          <p:cNvSpPr txBox="1">
            <a:spLocks noGrp="1"/>
          </p:cNvSpPr>
          <p:nvPr>
            <p:ph type="sldNum" sz="quarter" idx="12"/>
          </p:nvPr>
        </p:nvSpPr>
        <p:spPr>
          <a:xfrm>
            <a:off x="4724400" y="6492875"/>
            <a:ext cx="2743200" cy="36512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t>12</a:t>
            </a:fld>
            <a:endParaRPr dirty="0"/>
          </a:p>
        </p:txBody>
      </p:sp>
      <p:pic>
        <p:nvPicPr>
          <p:cNvPr id="8" name="Google Shape;70;gb6c1f71746_2_0">
            <a:extLst>
              <a:ext uri="{FF2B5EF4-FFF2-40B4-BE49-F238E27FC236}">
                <a16:creationId xmlns:a16="http://schemas.microsoft.com/office/drawing/2014/main" id="{2B72A705-4A31-4115-8E5C-C3E922317A91}"/>
              </a:ext>
            </a:extLst>
          </p:cNvPr>
          <p:cNvPicPr preferRelativeResize="0"/>
          <p:nvPr/>
        </p:nvPicPr>
        <p:blipFill>
          <a:blip r:embed="rId3">
            <a:alphaModFix/>
          </a:blip>
          <a:stretch>
            <a:fillRect/>
          </a:stretch>
        </p:blipFill>
        <p:spPr>
          <a:xfrm>
            <a:off x="0" y="0"/>
            <a:ext cx="1552575" cy="1552575"/>
          </a:xfrm>
          <a:prstGeom prst="rect">
            <a:avLst/>
          </a:prstGeom>
          <a:noFill/>
          <a:ln>
            <a:noFill/>
          </a:ln>
        </p:spPr>
      </p:pic>
      <p:pic>
        <p:nvPicPr>
          <p:cNvPr id="2054" name="Picture 6" descr="Conclusion de l&amp;#39;enquête terrain – Quelle reconnaissance professionnelle  pour les MOOC ?">
            <a:extLst>
              <a:ext uri="{FF2B5EF4-FFF2-40B4-BE49-F238E27FC236}">
                <a16:creationId xmlns:a16="http://schemas.microsoft.com/office/drawing/2014/main" id="{680FB605-3C3D-4E29-9766-A067678FA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677" y="0"/>
            <a:ext cx="4272643" cy="25635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CEBC5C2-DF8B-4735-87C3-8F71C1D80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833" y="2326815"/>
            <a:ext cx="7406329" cy="4166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b6c1f71746_2_232"/>
          <p:cNvSpPr txBox="1">
            <a:spLocks noGrp="1"/>
          </p:cNvSpPr>
          <p:nvPr>
            <p:ph type="ctrTitle"/>
          </p:nvPr>
        </p:nvSpPr>
        <p:spPr>
          <a:xfrm>
            <a:off x="415650" y="341824"/>
            <a:ext cx="11360700" cy="1199400"/>
          </a:xfrm>
          <a:prstGeom prst="rect">
            <a:avLst/>
          </a:prstGeom>
        </p:spPr>
        <p:txBody>
          <a:bodyPr spcFirstLastPara="1" wrap="square" lIns="121900" tIns="121900" rIns="121900" bIns="121900" anchor="b" anchorCtr="0">
            <a:normAutofit/>
          </a:bodyPr>
          <a:lstStyle/>
          <a:p>
            <a:pPr marL="0" lvl="0" indent="0" algn="ctr" rtl="0">
              <a:spcBef>
                <a:spcPts val="0"/>
              </a:spcBef>
              <a:spcAft>
                <a:spcPts val="0"/>
              </a:spcAft>
              <a:buNone/>
            </a:pPr>
            <a:r>
              <a:rPr lang="fr-FR" sz="4000" b="1" dirty="0"/>
              <a:t>Contexte et Objectifs</a:t>
            </a:r>
            <a:endParaRPr sz="4000" b="1" dirty="0"/>
          </a:p>
        </p:txBody>
      </p:sp>
      <p:sp>
        <p:nvSpPr>
          <p:cNvPr id="77" name="Google Shape;77;gb6c1f71746_2_232"/>
          <p:cNvSpPr txBox="1">
            <a:spLocks noGrp="1"/>
          </p:cNvSpPr>
          <p:nvPr>
            <p:ph type="subTitle" idx="1"/>
          </p:nvPr>
        </p:nvSpPr>
        <p:spPr>
          <a:xfrm>
            <a:off x="949000" y="3600814"/>
            <a:ext cx="11360700" cy="2438700"/>
          </a:xfrm>
          <a:prstGeom prst="rect">
            <a:avLst/>
          </a:prstGeom>
        </p:spPr>
        <p:txBody>
          <a:bodyPr spcFirstLastPara="1" wrap="square" lIns="121900" tIns="121900" rIns="121900" bIns="121900" anchor="t" anchorCtr="0">
            <a:normAutofit/>
          </a:bodyPr>
          <a:lstStyle/>
          <a:p>
            <a:pPr marL="457200" lvl="0" indent="-463550" algn="l" rtl="0">
              <a:spcBef>
                <a:spcPts val="0"/>
              </a:spcBef>
              <a:spcAft>
                <a:spcPts val="0"/>
              </a:spcAft>
              <a:buSzPts val="3700"/>
              <a:buChar char="➔"/>
            </a:pPr>
            <a:r>
              <a:rPr lang="fr-FR" dirty="0"/>
              <a:t>Définir le cahier des charges</a:t>
            </a:r>
            <a:endParaRPr dirty="0"/>
          </a:p>
          <a:p>
            <a:pPr marL="457200" lvl="0" indent="-463550" algn="l" rtl="0">
              <a:spcBef>
                <a:spcPts val="0"/>
              </a:spcBef>
              <a:spcAft>
                <a:spcPts val="0"/>
              </a:spcAft>
              <a:buSzPts val="3700"/>
              <a:buChar char="➔"/>
            </a:pPr>
            <a:r>
              <a:rPr lang="fr-FR" dirty="0"/>
              <a:t>Gérer l'avancement du projet (GANTT)</a:t>
            </a:r>
            <a:endParaRPr dirty="0"/>
          </a:p>
          <a:p>
            <a:pPr marL="457200" lvl="0" indent="-463550" algn="l" rtl="0">
              <a:spcBef>
                <a:spcPts val="0"/>
              </a:spcBef>
              <a:spcAft>
                <a:spcPts val="0"/>
              </a:spcAft>
              <a:buSzPts val="3700"/>
              <a:buChar char="➔"/>
            </a:pPr>
            <a:r>
              <a:rPr lang="fr-FR" dirty="0"/>
              <a:t>Réaliser un PCB</a:t>
            </a:r>
            <a:endParaRPr dirty="0"/>
          </a:p>
          <a:p>
            <a:pPr marL="457200" lvl="0" indent="-463550" algn="l" rtl="0">
              <a:spcBef>
                <a:spcPts val="0"/>
              </a:spcBef>
              <a:spcAft>
                <a:spcPts val="0"/>
              </a:spcAft>
              <a:buSzPts val="3700"/>
              <a:buChar char="➔"/>
            </a:pPr>
            <a:r>
              <a:rPr lang="fr-FR" dirty="0"/>
              <a:t>Communiquer </a:t>
            </a:r>
            <a:endParaRPr dirty="0"/>
          </a:p>
        </p:txBody>
      </p:sp>
      <p:sp>
        <p:nvSpPr>
          <p:cNvPr id="78" name="Google Shape;78;gb6c1f71746_2_232"/>
          <p:cNvSpPr txBox="1">
            <a:spLocks noGrp="1"/>
          </p:cNvSpPr>
          <p:nvPr>
            <p:ph type="sldNum" sz="quarter" idx="12"/>
          </p:nvPr>
        </p:nvSpPr>
        <p:spPr>
          <a:xfrm>
            <a:off x="5297967" y="6492875"/>
            <a:ext cx="764215" cy="365125"/>
          </a:xfrm>
          <a:prstGeom prst="rect">
            <a:avLst/>
          </a:prstGeom>
        </p:spPr>
        <p:txBody>
          <a:bodyPr spcFirstLastPara="1" wrap="square" lIns="121900" tIns="121900" rIns="121900" bIns="121900" anchor="ctr" anchorCtr="0">
            <a:normAutofit fontScale="85000" lnSpcReduction="20000"/>
          </a:body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a:t>
            </a:fld>
            <a:endParaRPr dirty="0"/>
          </a:p>
        </p:txBody>
      </p:sp>
      <p:sp>
        <p:nvSpPr>
          <p:cNvPr id="79" name="Google Shape;79;gb6c1f71746_2_232"/>
          <p:cNvSpPr txBox="1">
            <a:spLocks noGrp="1"/>
          </p:cNvSpPr>
          <p:nvPr>
            <p:ph type="subTitle" idx="4294967295"/>
          </p:nvPr>
        </p:nvSpPr>
        <p:spPr>
          <a:xfrm>
            <a:off x="0" y="1871663"/>
            <a:ext cx="11360150" cy="1728787"/>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fr-FR" sz="4000" dirty="0"/>
              <a:t>But : automatiser l’arrosage d’un espace vert</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a:spLocks noGrp="1"/>
          </p:cNvSpPr>
          <p:nvPr>
            <p:ph type="title"/>
          </p:nvPr>
        </p:nvSpPr>
        <p:spPr>
          <a:xfrm>
            <a:off x="0" y="0"/>
            <a:ext cx="10515600" cy="642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fr-FR" b="1" dirty="0"/>
              <a:t>DIAGRAMME</a:t>
            </a:r>
            <a:endParaRPr b="1" dirty="0"/>
          </a:p>
        </p:txBody>
      </p:sp>
      <p:sp>
        <p:nvSpPr>
          <p:cNvPr id="92" name="Google Shape;92;p2"/>
          <p:cNvSpPr txBox="1">
            <a:spLocks noGrp="1"/>
          </p:cNvSpPr>
          <p:nvPr>
            <p:ph type="sldNum" sz="quarter" idx="12"/>
          </p:nvPr>
        </p:nvSpPr>
        <p:spPr>
          <a:xfrm>
            <a:off x="5415659" y="6492875"/>
            <a:ext cx="764215"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fr-FR"/>
              <a:t>3</a:t>
            </a:fld>
            <a:endParaRPr dirty="0"/>
          </a:p>
        </p:txBody>
      </p:sp>
      <p:sp>
        <p:nvSpPr>
          <p:cNvPr id="85" name="Google Shape;85;p2"/>
          <p:cNvSpPr/>
          <p:nvPr/>
        </p:nvSpPr>
        <p:spPr>
          <a:xfrm>
            <a:off x="6698976" y="2686878"/>
            <a:ext cx="2239500" cy="1126500"/>
          </a:xfrm>
          <a:prstGeom prst="ellipse">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Rockwell"/>
                <a:ea typeface="Rockwell"/>
                <a:cs typeface="Rockwell"/>
                <a:sym typeface="Rockwell"/>
              </a:rPr>
              <a:t>STM32</a:t>
            </a:r>
            <a:endParaRPr/>
          </a:p>
        </p:txBody>
      </p:sp>
      <p:sp>
        <p:nvSpPr>
          <p:cNvPr id="86" name="Google Shape;86;p2"/>
          <p:cNvSpPr/>
          <p:nvPr/>
        </p:nvSpPr>
        <p:spPr>
          <a:xfrm>
            <a:off x="2438400" y="2686879"/>
            <a:ext cx="2239500" cy="1126500"/>
          </a:xfrm>
          <a:prstGeom prst="ellipse">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Rockwell"/>
                <a:ea typeface="Rockwell"/>
                <a:cs typeface="Rockwell"/>
                <a:sym typeface="Rockwell"/>
              </a:rPr>
              <a:t>Raspberry</a:t>
            </a:r>
            <a:endParaRPr/>
          </a:p>
        </p:txBody>
      </p:sp>
      <p:sp>
        <p:nvSpPr>
          <p:cNvPr id="87" name="Google Shape;87;p2"/>
          <p:cNvSpPr/>
          <p:nvPr/>
        </p:nvSpPr>
        <p:spPr>
          <a:xfrm>
            <a:off x="4678017" y="321020"/>
            <a:ext cx="2239500" cy="1126500"/>
          </a:xfrm>
          <a:prstGeom prst="ellipse">
            <a:avLst/>
          </a:prstGeom>
          <a:solidFill>
            <a:schemeClr val="lt1"/>
          </a:solidFill>
          <a:ln w="762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Rockwell"/>
                <a:ea typeface="Rockwell"/>
                <a:cs typeface="Rockwell"/>
                <a:sym typeface="Rockwell"/>
              </a:rPr>
              <a:t>Alimentation</a:t>
            </a:r>
            <a:endParaRPr/>
          </a:p>
        </p:txBody>
      </p:sp>
      <p:sp>
        <p:nvSpPr>
          <p:cNvPr id="88" name="Google Shape;88;p2"/>
          <p:cNvSpPr/>
          <p:nvPr/>
        </p:nvSpPr>
        <p:spPr>
          <a:xfrm>
            <a:off x="308112" y="1447454"/>
            <a:ext cx="1712700" cy="831900"/>
          </a:xfrm>
          <a:prstGeom prst="ellipse">
            <a:avLst/>
          </a:prstGeom>
          <a:solidFill>
            <a:schemeClr val="lt1"/>
          </a:solid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Rockwell"/>
                <a:ea typeface="Rockwell"/>
                <a:cs typeface="Rockwell"/>
                <a:sym typeface="Rockwell"/>
              </a:rPr>
              <a:t>Site Web</a:t>
            </a:r>
            <a:endParaRPr/>
          </a:p>
        </p:txBody>
      </p:sp>
      <p:sp>
        <p:nvSpPr>
          <p:cNvPr id="89" name="Google Shape;89;p2"/>
          <p:cNvSpPr/>
          <p:nvPr/>
        </p:nvSpPr>
        <p:spPr>
          <a:xfrm>
            <a:off x="308112" y="4829725"/>
            <a:ext cx="1712700" cy="831900"/>
          </a:xfrm>
          <a:prstGeom prst="ellipse">
            <a:avLst/>
          </a:prstGeom>
          <a:solidFill>
            <a:schemeClr val="lt1"/>
          </a:solid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Rockwell"/>
                <a:ea typeface="Rockwell"/>
                <a:cs typeface="Rockwell"/>
                <a:sym typeface="Rockwell"/>
              </a:rPr>
              <a:t>Données météo</a:t>
            </a:r>
            <a:endParaRPr/>
          </a:p>
        </p:txBody>
      </p:sp>
      <p:sp>
        <p:nvSpPr>
          <p:cNvPr id="90" name="Google Shape;90;p2"/>
          <p:cNvSpPr/>
          <p:nvPr/>
        </p:nvSpPr>
        <p:spPr>
          <a:xfrm>
            <a:off x="8082170" y="4413765"/>
            <a:ext cx="1712700" cy="831900"/>
          </a:xfrm>
          <a:prstGeom prst="ellipse">
            <a:avLst/>
          </a:prstGeom>
          <a:solidFill>
            <a:schemeClr val="lt1"/>
          </a:solid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dk1"/>
                </a:solidFill>
                <a:latin typeface="Rockwell"/>
                <a:ea typeface="Rockwell"/>
                <a:cs typeface="Rockwell"/>
                <a:sym typeface="Rockwell"/>
              </a:rPr>
              <a:t>Eau</a:t>
            </a:r>
            <a:endParaRPr/>
          </a:p>
        </p:txBody>
      </p:sp>
      <p:sp>
        <p:nvSpPr>
          <p:cNvPr id="91" name="Google Shape;91;p2"/>
          <p:cNvSpPr/>
          <p:nvPr/>
        </p:nvSpPr>
        <p:spPr>
          <a:xfrm>
            <a:off x="9574757" y="5760807"/>
            <a:ext cx="1712700" cy="831900"/>
          </a:xfrm>
          <a:prstGeom prst="ellipse">
            <a:avLst/>
          </a:prstGeom>
          <a:solidFill>
            <a:schemeClr val="lt1"/>
          </a:solidFill>
          <a:ln w="762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dirty="0">
                <a:solidFill>
                  <a:schemeClr val="dk1"/>
                </a:solidFill>
                <a:latin typeface="Rockwell"/>
                <a:ea typeface="Rockwell"/>
                <a:cs typeface="Rockwell"/>
                <a:sym typeface="Rockwell"/>
              </a:rPr>
              <a:t>Plantes</a:t>
            </a:r>
            <a:endParaRPr dirty="0"/>
          </a:p>
        </p:txBody>
      </p:sp>
      <p:cxnSp>
        <p:nvCxnSpPr>
          <p:cNvPr id="93" name="Google Shape;93;p2"/>
          <p:cNvCxnSpPr>
            <a:stCxn id="87" idx="6"/>
            <a:endCxn id="85" idx="0"/>
          </p:cNvCxnSpPr>
          <p:nvPr/>
        </p:nvCxnSpPr>
        <p:spPr>
          <a:xfrm>
            <a:off x="6917517" y="884270"/>
            <a:ext cx="901200" cy="1802700"/>
          </a:xfrm>
          <a:prstGeom prst="curvedConnector2">
            <a:avLst/>
          </a:prstGeom>
          <a:noFill/>
          <a:ln w="38100" cap="flat" cmpd="sng">
            <a:solidFill>
              <a:schemeClr val="accent1"/>
            </a:solidFill>
            <a:prstDash val="solid"/>
            <a:round/>
            <a:headEnd type="none" w="sm" len="sm"/>
            <a:tailEnd type="triangle" w="med" len="med"/>
          </a:ln>
        </p:spPr>
      </p:cxnSp>
      <p:cxnSp>
        <p:nvCxnSpPr>
          <p:cNvPr id="94" name="Google Shape;94;p2"/>
          <p:cNvCxnSpPr>
            <a:stCxn id="87" idx="2"/>
            <a:endCxn id="86" idx="0"/>
          </p:cNvCxnSpPr>
          <p:nvPr/>
        </p:nvCxnSpPr>
        <p:spPr>
          <a:xfrm flipH="1">
            <a:off x="3558117" y="884270"/>
            <a:ext cx="1119900" cy="1802700"/>
          </a:xfrm>
          <a:prstGeom prst="curvedConnector2">
            <a:avLst/>
          </a:prstGeom>
          <a:noFill/>
          <a:ln w="38100" cap="flat" cmpd="sng">
            <a:solidFill>
              <a:schemeClr val="accent1"/>
            </a:solidFill>
            <a:prstDash val="solid"/>
            <a:round/>
            <a:headEnd type="none" w="sm" len="sm"/>
            <a:tailEnd type="triangle" w="med" len="med"/>
          </a:ln>
        </p:spPr>
      </p:cxnSp>
      <p:cxnSp>
        <p:nvCxnSpPr>
          <p:cNvPr id="95" name="Google Shape;95;p2"/>
          <p:cNvCxnSpPr>
            <a:stCxn id="89" idx="0"/>
            <a:endCxn id="86" idx="3"/>
          </p:cNvCxnSpPr>
          <p:nvPr/>
        </p:nvCxnSpPr>
        <p:spPr>
          <a:xfrm rot="-5400000">
            <a:off x="1374762" y="3438025"/>
            <a:ext cx="1181400" cy="1602000"/>
          </a:xfrm>
          <a:prstGeom prst="curvedConnector3">
            <a:avLst>
              <a:gd name="adj1" fmla="val 50000"/>
            </a:avLst>
          </a:prstGeom>
          <a:noFill/>
          <a:ln w="38100" cap="flat" cmpd="sng">
            <a:solidFill>
              <a:schemeClr val="accent1"/>
            </a:solidFill>
            <a:prstDash val="solid"/>
            <a:round/>
            <a:headEnd type="none" w="sm" len="sm"/>
            <a:tailEnd type="triangle" w="med" len="med"/>
          </a:ln>
        </p:spPr>
      </p:cxnSp>
      <p:cxnSp>
        <p:nvCxnSpPr>
          <p:cNvPr id="96" name="Google Shape;96;p2"/>
          <p:cNvCxnSpPr>
            <a:stCxn id="86" idx="5"/>
            <a:endCxn id="85" idx="3"/>
          </p:cNvCxnSpPr>
          <p:nvPr/>
        </p:nvCxnSpPr>
        <p:spPr>
          <a:xfrm rot="-5400000" flipH="1">
            <a:off x="5688083" y="2310257"/>
            <a:ext cx="600" cy="2676900"/>
          </a:xfrm>
          <a:prstGeom prst="curvedConnector3">
            <a:avLst>
              <a:gd name="adj1" fmla="val 65593715"/>
            </a:avLst>
          </a:prstGeom>
          <a:noFill/>
          <a:ln w="38100" cap="flat" cmpd="sng">
            <a:solidFill>
              <a:schemeClr val="accent2"/>
            </a:solidFill>
            <a:prstDash val="solid"/>
            <a:round/>
            <a:headEnd type="triangle" w="med" len="med"/>
            <a:tailEnd type="triangle" w="med" len="med"/>
          </a:ln>
        </p:spPr>
      </p:cxnSp>
      <p:cxnSp>
        <p:nvCxnSpPr>
          <p:cNvPr id="97" name="Google Shape;97;p2"/>
          <p:cNvCxnSpPr>
            <a:stCxn id="85" idx="4"/>
            <a:endCxn id="90" idx="0"/>
          </p:cNvCxnSpPr>
          <p:nvPr/>
        </p:nvCxnSpPr>
        <p:spPr>
          <a:xfrm rot="-5400000" flipH="1">
            <a:off x="8078526" y="3553578"/>
            <a:ext cx="600300" cy="1119900"/>
          </a:xfrm>
          <a:prstGeom prst="curvedConnector3">
            <a:avLst>
              <a:gd name="adj1" fmla="val 50000"/>
            </a:avLst>
          </a:prstGeom>
          <a:noFill/>
          <a:ln w="38100" cap="flat" cmpd="sng">
            <a:solidFill>
              <a:schemeClr val="accent1"/>
            </a:solidFill>
            <a:prstDash val="solid"/>
            <a:round/>
            <a:headEnd type="none" w="sm" len="sm"/>
            <a:tailEnd type="triangle" w="med" len="med"/>
          </a:ln>
        </p:spPr>
      </p:cxnSp>
      <p:cxnSp>
        <p:nvCxnSpPr>
          <p:cNvPr id="98" name="Google Shape;98;p2"/>
          <p:cNvCxnSpPr>
            <a:stCxn id="90" idx="4"/>
            <a:endCxn id="91" idx="0"/>
          </p:cNvCxnSpPr>
          <p:nvPr/>
        </p:nvCxnSpPr>
        <p:spPr>
          <a:xfrm rot="16200000" flipH="1">
            <a:off x="9427242" y="4756942"/>
            <a:ext cx="515142" cy="1492587"/>
          </a:xfrm>
          <a:prstGeom prst="curvedConnector3">
            <a:avLst>
              <a:gd name="adj1" fmla="val 50000"/>
            </a:avLst>
          </a:prstGeom>
          <a:noFill/>
          <a:ln w="38100" cap="flat" cmpd="sng">
            <a:solidFill>
              <a:schemeClr val="dk1"/>
            </a:solidFill>
            <a:prstDash val="solid"/>
            <a:round/>
            <a:headEnd type="none" w="sm" len="sm"/>
            <a:tailEnd type="triangle" w="med" len="med"/>
          </a:ln>
        </p:spPr>
      </p:cxnSp>
      <p:cxnSp>
        <p:nvCxnSpPr>
          <p:cNvPr id="99" name="Google Shape;99;p2"/>
          <p:cNvCxnSpPr>
            <a:stCxn id="88" idx="4"/>
            <a:endCxn id="86" idx="1"/>
          </p:cNvCxnSpPr>
          <p:nvPr/>
        </p:nvCxnSpPr>
        <p:spPr>
          <a:xfrm rot="-5400000" flipH="1">
            <a:off x="1679262" y="1764554"/>
            <a:ext cx="572400" cy="1602000"/>
          </a:xfrm>
          <a:prstGeom prst="curvedConnector3">
            <a:avLst>
              <a:gd name="adj1" fmla="val 50000"/>
            </a:avLst>
          </a:prstGeom>
          <a:noFill/>
          <a:ln w="38100" cap="flat" cmpd="sng">
            <a:solidFill>
              <a:srgbClr val="FFC000"/>
            </a:solidFill>
            <a:prstDash val="solid"/>
            <a:round/>
            <a:headEnd type="triangle" w="med" len="med"/>
            <a:tailEnd type="triangle" w="med" len="med"/>
          </a:ln>
        </p:spPr>
      </p:cxnSp>
      <p:sp>
        <p:nvSpPr>
          <p:cNvPr id="100" name="Google Shape;100;p2"/>
          <p:cNvSpPr/>
          <p:nvPr/>
        </p:nvSpPr>
        <p:spPr>
          <a:xfrm>
            <a:off x="9574757" y="1105020"/>
            <a:ext cx="1712700" cy="831900"/>
          </a:xfrm>
          <a:prstGeom prst="ellipse">
            <a:avLst/>
          </a:prstGeom>
          <a:solidFill>
            <a:schemeClr val="lt1"/>
          </a:solidFill>
          <a:ln w="762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Rockwell"/>
                <a:ea typeface="Rockwell"/>
                <a:cs typeface="Rockwell"/>
                <a:sym typeface="Rockwell"/>
              </a:rPr>
              <a:t>Capteurs</a:t>
            </a:r>
            <a:endParaRPr/>
          </a:p>
        </p:txBody>
      </p:sp>
      <p:cxnSp>
        <p:nvCxnSpPr>
          <p:cNvPr id="101" name="Google Shape;101;p2"/>
          <p:cNvCxnSpPr>
            <a:stCxn id="100" idx="4"/>
            <a:endCxn id="85" idx="6"/>
          </p:cNvCxnSpPr>
          <p:nvPr/>
        </p:nvCxnSpPr>
        <p:spPr>
          <a:xfrm rot="5400000">
            <a:off x="9028307" y="1847220"/>
            <a:ext cx="1313100" cy="1492500"/>
          </a:xfrm>
          <a:prstGeom prst="curvedConnector2">
            <a:avLst/>
          </a:prstGeom>
          <a:noFill/>
          <a:ln w="38100" cap="flat" cmpd="sng">
            <a:solidFill>
              <a:schemeClr val="dk1"/>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def83fed64_1_0"/>
          <p:cNvSpPr txBox="1">
            <a:spLocks noGrp="1"/>
          </p:cNvSpPr>
          <p:nvPr>
            <p:ph type="title"/>
          </p:nvPr>
        </p:nvSpPr>
        <p:spPr>
          <a:xfrm>
            <a:off x="3638315" y="204890"/>
            <a:ext cx="4134086" cy="939664"/>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fr-FR" b="1" dirty="0"/>
              <a:t>Planning Gantt</a:t>
            </a:r>
          </a:p>
        </p:txBody>
      </p:sp>
      <p:sp>
        <p:nvSpPr>
          <p:cNvPr id="6" name="Espace réservé du contenu 5">
            <a:extLst>
              <a:ext uri="{FF2B5EF4-FFF2-40B4-BE49-F238E27FC236}">
                <a16:creationId xmlns:a16="http://schemas.microsoft.com/office/drawing/2014/main" id="{261BF435-374A-4E0A-8341-FA5E250BFCE6}"/>
              </a:ext>
            </a:extLst>
          </p:cNvPr>
          <p:cNvSpPr>
            <a:spLocks noGrp="1"/>
          </p:cNvSpPr>
          <p:nvPr>
            <p:ph sz="quarter" idx="13"/>
          </p:nvPr>
        </p:nvSpPr>
        <p:spPr/>
        <p:txBody>
          <a:bodyPr/>
          <a:lstStyle/>
          <a:p>
            <a:endParaRPr lang="fr-FR"/>
          </a:p>
        </p:txBody>
      </p:sp>
      <p:sp>
        <p:nvSpPr>
          <p:cNvPr id="108" name="Google Shape;108;gdef83fed64_1_0"/>
          <p:cNvSpPr txBox="1">
            <a:spLocks noGrp="1"/>
          </p:cNvSpPr>
          <p:nvPr>
            <p:ph type="sldNum" sz="quarter" idx="12"/>
          </p:nvPr>
        </p:nvSpPr>
        <p:spPr>
          <a:xfrm>
            <a:off x="5323250" y="6492875"/>
            <a:ext cx="764215" cy="36512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smtClean="0">
                <a:solidFill>
                  <a:schemeClr val="dk2"/>
                </a:solidFill>
                <a:latin typeface="Arial"/>
                <a:ea typeface="Arial"/>
                <a:cs typeface="Arial"/>
                <a:sym typeface="Arial"/>
              </a:rPr>
              <a:t>4</a:t>
            </a:fld>
            <a:endParaRPr lang="fr-FR" dirty="0">
              <a:solidFill>
                <a:schemeClr val="dk2"/>
              </a:solidFill>
              <a:latin typeface="Arial"/>
              <a:ea typeface="Arial"/>
              <a:cs typeface="Arial"/>
              <a:sym typeface="Arial"/>
            </a:endParaRPr>
          </a:p>
        </p:txBody>
      </p:sp>
      <p:grpSp>
        <p:nvGrpSpPr>
          <p:cNvPr id="109" name="Google Shape;109;gdef83fed64_1_0"/>
          <p:cNvGrpSpPr/>
          <p:nvPr/>
        </p:nvGrpSpPr>
        <p:grpSpPr>
          <a:xfrm>
            <a:off x="489333" y="1419192"/>
            <a:ext cx="11213334" cy="4646645"/>
            <a:chOff x="-1" y="1939088"/>
            <a:chExt cx="12191998" cy="3955272"/>
          </a:xfrm>
        </p:grpSpPr>
        <p:pic>
          <p:nvPicPr>
            <p:cNvPr id="110" name="Google Shape;110;gdef83fed64_1_0"/>
            <p:cNvPicPr preferRelativeResize="0"/>
            <p:nvPr/>
          </p:nvPicPr>
          <p:blipFill>
            <a:blip r:embed="rId3">
              <a:alphaModFix/>
            </a:blip>
            <a:stretch>
              <a:fillRect/>
            </a:stretch>
          </p:blipFill>
          <p:spPr>
            <a:xfrm>
              <a:off x="-1" y="1939088"/>
              <a:ext cx="12191998" cy="3955272"/>
            </a:xfrm>
            <a:prstGeom prst="rect">
              <a:avLst/>
            </a:prstGeom>
            <a:noFill/>
            <a:ln>
              <a:noFill/>
            </a:ln>
          </p:spPr>
        </p:pic>
        <p:sp>
          <p:nvSpPr>
            <p:cNvPr id="111" name="Google Shape;111;gdef83fed64_1_0"/>
            <p:cNvSpPr/>
            <p:nvPr/>
          </p:nvSpPr>
          <p:spPr>
            <a:xfrm>
              <a:off x="292321" y="2690624"/>
              <a:ext cx="910873" cy="106564"/>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800" dirty="0">
                  <a:solidFill>
                    <a:srgbClr val="666666"/>
                  </a:solidFill>
                </a:rPr>
                <a:t>ENSEArrosage</a:t>
              </a:r>
              <a:endParaRPr sz="800" dirty="0">
                <a:solidFill>
                  <a:srgbClr val="666666"/>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9" name="Google Shape;119;gb6c1f71746_3_7"/>
          <p:cNvPicPr preferRelativeResize="0"/>
          <p:nvPr/>
        </p:nvPicPr>
        <p:blipFill>
          <a:blip r:embed="rId3">
            <a:alphaModFix/>
          </a:blip>
          <a:stretch>
            <a:fillRect/>
          </a:stretch>
        </p:blipFill>
        <p:spPr>
          <a:xfrm>
            <a:off x="525207" y="1649335"/>
            <a:ext cx="2334836" cy="23348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7" name="Google Shape;117;gb6c1f71746_3_7"/>
          <p:cNvSpPr txBox="1">
            <a:spLocks noGrp="1"/>
          </p:cNvSpPr>
          <p:nvPr>
            <p:ph type="title"/>
          </p:nvPr>
        </p:nvSpPr>
        <p:spPr>
          <a:xfrm>
            <a:off x="922506" y="112756"/>
            <a:ext cx="10364451" cy="1596177"/>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fr-FR" b="1" dirty="0"/>
              <a:t>Choix Capteurs</a:t>
            </a:r>
            <a:endParaRPr b="1" dirty="0"/>
          </a:p>
        </p:txBody>
      </p:sp>
      <p:sp>
        <p:nvSpPr>
          <p:cNvPr id="118" name="Google Shape;118;gb6c1f71746_3_7"/>
          <p:cNvSpPr txBox="1">
            <a:spLocks noGrp="1"/>
          </p:cNvSpPr>
          <p:nvPr>
            <p:ph type="sldNum" sz="quarter" idx="12"/>
          </p:nvPr>
        </p:nvSpPr>
        <p:spPr>
          <a:xfrm>
            <a:off x="5340517" y="6492875"/>
            <a:ext cx="764215" cy="36512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pPr marL="0" lvl="0" indent="0" algn="ctr" rtl="0">
                <a:spcBef>
                  <a:spcPts val="0"/>
                </a:spcBef>
                <a:spcAft>
                  <a:spcPts val="0"/>
                </a:spcAft>
                <a:buClr>
                  <a:srgbClr val="000000"/>
                </a:buClr>
                <a:buFont typeface="Arial"/>
                <a:buNone/>
              </a:pPr>
              <a:t>5</a:t>
            </a:fld>
            <a:endParaRPr dirty="0"/>
          </a:p>
        </p:txBody>
      </p:sp>
      <p:pic>
        <p:nvPicPr>
          <p:cNvPr id="120" name="Google Shape;120;gb6c1f71746_3_7"/>
          <p:cNvPicPr preferRelativeResize="0"/>
          <p:nvPr/>
        </p:nvPicPr>
        <p:blipFill>
          <a:blip r:embed="rId4">
            <a:alphaModFix/>
          </a:blip>
          <a:stretch>
            <a:fillRect/>
          </a:stretch>
        </p:blipFill>
        <p:spPr>
          <a:xfrm>
            <a:off x="9185700" y="112756"/>
            <a:ext cx="3006300" cy="3006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1" name="Google Shape;121;gb6c1f71746_3_7"/>
          <p:cNvSpPr txBox="1"/>
          <p:nvPr/>
        </p:nvSpPr>
        <p:spPr>
          <a:xfrm>
            <a:off x="669370" y="4184458"/>
            <a:ext cx="271764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600" dirty="0">
                <a:latin typeface="Verdana" panose="020B0604030504040204" pitchFamily="34" charset="0"/>
                <a:ea typeface="Verdana" panose="020B0604030504040204" pitchFamily="34" charset="0"/>
                <a:cs typeface="Calibri" panose="020F0502020204030204" pitchFamily="34" charset="0"/>
              </a:rPr>
              <a:t>Capteur d’humidité</a:t>
            </a:r>
            <a:endParaRPr sz="1600" dirty="0">
              <a:latin typeface="Verdana" panose="020B0604030504040204" pitchFamily="34" charset="0"/>
              <a:ea typeface="Verdana" panose="020B0604030504040204" pitchFamily="34" charset="0"/>
              <a:cs typeface="Calibri" panose="020F0502020204030204" pitchFamily="34" charset="0"/>
            </a:endParaRPr>
          </a:p>
        </p:txBody>
      </p:sp>
      <p:sp>
        <p:nvSpPr>
          <p:cNvPr id="122" name="Google Shape;122;gb6c1f71746_3_7"/>
          <p:cNvSpPr txBox="1"/>
          <p:nvPr/>
        </p:nvSpPr>
        <p:spPr>
          <a:xfrm>
            <a:off x="9771600" y="3250674"/>
            <a:ext cx="24204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400" dirty="0">
                <a:latin typeface="Verdana" panose="020B0604030504040204" pitchFamily="34" charset="0"/>
                <a:ea typeface="Verdana" panose="020B0604030504040204" pitchFamily="34" charset="0"/>
              </a:rPr>
              <a:t>Capteur luminosité</a:t>
            </a:r>
            <a:endParaRPr sz="1400" dirty="0">
              <a:latin typeface="Verdana" panose="020B0604030504040204" pitchFamily="34" charset="0"/>
              <a:ea typeface="Verdana" panose="020B0604030504040204" pitchFamily="34" charset="0"/>
            </a:endParaRPr>
          </a:p>
        </p:txBody>
      </p:sp>
      <p:pic>
        <p:nvPicPr>
          <p:cNvPr id="123" name="Google Shape;123;gb6c1f71746_3_7"/>
          <p:cNvPicPr preferRelativeResize="0"/>
          <p:nvPr/>
        </p:nvPicPr>
        <p:blipFill>
          <a:blip r:embed="rId5">
            <a:alphaModFix/>
          </a:blip>
          <a:stretch>
            <a:fillRect/>
          </a:stretch>
        </p:blipFill>
        <p:spPr>
          <a:xfrm>
            <a:off x="7494086" y="3567312"/>
            <a:ext cx="2603614" cy="25830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4" name="Google Shape;124;gb6c1f71746_3_7"/>
          <p:cNvSpPr txBox="1"/>
          <p:nvPr/>
        </p:nvSpPr>
        <p:spPr>
          <a:xfrm>
            <a:off x="7768600" y="6236113"/>
            <a:ext cx="24204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400" dirty="0">
                <a:latin typeface="Verdana" panose="020B0604030504040204" pitchFamily="34" charset="0"/>
                <a:ea typeface="Verdana" panose="020B0604030504040204" pitchFamily="34" charset="0"/>
              </a:rPr>
              <a:t>Capteur température</a:t>
            </a:r>
            <a:endParaRPr sz="1400" dirty="0">
              <a:latin typeface="Verdana" panose="020B0604030504040204" pitchFamily="34" charset="0"/>
              <a:ea typeface="Verdana" panose="020B0604030504040204" pitchFamily="34" charset="0"/>
            </a:endParaRPr>
          </a:p>
        </p:txBody>
      </p:sp>
      <p:sp>
        <p:nvSpPr>
          <p:cNvPr id="125" name="Google Shape;125;gb6c1f71746_3_7"/>
          <p:cNvSpPr txBox="1"/>
          <p:nvPr/>
        </p:nvSpPr>
        <p:spPr>
          <a:xfrm>
            <a:off x="3730614" y="2968135"/>
            <a:ext cx="2892900" cy="2431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b="1" dirty="0">
                <a:latin typeface="Verdana" panose="020B0604030504040204" pitchFamily="34" charset="0"/>
                <a:ea typeface="Verdana" panose="020B0604030504040204" pitchFamily="34" charset="0"/>
              </a:rPr>
              <a:t>Critère de sélection :</a:t>
            </a:r>
            <a:endParaRPr b="1" dirty="0">
              <a:latin typeface="Verdana" panose="020B0604030504040204" pitchFamily="34" charset="0"/>
              <a:ea typeface="Verdana" panose="020B0604030504040204" pitchFamily="34" charset="0"/>
            </a:endParaRPr>
          </a:p>
          <a:p>
            <a:pPr marL="0" lvl="0" indent="0" algn="l" rtl="0">
              <a:spcBef>
                <a:spcPts val="0"/>
              </a:spcBef>
              <a:spcAft>
                <a:spcPts val="0"/>
              </a:spcAft>
              <a:buNone/>
            </a:pPr>
            <a:endParaRPr sz="1600" dirty="0">
              <a:latin typeface="Verdana" panose="020B0604030504040204" pitchFamily="34" charset="0"/>
              <a:ea typeface="Verdana" panose="020B0604030504040204" pitchFamily="34" charset="0"/>
            </a:endParaRPr>
          </a:p>
          <a:p>
            <a:pPr algn="ctr"/>
            <a:r>
              <a:rPr lang="fr-FR" sz="1600" dirty="0">
                <a:latin typeface="Verdana" panose="020B0604030504040204" pitchFamily="34" charset="0"/>
                <a:ea typeface="Verdana" panose="020B0604030504040204" pitchFamily="34" charset="0"/>
              </a:rPr>
              <a:t>-Pertinence</a:t>
            </a:r>
          </a:p>
          <a:p>
            <a:pPr marL="0" lvl="0" indent="0" algn="ctr" rtl="0">
              <a:spcBef>
                <a:spcPts val="0"/>
              </a:spcBef>
              <a:spcAft>
                <a:spcPts val="0"/>
              </a:spcAft>
              <a:buNone/>
            </a:pPr>
            <a:endParaRPr lang="fr-FR" sz="1600" dirty="0">
              <a:latin typeface="Verdana" panose="020B0604030504040204" pitchFamily="34" charset="0"/>
              <a:ea typeface="Verdana" panose="020B0604030504040204" pitchFamily="34" charset="0"/>
            </a:endParaRPr>
          </a:p>
          <a:p>
            <a:pPr marL="0" lvl="0" indent="0" algn="ctr" rtl="0">
              <a:spcBef>
                <a:spcPts val="0"/>
              </a:spcBef>
              <a:spcAft>
                <a:spcPts val="0"/>
              </a:spcAft>
              <a:buNone/>
            </a:pPr>
            <a:r>
              <a:rPr lang="fr-FR" sz="1600" dirty="0">
                <a:latin typeface="Verdana" panose="020B0604030504040204" pitchFamily="34" charset="0"/>
                <a:ea typeface="Verdana" panose="020B0604030504040204" pitchFamily="34" charset="0"/>
              </a:rPr>
              <a:t>-Alimentation</a:t>
            </a:r>
          </a:p>
          <a:p>
            <a:pPr marL="0" lvl="0" indent="0" algn="ctr" rtl="0">
              <a:spcBef>
                <a:spcPts val="0"/>
              </a:spcBef>
              <a:spcAft>
                <a:spcPts val="0"/>
              </a:spcAft>
              <a:buNone/>
            </a:pPr>
            <a:endParaRPr lang="fr-FR" sz="1600" dirty="0">
              <a:latin typeface="Verdana" panose="020B0604030504040204" pitchFamily="34" charset="0"/>
              <a:ea typeface="Verdana" panose="020B0604030504040204" pitchFamily="34" charset="0"/>
            </a:endParaRPr>
          </a:p>
          <a:p>
            <a:pPr marL="0" lvl="0" indent="0" algn="ctr" rtl="0">
              <a:spcBef>
                <a:spcPts val="0"/>
              </a:spcBef>
              <a:spcAft>
                <a:spcPts val="0"/>
              </a:spcAft>
              <a:buNone/>
            </a:pPr>
            <a:r>
              <a:rPr lang="fr-FR" sz="1600" dirty="0">
                <a:latin typeface="Verdana" panose="020B0604030504040204" pitchFamily="34" charset="0"/>
                <a:ea typeface="Verdana" panose="020B0604030504040204" pitchFamily="34" charset="0"/>
              </a:rPr>
              <a:t>-Compatibilité</a:t>
            </a:r>
          </a:p>
          <a:p>
            <a:pPr marL="0" lvl="0" indent="0" algn="ctr" rtl="0">
              <a:spcBef>
                <a:spcPts val="0"/>
              </a:spcBef>
              <a:spcAft>
                <a:spcPts val="0"/>
              </a:spcAft>
              <a:buNone/>
            </a:pPr>
            <a:endParaRPr lang="fr-FR" sz="1600" dirty="0">
              <a:latin typeface="Verdana" panose="020B0604030504040204" pitchFamily="34" charset="0"/>
              <a:ea typeface="Verdana" panose="020B0604030504040204" pitchFamily="34" charset="0"/>
            </a:endParaRPr>
          </a:p>
          <a:p>
            <a:pPr marL="0" lvl="0" indent="0" algn="ctr" rtl="0">
              <a:spcBef>
                <a:spcPts val="0"/>
              </a:spcBef>
              <a:spcAft>
                <a:spcPts val="0"/>
              </a:spcAft>
              <a:buNone/>
            </a:pPr>
            <a:r>
              <a:rPr lang="fr-FR" sz="1600" dirty="0">
                <a:latin typeface="Verdana" panose="020B0604030504040204" pitchFamily="34" charset="0"/>
                <a:ea typeface="Verdana" panose="020B0604030504040204" pitchFamily="34" charset="0"/>
              </a:rPr>
              <a:t>- ...</a:t>
            </a:r>
            <a:endParaRPr sz="16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
                                            <p:txEl>
                                              <p:pRg st="2" end="2"/>
                                            </p:txEl>
                                          </p:spTgt>
                                        </p:tgtEl>
                                        <p:attrNameLst>
                                          <p:attrName>style.visibility</p:attrName>
                                        </p:attrNameLst>
                                      </p:cBhvr>
                                      <p:to>
                                        <p:strVal val="visible"/>
                                      </p:to>
                                    </p:set>
                                    <p:anim calcmode="lin" valueType="num">
                                      <p:cBhvr additive="base">
                                        <p:cTn id="7" dur="500" fill="hold"/>
                                        <p:tgtEl>
                                          <p:spTgt spid="12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
                                            <p:txEl>
                                              <p:pRg st="4" end="4"/>
                                            </p:txEl>
                                          </p:spTgt>
                                        </p:tgtEl>
                                        <p:attrNameLst>
                                          <p:attrName>style.visibility</p:attrName>
                                        </p:attrNameLst>
                                      </p:cBhvr>
                                      <p:to>
                                        <p:strVal val="visible"/>
                                      </p:to>
                                    </p:set>
                                    <p:anim calcmode="lin" valueType="num">
                                      <p:cBhvr additive="base">
                                        <p:cTn id="13" dur="500" fill="hold"/>
                                        <p:tgtEl>
                                          <p:spTgt spid="12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5">
                                            <p:txEl>
                                              <p:pRg st="6" end="6"/>
                                            </p:txEl>
                                          </p:spTgt>
                                        </p:tgtEl>
                                        <p:attrNameLst>
                                          <p:attrName>style.visibility</p:attrName>
                                        </p:attrNameLst>
                                      </p:cBhvr>
                                      <p:to>
                                        <p:strVal val="visible"/>
                                      </p:to>
                                    </p:set>
                                    <p:anim calcmode="lin" valueType="num">
                                      <p:cBhvr additive="base">
                                        <p:cTn id="19" dur="500" fill="hold"/>
                                        <p:tgtEl>
                                          <p:spTgt spid="12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5">
                                            <p:txEl>
                                              <p:pRg st="8" end="8"/>
                                            </p:txEl>
                                          </p:spTgt>
                                        </p:tgtEl>
                                        <p:attrNameLst>
                                          <p:attrName>style.visibility</p:attrName>
                                        </p:attrNameLst>
                                      </p:cBhvr>
                                      <p:to>
                                        <p:strVal val="visible"/>
                                      </p:to>
                                    </p:set>
                                    <p:anim calcmode="lin" valueType="num">
                                      <p:cBhvr additive="base">
                                        <p:cTn id="25" dur="500" fill="hold"/>
                                        <p:tgtEl>
                                          <p:spTgt spid="12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b6c1f71746_3_0"/>
          <p:cNvSpPr txBox="1">
            <a:spLocks noGrp="1"/>
          </p:cNvSpPr>
          <p:nvPr>
            <p:ph type="title"/>
          </p:nvPr>
        </p:nvSpPr>
        <p:spPr>
          <a:xfrm>
            <a:off x="913773" y="-71947"/>
            <a:ext cx="10364451" cy="1253634"/>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fr-FR" b="1" dirty="0"/>
              <a:t>Montage Électrique</a:t>
            </a:r>
            <a:endParaRPr b="1" dirty="0"/>
          </a:p>
        </p:txBody>
      </p:sp>
      <p:sp>
        <p:nvSpPr>
          <p:cNvPr id="132" name="Google Shape;132;gb6c1f71746_3_0"/>
          <p:cNvSpPr txBox="1">
            <a:spLocks noGrp="1"/>
          </p:cNvSpPr>
          <p:nvPr>
            <p:ph type="sldNum" sz="quarter" idx="12"/>
          </p:nvPr>
        </p:nvSpPr>
        <p:spPr>
          <a:xfrm>
            <a:off x="5713892" y="6492875"/>
            <a:ext cx="764215" cy="36512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t>6</a:t>
            </a:fld>
            <a:endParaRPr/>
          </a:p>
        </p:txBody>
      </p:sp>
      <p:pic>
        <p:nvPicPr>
          <p:cNvPr id="3" name="Image 2">
            <a:extLst>
              <a:ext uri="{FF2B5EF4-FFF2-40B4-BE49-F238E27FC236}">
                <a16:creationId xmlns:a16="http://schemas.microsoft.com/office/drawing/2014/main" id="{B5DCFD2C-92F0-41B7-85E0-259A2BDDFB75}"/>
              </a:ext>
            </a:extLst>
          </p:cNvPr>
          <p:cNvPicPr>
            <a:picLocks noChangeAspect="1"/>
          </p:cNvPicPr>
          <p:nvPr/>
        </p:nvPicPr>
        <p:blipFill>
          <a:blip r:embed="rId3"/>
          <a:stretch>
            <a:fillRect/>
          </a:stretch>
        </p:blipFill>
        <p:spPr>
          <a:xfrm>
            <a:off x="1898293" y="878409"/>
            <a:ext cx="8395409" cy="56144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gb6c1f71746_1_1"/>
          <p:cNvSpPr txBox="1">
            <a:spLocks noGrp="1"/>
          </p:cNvSpPr>
          <p:nvPr>
            <p:ph type="sldNum" sz="quarter" idx="12"/>
          </p:nvPr>
        </p:nvSpPr>
        <p:spPr>
          <a:xfrm>
            <a:off x="5861957" y="6559058"/>
            <a:ext cx="468085" cy="31120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t>7</a:t>
            </a:fld>
            <a:endParaRPr/>
          </a:p>
        </p:txBody>
      </p:sp>
      <p:pic>
        <p:nvPicPr>
          <p:cNvPr id="140" name="Google Shape;140;gb6c1f71746_1_1"/>
          <p:cNvPicPr preferRelativeResize="0"/>
          <p:nvPr/>
        </p:nvPicPr>
        <p:blipFill>
          <a:blip r:embed="rId3">
            <a:alphaModFix/>
          </a:blip>
          <a:stretch>
            <a:fillRect/>
          </a:stretch>
        </p:blipFill>
        <p:spPr>
          <a:xfrm>
            <a:off x="553616" y="161456"/>
            <a:ext cx="4685893" cy="65532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Image 2">
            <a:extLst>
              <a:ext uri="{FF2B5EF4-FFF2-40B4-BE49-F238E27FC236}">
                <a16:creationId xmlns:a16="http://schemas.microsoft.com/office/drawing/2014/main" id="{615BB538-92D7-4E60-AE09-87B5ACFA5EE6}"/>
              </a:ext>
            </a:extLst>
          </p:cNvPr>
          <p:cNvPicPr>
            <a:picLocks noChangeAspect="1"/>
          </p:cNvPicPr>
          <p:nvPr/>
        </p:nvPicPr>
        <p:blipFill rotWithShape="1">
          <a:blip r:embed="rId4"/>
          <a:srcRect l="8233" t="4232" r="6871" b="3907"/>
          <a:stretch/>
        </p:blipFill>
        <p:spPr>
          <a:xfrm>
            <a:off x="5753685" y="568248"/>
            <a:ext cx="6160220" cy="5826152"/>
          </a:xfrm>
          <a:prstGeom prst="rect">
            <a:avLst/>
          </a:prstGeom>
        </p:spPr>
      </p:pic>
      <p:sp>
        <p:nvSpPr>
          <p:cNvPr id="8" name="Google Shape;147;gdf25c786e9_4_0">
            <a:extLst>
              <a:ext uri="{FF2B5EF4-FFF2-40B4-BE49-F238E27FC236}">
                <a16:creationId xmlns:a16="http://schemas.microsoft.com/office/drawing/2014/main" id="{DA6A812C-809E-4876-B313-CF7DA4541A39}"/>
              </a:ext>
            </a:extLst>
          </p:cNvPr>
          <p:cNvSpPr txBox="1">
            <a:spLocks/>
          </p:cNvSpPr>
          <p:nvPr/>
        </p:nvSpPr>
        <p:spPr>
          <a:xfrm>
            <a:off x="5239509" y="-43221"/>
            <a:ext cx="6160220" cy="893621"/>
          </a:xfrm>
          <a:prstGeom prst="rect">
            <a:avLst/>
          </a:prstGeom>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spcBef>
                <a:spcPts val="0"/>
              </a:spcBef>
            </a:pPr>
            <a:r>
              <a:rPr lang="fr-FR" b="1" dirty="0"/>
              <a:t>Fonctionnement global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df25c786e9_4_0"/>
          <p:cNvSpPr txBox="1">
            <a:spLocks noGrp="1"/>
          </p:cNvSpPr>
          <p:nvPr>
            <p:ph type="title"/>
          </p:nvPr>
        </p:nvSpPr>
        <p:spPr>
          <a:xfrm>
            <a:off x="609988" y="740339"/>
            <a:ext cx="3815573" cy="699796"/>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b="1" dirty="0"/>
              <a:t>Tests Capteurs</a:t>
            </a:r>
            <a:endParaRPr b="1" dirty="0"/>
          </a:p>
        </p:txBody>
      </p:sp>
      <p:sp>
        <p:nvSpPr>
          <p:cNvPr id="148" name="Google Shape;148;gdf25c786e9_4_0"/>
          <p:cNvSpPr txBox="1">
            <a:spLocks noGrp="1"/>
          </p:cNvSpPr>
          <p:nvPr>
            <p:ph type="sldNum" sz="quarter" idx="12"/>
          </p:nvPr>
        </p:nvSpPr>
        <p:spPr>
          <a:xfrm>
            <a:off x="5756270" y="6492875"/>
            <a:ext cx="764215" cy="36512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fr-FR">
                <a:solidFill>
                  <a:schemeClr val="dk2"/>
                </a:solidFill>
                <a:latin typeface="Arial"/>
                <a:ea typeface="Arial"/>
                <a:cs typeface="Arial"/>
                <a:sym typeface="Arial"/>
              </a:rPr>
              <a:t>8</a:t>
            </a:fld>
            <a:endParaRPr dirty="0">
              <a:solidFill>
                <a:schemeClr val="dk2"/>
              </a:solidFill>
              <a:latin typeface="Arial"/>
              <a:ea typeface="Arial"/>
              <a:cs typeface="Arial"/>
              <a:sym typeface="Arial"/>
            </a:endParaRPr>
          </a:p>
        </p:txBody>
      </p:sp>
      <p:pic>
        <p:nvPicPr>
          <p:cNvPr id="149" name="Google Shape;149;gdf25c786e9_4_0"/>
          <p:cNvPicPr preferRelativeResize="0"/>
          <p:nvPr/>
        </p:nvPicPr>
        <p:blipFill>
          <a:blip r:embed="rId3">
            <a:alphaModFix/>
          </a:blip>
          <a:stretch>
            <a:fillRect/>
          </a:stretch>
        </p:blipFill>
        <p:spPr>
          <a:xfrm>
            <a:off x="452846" y="1841511"/>
            <a:ext cx="1882793" cy="3353071"/>
          </a:xfrm>
          <a:prstGeom prst="rect">
            <a:avLst/>
          </a:prstGeom>
          <a:noFill/>
          <a:ln>
            <a:noFill/>
          </a:ln>
        </p:spPr>
      </p:pic>
      <p:pic>
        <p:nvPicPr>
          <p:cNvPr id="150" name="Google Shape;150;gdf25c786e9_4_0"/>
          <p:cNvPicPr preferRelativeResize="0"/>
          <p:nvPr/>
        </p:nvPicPr>
        <p:blipFill>
          <a:blip r:embed="rId4">
            <a:alphaModFix/>
          </a:blip>
          <a:stretch>
            <a:fillRect/>
          </a:stretch>
        </p:blipFill>
        <p:spPr>
          <a:xfrm>
            <a:off x="2335639" y="1841571"/>
            <a:ext cx="1882793" cy="3352949"/>
          </a:xfrm>
          <a:prstGeom prst="rect">
            <a:avLst/>
          </a:prstGeom>
          <a:noFill/>
          <a:ln>
            <a:noFill/>
          </a:ln>
        </p:spPr>
      </p:pic>
      <p:pic>
        <p:nvPicPr>
          <p:cNvPr id="151" name="Google Shape;151;gdf25c786e9_4_0"/>
          <p:cNvPicPr preferRelativeResize="0"/>
          <p:nvPr/>
        </p:nvPicPr>
        <p:blipFill>
          <a:blip r:embed="rId5">
            <a:alphaModFix/>
          </a:blip>
          <a:stretch>
            <a:fillRect/>
          </a:stretch>
        </p:blipFill>
        <p:spPr>
          <a:xfrm>
            <a:off x="6561019" y="78500"/>
            <a:ext cx="4335099" cy="2434251"/>
          </a:xfrm>
          <a:prstGeom prst="rect">
            <a:avLst/>
          </a:prstGeom>
          <a:noFill/>
          <a:ln>
            <a:noFill/>
          </a:ln>
        </p:spPr>
      </p:pic>
      <p:sp>
        <p:nvSpPr>
          <p:cNvPr id="152" name="Google Shape;152;gdf25c786e9_4_0"/>
          <p:cNvSpPr txBox="1"/>
          <p:nvPr/>
        </p:nvSpPr>
        <p:spPr>
          <a:xfrm>
            <a:off x="6371381" y="2459273"/>
            <a:ext cx="4714373"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dirty="0">
                <a:latin typeface="Rockwell"/>
                <a:ea typeface="Rockwell"/>
                <a:cs typeface="Rockwell"/>
                <a:sym typeface="Rockwell"/>
              </a:rPr>
              <a:t>Vérification du bon fonctionnement des capteurs</a:t>
            </a:r>
            <a:endParaRPr dirty="0">
              <a:latin typeface="Rockwell"/>
              <a:ea typeface="Rockwell"/>
              <a:cs typeface="Rockwell"/>
              <a:sym typeface="Rockwell"/>
            </a:endParaRPr>
          </a:p>
        </p:txBody>
      </p:sp>
      <p:sp>
        <p:nvSpPr>
          <p:cNvPr id="153" name="Google Shape;153;gdf25c786e9_4_0"/>
          <p:cNvSpPr txBox="1"/>
          <p:nvPr/>
        </p:nvSpPr>
        <p:spPr>
          <a:xfrm>
            <a:off x="0" y="5242416"/>
            <a:ext cx="2517775" cy="1292631"/>
          </a:xfrm>
          <a:prstGeom prst="rect">
            <a:avLst/>
          </a:prstGeom>
          <a:noFill/>
          <a:ln>
            <a:noFill/>
          </a:ln>
        </p:spPr>
        <p:txBody>
          <a:bodyPr spcFirstLastPara="1" wrap="square" lIns="91425" tIns="91425" rIns="91425" bIns="91425" anchor="t" anchorCtr="0">
            <a:spAutoFit/>
          </a:bodyPr>
          <a:lstStyle/>
          <a:p>
            <a:pPr algn="ctr"/>
            <a:r>
              <a:rPr lang="fr-FR" dirty="0">
                <a:latin typeface="Rockwell"/>
                <a:ea typeface="Rockwell"/>
                <a:cs typeface="Rockwell"/>
                <a:sym typeface="Rockwell"/>
              </a:rPr>
              <a:t>Absence de luminosité et humidité de l’air</a:t>
            </a:r>
          </a:p>
          <a:p>
            <a:pPr marL="0" lvl="0" indent="0" algn="ctr" rtl="0">
              <a:spcBef>
                <a:spcPts val="0"/>
              </a:spcBef>
              <a:spcAft>
                <a:spcPts val="0"/>
              </a:spcAft>
              <a:buNone/>
            </a:pPr>
            <a:endParaRPr dirty="0">
              <a:latin typeface="Rockwell"/>
              <a:ea typeface="Rockwell"/>
              <a:cs typeface="Rockwell"/>
              <a:sym typeface="Rockwell"/>
            </a:endParaRPr>
          </a:p>
        </p:txBody>
      </p:sp>
      <p:sp>
        <p:nvSpPr>
          <p:cNvPr id="154" name="Google Shape;154;gdf25c786e9_4_0"/>
          <p:cNvSpPr txBox="1"/>
          <p:nvPr/>
        </p:nvSpPr>
        <p:spPr>
          <a:xfrm>
            <a:off x="2204794" y="5375459"/>
            <a:ext cx="2743199" cy="1015632"/>
          </a:xfrm>
          <a:prstGeom prst="rect">
            <a:avLst/>
          </a:prstGeom>
          <a:noFill/>
          <a:ln>
            <a:noFill/>
          </a:ln>
        </p:spPr>
        <p:txBody>
          <a:bodyPr spcFirstLastPara="1" wrap="square" lIns="91425" tIns="91425" rIns="91425" bIns="91425" anchor="t" anchorCtr="0">
            <a:spAutoFit/>
          </a:bodyPr>
          <a:lstStyle/>
          <a:p>
            <a:pPr algn="ctr"/>
            <a:r>
              <a:rPr lang="fr-FR" dirty="0">
                <a:latin typeface="Rockwell"/>
                <a:ea typeface="Rockwell"/>
                <a:cs typeface="Rockwell"/>
                <a:sym typeface="Rockwell"/>
              </a:rPr>
              <a:t>Luminosité de la salle et  simulation d’humidité</a:t>
            </a:r>
          </a:p>
          <a:p>
            <a:pPr marL="0" lvl="0" indent="0" algn="ctr" rtl="0">
              <a:spcBef>
                <a:spcPts val="0"/>
              </a:spcBef>
              <a:spcAft>
                <a:spcPts val="0"/>
              </a:spcAft>
              <a:buNone/>
            </a:pPr>
            <a:endParaRPr dirty="0">
              <a:latin typeface="Rockwell"/>
              <a:ea typeface="Rockwell"/>
              <a:cs typeface="Rockwell"/>
              <a:sym typeface="Rockwell"/>
            </a:endParaRPr>
          </a:p>
        </p:txBody>
      </p:sp>
      <p:pic>
        <p:nvPicPr>
          <p:cNvPr id="155" name="Google Shape;155;gdf25c786e9_4_0"/>
          <p:cNvPicPr preferRelativeResize="0"/>
          <p:nvPr/>
        </p:nvPicPr>
        <p:blipFill>
          <a:blip r:embed="rId6">
            <a:alphaModFix/>
          </a:blip>
          <a:stretch>
            <a:fillRect/>
          </a:stretch>
        </p:blipFill>
        <p:spPr>
          <a:xfrm>
            <a:off x="5277051" y="3228294"/>
            <a:ext cx="3457475" cy="2434183"/>
          </a:xfrm>
          <a:prstGeom prst="rect">
            <a:avLst/>
          </a:prstGeom>
          <a:noFill/>
          <a:ln>
            <a:noFill/>
          </a:ln>
        </p:spPr>
      </p:pic>
      <p:pic>
        <p:nvPicPr>
          <p:cNvPr id="156" name="Google Shape;156;gdf25c786e9_4_0"/>
          <p:cNvPicPr preferRelativeResize="0"/>
          <p:nvPr/>
        </p:nvPicPr>
        <p:blipFill>
          <a:blip r:embed="rId7">
            <a:alphaModFix/>
          </a:blip>
          <a:stretch>
            <a:fillRect/>
          </a:stretch>
        </p:blipFill>
        <p:spPr>
          <a:xfrm>
            <a:off x="8734525" y="3230363"/>
            <a:ext cx="3457485" cy="2434164"/>
          </a:xfrm>
          <a:prstGeom prst="rect">
            <a:avLst/>
          </a:prstGeom>
          <a:noFill/>
          <a:ln>
            <a:noFill/>
          </a:ln>
        </p:spPr>
      </p:pic>
      <p:sp>
        <p:nvSpPr>
          <p:cNvPr id="157" name="Google Shape;157;gdf25c786e9_4_0"/>
          <p:cNvSpPr txBox="1"/>
          <p:nvPr/>
        </p:nvSpPr>
        <p:spPr>
          <a:xfrm>
            <a:off x="6138378" y="5622863"/>
            <a:ext cx="5192298" cy="15696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dirty="0">
                <a:solidFill>
                  <a:schemeClr val="dk1"/>
                </a:solidFill>
                <a:latin typeface="Rockwell"/>
                <a:ea typeface="Rockwell"/>
                <a:cs typeface="Rockwell"/>
                <a:sym typeface="Rockwell"/>
              </a:rPr>
              <a:t>Vérification du bon fonctionnement de l'électrovanne</a:t>
            </a:r>
          </a:p>
          <a:p>
            <a:pPr algn="ctr"/>
            <a:r>
              <a:rPr lang="fr-FR" dirty="0">
                <a:solidFill>
                  <a:schemeClr val="dk1"/>
                </a:solidFill>
                <a:latin typeface="Rockwell"/>
                <a:ea typeface="Rockwell"/>
                <a:cs typeface="Rockwell"/>
                <a:sym typeface="Rockwell"/>
              </a:rPr>
              <a:t>Celle-ci est ouverte quand le transistor est passant.</a:t>
            </a:r>
          </a:p>
          <a:p>
            <a:pPr marL="0" lvl="0" indent="0" algn="ctr" rtl="0">
              <a:spcBef>
                <a:spcPts val="0"/>
              </a:spcBef>
              <a:spcAft>
                <a:spcPts val="0"/>
              </a:spcAft>
              <a:buNone/>
            </a:pPr>
            <a:endParaRPr dirty="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b6c1f71746_4_24"/>
          <p:cNvSpPr txBox="1">
            <a:spLocks noGrp="1"/>
          </p:cNvSpPr>
          <p:nvPr>
            <p:ph type="title"/>
          </p:nvPr>
        </p:nvSpPr>
        <p:spPr>
          <a:xfrm>
            <a:off x="0" y="0"/>
            <a:ext cx="10515600" cy="64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fr-FR" b="1" dirty="0"/>
              <a:t>DIAGRAMME</a:t>
            </a:r>
            <a:endParaRPr b="1" dirty="0"/>
          </a:p>
        </p:txBody>
      </p:sp>
      <p:sp>
        <p:nvSpPr>
          <p:cNvPr id="168" name="Google Shape;168;gb6c1f71746_4_24"/>
          <p:cNvSpPr txBox="1">
            <a:spLocks noGrp="1"/>
          </p:cNvSpPr>
          <p:nvPr>
            <p:ph type="sldNum" sz="quarter" idx="12"/>
          </p:nvPr>
        </p:nvSpPr>
        <p:spPr>
          <a:xfrm>
            <a:off x="4563125" y="6492875"/>
            <a:ext cx="274320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fr-FR"/>
              <a:t>9</a:t>
            </a:fld>
            <a:endParaRPr dirty="0"/>
          </a:p>
        </p:txBody>
      </p:sp>
      <p:sp>
        <p:nvSpPr>
          <p:cNvPr id="163" name="Google Shape;163;gb6c1f71746_4_24"/>
          <p:cNvSpPr/>
          <p:nvPr/>
        </p:nvSpPr>
        <p:spPr>
          <a:xfrm>
            <a:off x="9192801" y="3992253"/>
            <a:ext cx="2239500" cy="1126500"/>
          </a:xfrm>
          <a:prstGeom prst="ellipse">
            <a:avLst/>
          </a:prstGeom>
          <a:solidFill>
            <a:schemeClr val="lt1"/>
          </a:solidFill>
          <a:ln w="762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dirty="0">
                <a:solidFill>
                  <a:schemeClr val="dk1"/>
                </a:solidFill>
                <a:latin typeface="Rockwell"/>
                <a:ea typeface="Rockwell"/>
                <a:cs typeface="Rockwell"/>
                <a:sym typeface="Rockwell"/>
              </a:rPr>
              <a:t>HTML</a:t>
            </a:r>
            <a:endParaRPr dirty="0"/>
          </a:p>
        </p:txBody>
      </p:sp>
      <p:sp>
        <p:nvSpPr>
          <p:cNvPr id="164" name="Google Shape;164;gb6c1f71746_4_24"/>
          <p:cNvSpPr/>
          <p:nvPr/>
        </p:nvSpPr>
        <p:spPr>
          <a:xfrm>
            <a:off x="4294313" y="3141479"/>
            <a:ext cx="2239500" cy="1126500"/>
          </a:xfrm>
          <a:prstGeom prst="ellipse">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Rockwell"/>
                <a:ea typeface="Rockwell"/>
                <a:cs typeface="Rockwell"/>
                <a:sym typeface="Rockwell"/>
              </a:rPr>
              <a:t>python</a:t>
            </a:r>
            <a:endParaRPr/>
          </a:p>
        </p:txBody>
      </p:sp>
      <p:sp>
        <p:nvSpPr>
          <p:cNvPr id="165" name="Google Shape;165;gb6c1f71746_4_24"/>
          <p:cNvSpPr/>
          <p:nvPr/>
        </p:nvSpPr>
        <p:spPr>
          <a:xfrm>
            <a:off x="7936067" y="723245"/>
            <a:ext cx="2239500" cy="1126500"/>
          </a:xfrm>
          <a:prstGeom prst="ellipse">
            <a:avLst/>
          </a:prstGeom>
          <a:solidFill>
            <a:schemeClr val="lt1"/>
          </a:solid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Rockwell"/>
                <a:ea typeface="Rockwell"/>
                <a:cs typeface="Rockwell"/>
                <a:sym typeface="Rockwell"/>
              </a:rPr>
              <a:t>SQL</a:t>
            </a:r>
            <a:endParaRPr/>
          </a:p>
        </p:txBody>
      </p:sp>
      <p:sp>
        <p:nvSpPr>
          <p:cNvPr id="166" name="Google Shape;166;gb6c1f71746_4_24"/>
          <p:cNvSpPr/>
          <p:nvPr/>
        </p:nvSpPr>
        <p:spPr>
          <a:xfrm>
            <a:off x="1164462" y="1223317"/>
            <a:ext cx="1712700" cy="831900"/>
          </a:xfrm>
          <a:prstGeom prst="ellipse">
            <a:avLst/>
          </a:prstGeom>
          <a:solidFill>
            <a:schemeClr val="lt1"/>
          </a:solidFill>
          <a:ln w="76200" cap="flat" cmpd="sng">
            <a:solidFill>
              <a:srgbClr val="98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Rockwell"/>
                <a:ea typeface="Rockwell"/>
                <a:cs typeface="Rockwell"/>
                <a:sym typeface="Rockwell"/>
              </a:rPr>
              <a:t>UART</a:t>
            </a:r>
            <a:endParaRPr/>
          </a:p>
        </p:txBody>
      </p:sp>
      <p:sp>
        <p:nvSpPr>
          <p:cNvPr id="167" name="Google Shape;167;gb6c1f71746_4_24"/>
          <p:cNvSpPr/>
          <p:nvPr/>
        </p:nvSpPr>
        <p:spPr>
          <a:xfrm>
            <a:off x="203887" y="4831450"/>
            <a:ext cx="1712700" cy="831900"/>
          </a:xfrm>
          <a:prstGeom prst="ellipse">
            <a:avLst/>
          </a:prstGeom>
          <a:solidFill>
            <a:schemeClr val="lt1"/>
          </a:solid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Rockwell"/>
                <a:ea typeface="Rockwell"/>
                <a:cs typeface="Rockwell"/>
                <a:sym typeface="Rockwell"/>
              </a:rPr>
              <a:t>API</a:t>
            </a:r>
            <a:endParaRPr/>
          </a:p>
        </p:txBody>
      </p:sp>
      <p:cxnSp>
        <p:nvCxnSpPr>
          <p:cNvPr id="169" name="Google Shape;169;gb6c1f71746_4_24"/>
          <p:cNvCxnSpPr>
            <a:stCxn id="165" idx="4"/>
            <a:endCxn id="164" idx="7"/>
          </p:cNvCxnSpPr>
          <p:nvPr/>
        </p:nvCxnSpPr>
        <p:spPr>
          <a:xfrm rot="5400000">
            <a:off x="6902417" y="1153145"/>
            <a:ext cx="1456800" cy="2850000"/>
          </a:xfrm>
          <a:prstGeom prst="curvedConnector3">
            <a:avLst>
              <a:gd name="adj1" fmla="val 44335"/>
            </a:avLst>
          </a:prstGeom>
          <a:noFill/>
          <a:ln w="38100" cap="flat" cmpd="sng">
            <a:solidFill>
              <a:srgbClr val="FF0000"/>
            </a:solidFill>
            <a:prstDash val="solid"/>
            <a:round/>
            <a:headEnd type="triangle" w="sm" len="sm"/>
            <a:tailEnd type="triangle" w="med" len="med"/>
          </a:ln>
        </p:spPr>
      </p:cxnSp>
      <p:cxnSp>
        <p:nvCxnSpPr>
          <p:cNvPr id="170" name="Google Shape;170;gb6c1f71746_4_24"/>
          <p:cNvCxnSpPr>
            <a:stCxn id="167" idx="0"/>
            <a:endCxn id="164" idx="2"/>
          </p:cNvCxnSpPr>
          <p:nvPr/>
        </p:nvCxnSpPr>
        <p:spPr>
          <a:xfrm rot="-5400000">
            <a:off x="2113837" y="2651050"/>
            <a:ext cx="1126800" cy="3234000"/>
          </a:xfrm>
          <a:prstGeom prst="curvedConnector2">
            <a:avLst/>
          </a:prstGeom>
          <a:noFill/>
          <a:ln w="38100" cap="flat" cmpd="sng">
            <a:solidFill>
              <a:schemeClr val="accent1"/>
            </a:solidFill>
            <a:prstDash val="solid"/>
            <a:round/>
            <a:headEnd type="none" w="sm" len="sm"/>
            <a:tailEnd type="triangle" w="med" len="med"/>
          </a:ln>
        </p:spPr>
      </p:cxnSp>
      <p:cxnSp>
        <p:nvCxnSpPr>
          <p:cNvPr id="171" name="Google Shape;171;gb6c1f71746_4_24"/>
          <p:cNvCxnSpPr>
            <a:stCxn id="166" idx="4"/>
            <a:endCxn id="164" idx="1"/>
          </p:cNvCxnSpPr>
          <p:nvPr/>
        </p:nvCxnSpPr>
        <p:spPr>
          <a:xfrm rot="-5400000" flipH="1">
            <a:off x="2695962" y="1380067"/>
            <a:ext cx="1251300" cy="2601600"/>
          </a:xfrm>
          <a:prstGeom prst="curvedConnector3">
            <a:avLst>
              <a:gd name="adj1" fmla="val 43405"/>
            </a:avLst>
          </a:prstGeom>
          <a:noFill/>
          <a:ln w="38100" cap="flat" cmpd="sng">
            <a:solidFill>
              <a:srgbClr val="980000"/>
            </a:solidFill>
            <a:prstDash val="solid"/>
            <a:round/>
            <a:headEnd type="none" w="med" len="med"/>
            <a:tailEnd type="triangle" w="med" len="med"/>
          </a:ln>
        </p:spPr>
      </p:cxnSp>
      <p:cxnSp>
        <p:nvCxnSpPr>
          <p:cNvPr id="172" name="Google Shape;172;gb6c1f71746_4_24"/>
          <p:cNvCxnSpPr>
            <a:stCxn id="164" idx="6"/>
            <a:endCxn id="163" idx="1"/>
          </p:cNvCxnSpPr>
          <p:nvPr/>
        </p:nvCxnSpPr>
        <p:spPr>
          <a:xfrm>
            <a:off x="6533813" y="3704729"/>
            <a:ext cx="2987100" cy="452400"/>
          </a:xfrm>
          <a:prstGeom prst="curvedConnector2">
            <a:avLst/>
          </a:prstGeom>
          <a:noFill/>
          <a:ln w="38100" cap="flat" cmpd="sng">
            <a:solidFill>
              <a:schemeClr val="accent4"/>
            </a:solidFill>
            <a:prstDash val="solid"/>
            <a:round/>
            <a:headEnd type="none" w="med" len="med"/>
            <a:tailEnd type="triangle" w="med" len="med"/>
          </a:ln>
        </p:spPr>
      </p:cxnSp>
      <p:cxnSp>
        <p:nvCxnSpPr>
          <p:cNvPr id="173" name="Google Shape;173;gb6c1f71746_4_24"/>
          <p:cNvCxnSpPr>
            <a:stCxn id="163" idx="3"/>
            <a:endCxn id="164" idx="5"/>
          </p:cNvCxnSpPr>
          <p:nvPr/>
        </p:nvCxnSpPr>
        <p:spPr>
          <a:xfrm rot="5400000" flipH="1">
            <a:off x="7437868" y="2870881"/>
            <a:ext cx="850800" cy="3315000"/>
          </a:xfrm>
          <a:prstGeom prst="curvedConnector3">
            <a:avLst>
              <a:gd name="adj1" fmla="val -47379"/>
            </a:avLst>
          </a:prstGeom>
          <a:noFill/>
          <a:ln w="38100" cap="flat" cmpd="sng">
            <a:solidFill>
              <a:schemeClr val="accent4"/>
            </a:solidFill>
            <a:prstDash val="solid"/>
            <a:round/>
            <a:headEnd type="none" w="med" len="med"/>
            <a:tailEnd type="triangle" w="med" len="med"/>
          </a:ln>
        </p:spPr>
      </p:cxnSp>
      <p:sp>
        <p:nvSpPr>
          <p:cNvPr id="174" name="Google Shape;174;gb6c1f71746_4_24"/>
          <p:cNvSpPr/>
          <p:nvPr/>
        </p:nvSpPr>
        <p:spPr>
          <a:xfrm>
            <a:off x="4294325" y="4068450"/>
            <a:ext cx="1640400" cy="5370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Raspberry Pi</a:t>
            </a:r>
            <a:endParaRPr sz="1700"/>
          </a:p>
        </p:txBody>
      </p:sp>
      <p:sp>
        <p:nvSpPr>
          <p:cNvPr id="175" name="Google Shape;175;gb6c1f71746_4_24"/>
          <p:cNvSpPr/>
          <p:nvPr/>
        </p:nvSpPr>
        <p:spPr>
          <a:xfrm>
            <a:off x="9366038" y="422975"/>
            <a:ext cx="1640400" cy="5370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BDD</a:t>
            </a:r>
            <a:endParaRPr sz="1700"/>
          </a:p>
        </p:txBody>
      </p:sp>
      <p:sp>
        <p:nvSpPr>
          <p:cNvPr id="176" name="Google Shape;176;gb6c1f71746_4_24"/>
          <p:cNvSpPr/>
          <p:nvPr/>
        </p:nvSpPr>
        <p:spPr>
          <a:xfrm>
            <a:off x="125825" y="830350"/>
            <a:ext cx="1640400" cy="5370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STM32</a:t>
            </a:r>
            <a:endParaRPr sz="1700"/>
          </a:p>
        </p:txBody>
      </p:sp>
      <p:sp>
        <p:nvSpPr>
          <p:cNvPr id="177" name="Google Shape;177;gb6c1f71746_4_24"/>
          <p:cNvSpPr/>
          <p:nvPr/>
        </p:nvSpPr>
        <p:spPr>
          <a:xfrm>
            <a:off x="10381200" y="4894075"/>
            <a:ext cx="1640400" cy="5370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site web</a:t>
            </a:r>
            <a:endParaRPr sz="1700"/>
          </a:p>
        </p:txBody>
      </p:sp>
      <p:sp>
        <p:nvSpPr>
          <p:cNvPr id="178" name="Google Shape;178;gb6c1f71746_4_24"/>
          <p:cNvSpPr/>
          <p:nvPr/>
        </p:nvSpPr>
        <p:spPr>
          <a:xfrm rot="831654">
            <a:off x="2806599" y="2224222"/>
            <a:ext cx="1640470" cy="5370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capteurs</a:t>
            </a:r>
            <a:endParaRPr sz="1700"/>
          </a:p>
        </p:txBody>
      </p:sp>
      <p:sp>
        <p:nvSpPr>
          <p:cNvPr id="179" name="Google Shape;179;gb6c1f71746_4_24"/>
          <p:cNvSpPr/>
          <p:nvPr/>
        </p:nvSpPr>
        <p:spPr>
          <a:xfrm rot="561699">
            <a:off x="6818064" y="4680379"/>
            <a:ext cx="1908823" cy="6166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commande de l’arrosage</a:t>
            </a:r>
            <a:endParaRPr sz="1700"/>
          </a:p>
        </p:txBody>
      </p:sp>
      <p:sp>
        <p:nvSpPr>
          <p:cNvPr id="180" name="Google Shape;180;gb6c1f71746_4_24"/>
          <p:cNvSpPr/>
          <p:nvPr/>
        </p:nvSpPr>
        <p:spPr>
          <a:xfrm rot="331188">
            <a:off x="7180815" y="3370109"/>
            <a:ext cx="1640507" cy="53708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affichage</a:t>
            </a:r>
            <a:endParaRPr sz="1700"/>
          </a:p>
        </p:txBody>
      </p:sp>
      <p:sp>
        <p:nvSpPr>
          <p:cNvPr id="181" name="Google Shape;181;gb6c1f71746_4_24"/>
          <p:cNvSpPr/>
          <p:nvPr/>
        </p:nvSpPr>
        <p:spPr>
          <a:xfrm rot="-657903">
            <a:off x="1752444" y="3340681"/>
            <a:ext cx="2081909" cy="72821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données météo</a:t>
            </a:r>
            <a:endParaRPr sz="1700"/>
          </a:p>
        </p:txBody>
      </p:sp>
      <p:sp>
        <p:nvSpPr>
          <p:cNvPr id="182" name="Google Shape;182;gb6c1f71746_4_24"/>
          <p:cNvSpPr/>
          <p:nvPr/>
        </p:nvSpPr>
        <p:spPr>
          <a:xfrm rot="21198971">
            <a:off x="6692751" y="2119884"/>
            <a:ext cx="1640378" cy="7283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dirty="0"/>
              <a:t>historique + données</a:t>
            </a:r>
            <a:endParaRPr sz="1700" dirty="0"/>
          </a:p>
        </p:txBody>
      </p:sp>
      <p:cxnSp>
        <p:nvCxnSpPr>
          <p:cNvPr id="183" name="Google Shape;183;gb6c1f71746_4_24"/>
          <p:cNvCxnSpPr>
            <a:stCxn id="164" idx="0"/>
            <a:endCxn id="166" idx="6"/>
          </p:cNvCxnSpPr>
          <p:nvPr/>
        </p:nvCxnSpPr>
        <p:spPr>
          <a:xfrm rot="5400000" flipH="1">
            <a:off x="3394613" y="1122029"/>
            <a:ext cx="1502100" cy="2536800"/>
          </a:xfrm>
          <a:prstGeom prst="curvedConnector2">
            <a:avLst/>
          </a:prstGeom>
          <a:noFill/>
          <a:ln w="38100" cap="flat" cmpd="sng">
            <a:solidFill>
              <a:srgbClr val="980000"/>
            </a:solidFill>
            <a:prstDash val="solid"/>
            <a:round/>
            <a:headEnd type="none" w="med" len="med"/>
            <a:tailEnd type="triangle" w="med" len="med"/>
          </a:ln>
        </p:spPr>
      </p:cxnSp>
      <p:sp>
        <p:nvSpPr>
          <p:cNvPr id="184" name="Google Shape;184;gb6c1f71746_4_24"/>
          <p:cNvSpPr/>
          <p:nvPr/>
        </p:nvSpPr>
        <p:spPr>
          <a:xfrm rot="1560319">
            <a:off x="3465371" y="1556280"/>
            <a:ext cx="1908978" cy="6165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700"/>
              <a:t>commande</a:t>
            </a:r>
            <a:endParaRPr sz="1700"/>
          </a:p>
        </p:txBody>
      </p:sp>
    </p:spTree>
  </p:cSld>
  <p:clrMapOvr>
    <a:masterClrMapping/>
  </p:clrMapOvr>
</p:sld>
</file>

<file path=ppt/theme/theme1.xml><?xml version="1.0" encoding="utf-8"?>
<a:theme xmlns:a="http://schemas.openxmlformats.org/drawingml/2006/main" name="Ronds dans l’eau">
  <a:themeElements>
    <a:clrScheme name="Personnalisé 6">
      <a:dk1>
        <a:sysClr val="windowText" lastClr="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1_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747</Words>
  <Application>Microsoft Office PowerPoint</Application>
  <PresentationFormat>Grand écran</PresentationFormat>
  <Paragraphs>116</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12</vt:i4>
      </vt:variant>
    </vt:vector>
  </HeadingPairs>
  <TitlesOfParts>
    <vt:vector size="19" baseType="lpstr">
      <vt:lpstr>Arial</vt:lpstr>
      <vt:lpstr>Calibri</vt:lpstr>
      <vt:lpstr>Rockwell</vt:lpstr>
      <vt:lpstr>Tw Cen MT</vt:lpstr>
      <vt:lpstr>Verdana</vt:lpstr>
      <vt:lpstr>Ronds dans l’eau</vt:lpstr>
      <vt:lpstr>1_Ronds dans l’eau</vt:lpstr>
      <vt:lpstr>Présentation PowerPoint</vt:lpstr>
      <vt:lpstr>Contexte et Objectifs</vt:lpstr>
      <vt:lpstr>DIAGRAMME</vt:lpstr>
      <vt:lpstr>Planning Gantt</vt:lpstr>
      <vt:lpstr>Choix Capteurs</vt:lpstr>
      <vt:lpstr>Montage Électrique</vt:lpstr>
      <vt:lpstr>Présentation PowerPoint</vt:lpstr>
      <vt:lpstr>Tests Capteurs</vt:lpstr>
      <vt:lpstr>DIAGRAMME</vt:lpstr>
      <vt:lpstr>Récupération de la météo et des  données capteurs</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Guilhem Ruiz</dc:creator>
  <cp:lastModifiedBy>Guilhem Ruiz</cp:lastModifiedBy>
  <cp:revision>19</cp:revision>
  <dcterms:created xsi:type="dcterms:W3CDTF">2021-03-08T08:37:50Z</dcterms:created>
  <dcterms:modified xsi:type="dcterms:W3CDTF">2021-06-13T13:50:08Z</dcterms:modified>
</cp:coreProperties>
</file>