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1"/>
  </p:notesMasterIdLst>
  <p:sldIdLst>
    <p:sldId id="256" r:id="rId2"/>
    <p:sldId id="263" r:id="rId3"/>
    <p:sldId id="257" r:id="rId4"/>
    <p:sldId id="262" r:id="rId5"/>
    <p:sldId id="260" r:id="rId6"/>
    <p:sldId id="261" r:id="rId7"/>
    <p:sldId id="264" r:id="rId8"/>
    <p:sldId id="258" r:id="rId9"/>
    <p:sldId id="25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31"/>
  </p:normalViewPr>
  <p:slideViewPr>
    <p:cSldViewPr snapToGrid="0" snapToObjects="1">
      <p:cViewPr>
        <p:scale>
          <a:sx n="94" d="100"/>
          <a:sy n="94" d="100"/>
        </p:scale>
        <p:origin x="736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4022B00-BABE-5445-BD04-6EB85C24D367}" type="doc">
      <dgm:prSet loTypeId="urn:microsoft.com/office/officeart/2005/8/layout/process1" loCatId="" qsTypeId="urn:microsoft.com/office/officeart/2005/8/quickstyle/simple1" qsCatId="simple" csTypeId="urn:microsoft.com/office/officeart/2005/8/colors/accent1_2" csCatId="accent1" phldr="1"/>
      <dgm:spPr/>
    </dgm:pt>
    <dgm:pt modelId="{47930FCE-EBB1-8E49-AF64-2DFBB88F6A57}">
      <dgm:prSet phldrT="[Text]"/>
      <dgm:spPr/>
      <dgm:t>
        <a:bodyPr/>
        <a:lstStyle/>
        <a:p>
          <a:r>
            <a:rPr lang="fr-FR" dirty="0" err="1" smtClean="0"/>
            <a:t>Collect</a:t>
          </a:r>
          <a:r>
            <a:rPr lang="fr-FR" dirty="0" smtClean="0"/>
            <a:t> all </a:t>
          </a:r>
          <a:r>
            <a:rPr lang="fr-FR" dirty="0" err="1" smtClean="0"/>
            <a:t>closed</a:t>
          </a:r>
          <a:r>
            <a:rPr lang="fr-FR" dirty="0" smtClean="0"/>
            <a:t> issue on</a:t>
          </a:r>
          <a:r>
            <a:rPr lang="fr-FR" baseline="0" dirty="0" smtClean="0"/>
            <a:t> </a:t>
          </a:r>
          <a:r>
            <a:rPr lang="fr-FR" baseline="0" dirty="0" err="1" smtClean="0"/>
            <a:t>GitHub</a:t>
          </a:r>
          <a:endParaRPr lang="fr-FR" dirty="0"/>
        </a:p>
      </dgm:t>
    </dgm:pt>
    <dgm:pt modelId="{CF8AE677-D184-BB47-97B2-C238BAD6ED54}" type="parTrans" cxnId="{10FB1458-E7EB-8E48-8F66-8D6B1260CAB4}">
      <dgm:prSet/>
      <dgm:spPr/>
      <dgm:t>
        <a:bodyPr/>
        <a:lstStyle/>
        <a:p>
          <a:endParaRPr lang="fr-FR"/>
        </a:p>
      </dgm:t>
    </dgm:pt>
    <dgm:pt modelId="{0C02AC8E-2532-D649-8DDD-3E13B9441C80}" type="sibTrans" cxnId="{10FB1458-E7EB-8E48-8F66-8D6B1260CAB4}">
      <dgm:prSet/>
      <dgm:spPr/>
      <dgm:t>
        <a:bodyPr/>
        <a:lstStyle/>
        <a:p>
          <a:endParaRPr lang="fr-FR"/>
        </a:p>
      </dgm:t>
    </dgm:pt>
    <dgm:pt modelId="{8ED3DA12-6922-BE42-8054-F121023BF4B5}">
      <dgm:prSet phldrT="[Text]"/>
      <dgm:spPr/>
      <dgm:t>
        <a:bodyPr/>
        <a:lstStyle/>
        <a:p>
          <a:r>
            <a:rPr lang="fr-FR" dirty="0" smtClean="0"/>
            <a:t>For </a:t>
          </a:r>
          <a:r>
            <a:rPr lang="fr-FR" dirty="0" err="1" smtClean="0"/>
            <a:t>every</a:t>
          </a:r>
          <a:r>
            <a:rPr lang="fr-FR" dirty="0" smtClean="0"/>
            <a:t> issue,</a:t>
          </a:r>
          <a:r>
            <a:rPr lang="fr-FR" baseline="0" dirty="0" smtClean="0"/>
            <a:t> </a:t>
          </a:r>
          <a:r>
            <a:rPr lang="fr-FR" baseline="0" dirty="0" err="1" smtClean="0"/>
            <a:t>find</a:t>
          </a:r>
          <a:r>
            <a:rPr lang="fr-FR" baseline="0" dirty="0" smtClean="0"/>
            <a:t> commit </a:t>
          </a:r>
          <a:r>
            <a:rPr lang="fr-FR" baseline="0" dirty="0" err="1" smtClean="0"/>
            <a:t>linked</a:t>
          </a:r>
          <a:r>
            <a:rPr lang="fr-FR" baseline="0" dirty="0" smtClean="0"/>
            <a:t>, if </a:t>
          </a:r>
          <a:r>
            <a:rPr lang="fr-FR" baseline="0" dirty="0" err="1" smtClean="0"/>
            <a:t>any</a:t>
          </a:r>
          <a:r>
            <a:rPr lang="fr-FR" baseline="0" dirty="0" smtClean="0"/>
            <a:t>.</a:t>
          </a:r>
          <a:endParaRPr lang="fr-FR" dirty="0"/>
        </a:p>
      </dgm:t>
    </dgm:pt>
    <dgm:pt modelId="{34D15221-6C6E-AB47-8D3D-8AC32A34F574}" type="parTrans" cxnId="{07127300-D380-3146-88B9-FC2FF4137662}">
      <dgm:prSet/>
      <dgm:spPr/>
      <dgm:t>
        <a:bodyPr/>
        <a:lstStyle/>
        <a:p>
          <a:endParaRPr lang="fr-FR"/>
        </a:p>
      </dgm:t>
    </dgm:pt>
    <dgm:pt modelId="{2A562163-76DA-2F4B-929D-09635E07331C}" type="sibTrans" cxnId="{07127300-D380-3146-88B9-FC2FF4137662}">
      <dgm:prSet/>
      <dgm:spPr/>
      <dgm:t>
        <a:bodyPr/>
        <a:lstStyle/>
        <a:p>
          <a:endParaRPr lang="fr-FR"/>
        </a:p>
      </dgm:t>
    </dgm:pt>
    <dgm:pt modelId="{D79AD96F-5987-E642-B0CD-8C7A7FEF8938}">
      <dgm:prSet phldrT="[Text]"/>
      <dgm:spPr/>
      <dgm:t>
        <a:bodyPr/>
        <a:lstStyle/>
        <a:p>
          <a:r>
            <a:rPr lang="fr-FR" dirty="0" smtClean="0"/>
            <a:t>For </a:t>
          </a:r>
          <a:r>
            <a:rPr lang="fr-FR" dirty="0" err="1" smtClean="0"/>
            <a:t>every</a:t>
          </a:r>
          <a:r>
            <a:rPr lang="fr-FR" dirty="0" smtClean="0"/>
            <a:t> commit, </a:t>
          </a:r>
          <a:r>
            <a:rPr lang="fr-FR" dirty="0" err="1" smtClean="0"/>
            <a:t>find</a:t>
          </a:r>
          <a:r>
            <a:rPr lang="fr-FR" dirty="0" smtClean="0"/>
            <a:t> class </a:t>
          </a:r>
          <a:r>
            <a:rPr lang="fr-FR" dirty="0" err="1" smtClean="0"/>
            <a:t>concerned</a:t>
          </a:r>
          <a:r>
            <a:rPr lang="fr-FR" dirty="0" smtClean="0"/>
            <a:t>.</a:t>
          </a:r>
          <a:endParaRPr lang="fr-FR" dirty="0"/>
        </a:p>
      </dgm:t>
    </dgm:pt>
    <dgm:pt modelId="{34907574-0CC0-7F4F-8CFE-BB3C1E21BAB0}" type="parTrans" cxnId="{6E3F0AEA-30C4-0740-B948-BDDD6D484109}">
      <dgm:prSet/>
      <dgm:spPr/>
      <dgm:t>
        <a:bodyPr/>
        <a:lstStyle/>
        <a:p>
          <a:endParaRPr lang="fr-FR"/>
        </a:p>
      </dgm:t>
    </dgm:pt>
    <dgm:pt modelId="{9A5A2270-1243-BC4D-AEBC-CD3E4268701E}" type="sibTrans" cxnId="{6E3F0AEA-30C4-0740-B948-BDDD6D484109}">
      <dgm:prSet/>
      <dgm:spPr/>
      <dgm:t>
        <a:bodyPr/>
        <a:lstStyle/>
        <a:p>
          <a:endParaRPr lang="fr-FR"/>
        </a:p>
      </dgm:t>
    </dgm:pt>
    <dgm:pt modelId="{F154E0BF-EA74-9F44-A2B7-370996BC58C6}" type="pres">
      <dgm:prSet presAssocID="{64022B00-BABE-5445-BD04-6EB85C24D367}" presName="Name0" presStyleCnt="0">
        <dgm:presLayoutVars>
          <dgm:dir/>
          <dgm:resizeHandles val="exact"/>
        </dgm:presLayoutVars>
      </dgm:prSet>
      <dgm:spPr/>
    </dgm:pt>
    <dgm:pt modelId="{B4DCA7D5-3C12-E647-B02B-F640986F83B9}" type="pres">
      <dgm:prSet presAssocID="{47930FCE-EBB1-8E49-AF64-2DFBB88F6A57}" presName="node" presStyleLbl="node1" presStyleIdx="0" presStyleCnt="3">
        <dgm:presLayoutVars>
          <dgm:bulletEnabled val="1"/>
        </dgm:presLayoutVars>
      </dgm:prSet>
      <dgm:spPr/>
    </dgm:pt>
    <dgm:pt modelId="{3BF1E901-402A-AC4A-A485-8091490F2411}" type="pres">
      <dgm:prSet presAssocID="{0C02AC8E-2532-D649-8DDD-3E13B9441C80}" presName="sibTrans" presStyleLbl="sibTrans2D1" presStyleIdx="0" presStyleCnt="2"/>
      <dgm:spPr/>
    </dgm:pt>
    <dgm:pt modelId="{00BA09DD-195F-6043-9CE7-F507C8055D72}" type="pres">
      <dgm:prSet presAssocID="{0C02AC8E-2532-D649-8DDD-3E13B9441C80}" presName="connectorText" presStyleLbl="sibTrans2D1" presStyleIdx="0" presStyleCnt="2"/>
      <dgm:spPr/>
    </dgm:pt>
    <dgm:pt modelId="{7DD6E5C8-8CCD-B542-B8E7-A06D5DB73892}" type="pres">
      <dgm:prSet presAssocID="{8ED3DA12-6922-BE42-8054-F121023BF4B5}" presName="node" presStyleLbl="node1" presStyleIdx="1" presStyleCnt="3">
        <dgm:presLayoutVars>
          <dgm:bulletEnabled val="1"/>
        </dgm:presLayoutVars>
      </dgm:prSet>
      <dgm:spPr/>
    </dgm:pt>
    <dgm:pt modelId="{8B5E3722-E67F-FB4F-ACC4-50A3C37D2516}" type="pres">
      <dgm:prSet presAssocID="{2A562163-76DA-2F4B-929D-09635E07331C}" presName="sibTrans" presStyleLbl="sibTrans2D1" presStyleIdx="1" presStyleCnt="2"/>
      <dgm:spPr/>
    </dgm:pt>
    <dgm:pt modelId="{F3FC9397-0C09-B347-89E6-6645D152AFAE}" type="pres">
      <dgm:prSet presAssocID="{2A562163-76DA-2F4B-929D-09635E07331C}" presName="connectorText" presStyleLbl="sibTrans2D1" presStyleIdx="1" presStyleCnt="2"/>
      <dgm:spPr/>
    </dgm:pt>
    <dgm:pt modelId="{EE56EBF6-0989-9A4E-AAEC-7556F4A8EB03}" type="pres">
      <dgm:prSet presAssocID="{D79AD96F-5987-E642-B0CD-8C7A7FEF8938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10FB1458-E7EB-8E48-8F66-8D6B1260CAB4}" srcId="{64022B00-BABE-5445-BD04-6EB85C24D367}" destId="{47930FCE-EBB1-8E49-AF64-2DFBB88F6A57}" srcOrd="0" destOrd="0" parTransId="{CF8AE677-D184-BB47-97B2-C238BAD6ED54}" sibTransId="{0C02AC8E-2532-D649-8DDD-3E13B9441C80}"/>
    <dgm:cxn modelId="{84EB860E-97A3-6548-BF10-BC167D889DFA}" type="presOf" srcId="{0C02AC8E-2532-D649-8DDD-3E13B9441C80}" destId="{00BA09DD-195F-6043-9CE7-F507C8055D72}" srcOrd="1" destOrd="0" presId="urn:microsoft.com/office/officeart/2005/8/layout/process1"/>
    <dgm:cxn modelId="{EA5E267A-9BD8-644B-AB7F-023477715D05}" type="presOf" srcId="{47930FCE-EBB1-8E49-AF64-2DFBB88F6A57}" destId="{B4DCA7D5-3C12-E647-B02B-F640986F83B9}" srcOrd="0" destOrd="0" presId="urn:microsoft.com/office/officeart/2005/8/layout/process1"/>
    <dgm:cxn modelId="{6411F48A-24BC-2E4B-ACB6-3BC43963EC29}" type="presOf" srcId="{D79AD96F-5987-E642-B0CD-8C7A7FEF8938}" destId="{EE56EBF6-0989-9A4E-AAEC-7556F4A8EB03}" srcOrd="0" destOrd="0" presId="urn:microsoft.com/office/officeart/2005/8/layout/process1"/>
    <dgm:cxn modelId="{DF4649AB-0309-AA43-BB7F-514761C1728A}" type="presOf" srcId="{2A562163-76DA-2F4B-929D-09635E07331C}" destId="{F3FC9397-0C09-B347-89E6-6645D152AFAE}" srcOrd="1" destOrd="0" presId="urn:microsoft.com/office/officeart/2005/8/layout/process1"/>
    <dgm:cxn modelId="{07127300-D380-3146-88B9-FC2FF4137662}" srcId="{64022B00-BABE-5445-BD04-6EB85C24D367}" destId="{8ED3DA12-6922-BE42-8054-F121023BF4B5}" srcOrd="1" destOrd="0" parTransId="{34D15221-6C6E-AB47-8D3D-8AC32A34F574}" sibTransId="{2A562163-76DA-2F4B-929D-09635E07331C}"/>
    <dgm:cxn modelId="{6E3F0AEA-30C4-0740-B948-BDDD6D484109}" srcId="{64022B00-BABE-5445-BD04-6EB85C24D367}" destId="{D79AD96F-5987-E642-B0CD-8C7A7FEF8938}" srcOrd="2" destOrd="0" parTransId="{34907574-0CC0-7F4F-8CFE-BB3C1E21BAB0}" sibTransId="{9A5A2270-1243-BC4D-AEBC-CD3E4268701E}"/>
    <dgm:cxn modelId="{5C7D2195-5869-E746-B345-4DC49249C303}" type="presOf" srcId="{8ED3DA12-6922-BE42-8054-F121023BF4B5}" destId="{7DD6E5C8-8CCD-B542-B8E7-A06D5DB73892}" srcOrd="0" destOrd="0" presId="urn:microsoft.com/office/officeart/2005/8/layout/process1"/>
    <dgm:cxn modelId="{626E5432-E546-3645-89D3-CCAFF9656672}" type="presOf" srcId="{2A562163-76DA-2F4B-929D-09635E07331C}" destId="{8B5E3722-E67F-FB4F-ACC4-50A3C37D2516}" srcOrd="0" destOrd="0" presId="urn:microsoft.com/office/officeart/2005/8/layout/process1"/>
    <dgm:cxn modelId="{48E6CD03-06A6-FC40-9868-6DBB7F7D06DE}" type="presOf" srcId="{64022B00-BABE-5445-BD04-6EB85C24D367}" destId="{F154E0BF-EA74-9F44-A2B7-370996BC58C6}" srcOrd="0" destOrd="0" presId="urn:microsoft.com/office/officeart/2005/8/layout/process1"/>
    <dgm:cxn modelId="{258264F4-6CE5-2047-8C75-9E9AD91BCAB3}" type="presOf" srcId="{0C02AC8E-2532-D649-8DDD-3E13B9441C80}" destId="{3BF1E901-402A-AC4A-A485-8091490F2411}" srcOrd="0" destOrd="0" presId="urn:microsoft.com/office/officeart/2005/8/layout/process1"/>
    <dgm:cxn modelId="{EB9F9E96-67B2-8149-B485-59F69A4DA466}" type="presParOf" srcId="{F154E0BF-EA74-9F44-A2B7-370996BC58C6}" destId="{B4DCA7D5-3C12-E647-B02B-F640986F83B9}" srcOrd="0" destOrd="0" presId="urn:microsoft.com/office/officeart/2005/8/layout/process1"/>
    <dgm:cxn modelId="{457CCBB5-2BFE-A54D-BF48-C91FB078302E}" type="presParOf" srcId="{F154E0BF-EA74-9F44-A2B7-370996BC58C6}" destId="{3BF1E901-402A-AC4A-A485-8091490F2411}" srcOrd="1" destOrd="0" presId="urn:microsoft.com/office/officeart/2005/8/layout/process1"/>
    <dgm:cxn modelId="{72B98D4B-6848-6146-8829-988E6C548C4E}" type="presParOf" srcId="{3BF1E901-402A-AC4A-A485-8091490F2411}" destId="{00BA09DD-195F-6043-9CE7-F507C8055D72}" srcOrd="0" destOrd="0" presId="urn:microsoft.com/office/officeart/2005/8/layout/process1"/>
    <dgm:cxn modelId="{3DC38C81-92C7-A84F-A1E3-CBB3815D2FCF}" type="presParOf" srcId="{F154E0BF-EA74-9F44-A2B7-370996BC58C6}" destId="{7DD6E5C8-8CCD-B542-B8E7-A06D5DB73892}" srcOrd="2" destOrd="0" presId="urn:microsoft.com/office/officeart/2005/8/layout/process1"/>
    <dgm:cxn modelId="{3D9D5935-DDCF-384C-82F3-D474A24350B6}" type="presParOf" srcId="{F154E0BF-EA74-9F44-A2B7-370996BC58C6}" destId="{8B5E3722-E67F-FB4F-ACC4-50A3C37D2516}" srcOrd="3" destOrd="0" presId="urn:microsoft.com/office/officeart/2005/8/layout/process1"/>
    <dgm:cxn modelId="{1D804AE7-7CF2-2E48-AB5B-9D665EF45776}" type="presParOf" srcId="{8B5E3722-E67F-FB4F-ACC4-50A3C37D2516}" destId="{F3FC9397-0C09-B347-89E6-6645D152AFAE}" srcOrd="0" destOrd="0" presId="urn:microsoft.com/office/officeart/2005/8/layout/process1"/>
    <dgm:cxn modelId="{19399162-D872-C34B-AC12-E2A35D1EB4A1}" type="presParOf" srcId="{F154E0BF-EA74-9F44-A2B7-370996BC58C6}" destId="{EE56EBF6-0989-9A4E-AAEC-7556F4A8EB03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DCA7D5-3C12-E647-B02B-F640986F83B9}">
      <dsp:nvSpPr>
        <dsp:cNvPr id="0" name=""/>
        <dsp:cNvSpPr/>
      </dsp:nvSpPr>
      <dsp:spPr>
        <a:xfrm>
          <a:off x="9242" y="1346949"/>
          <a:ext cx="2762398" cy="16574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800" kern="1200" dirty="0" err="1" smtClean="0"/>
            <a:t>Collect</a:t>
          </a:r>
          <a:r>
            <a:rPr lang="fr-FR" sz="2800" kern="1200" dirty="0" smtClean="0"/>
            <a:t> all </a:t>
          </a:r>
          <a:r>
            <a:rPr lang="fr-FR" sz="2800" kern="1200" dirty="0" err="1" smtClean="0"/>
            <a:t>closed</a:t>
          </a:r>
          <a:r>
            <a:rPr lang="fr-FR" sz="2800" kern="1200" dirty="0" smtClean="0"/>
            <a:t> issue on</a:t>
          </a:r>
          <a:r>
            <a:rPr lang="fr-FR" sz="2800" kern="1200" baseline="0" dirty="0" smtClean="0"/>
            <a:t> </a:t>
          </a:r>
          <a:r>
            <a:rPr lang="fr-FR" sz="2800" kern="1200" baseline="0" dirty="0" err="1" smtClean="0"/>
            <a:t>GitHub</a:t>
          </a:r>
          <a:endParaRPr lang="fr-FR" sz="2800" kern="1200" dirty="0"/>
        </a:p>
      </dsp:txBody>
      <dsp:txXfrm>
        <a:off x="57787" y="1395494"/>
        <a:ext cx="2665308" cy="1560349"/>
      </dsp:txXfrm>
    </dsp:sp>
    <dsp:sp modelId="{3BF1E901-402A-AC4A-A485-8091490F2411}">
      <dsp:nvSpPr>
        <dsp:cNvPr id="0" name=""/>
        <dsp:cNvSpPr/>
      </dsp:nvSpPr>
      <dsp:spPr>
        <a:xfrm>
          <a:off x="3047880" y="1833131"/>
          <a:ext cx="585628" cy="6850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2200" kern="1200"/>
        </a:p>
      </dsp:txBody>
      <dsp:txXfrm>
        <a:off x="3047880" y="1970146"/>
        <a:ext cx="409940" cy="411044"/>
      </dsp:txXfrm>
    </dsp:sp>
    <dsp:sp modelId="{7DD6E5C8-8CCD-B542-B8E7-A06D5DB73892}">
      <dsp:nvSpPr>
        <dsp:cNvPr id="0" name=""/>
        <dsp:cNvSpPr/>
      </dsp:nvSpPr>
      <dsp:spPr>
        <a:xfrm>
          <a:off x="3876600" y="1346949"/>
          <a:ext cx="2762398" cy="16574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800" kern="1200" dirty="0" smtClean="0"/>
            <a:t>For </a:t>
          </a:r>
          <a:r>
            <a:rPr lang="fr-FR" sz="2800" kern="1200" dirty="0" err="1" smtClean="0"/>
            <a:t>every</a:t>
          </a:r>
          <a:r>
            <a:rPr lang="fr-FR" sz="2800" kern="1200" dirty="0" smtClean="0"/>
            <a:t> issue,</a:t>
          </a:r>
          <a:r>
            <a:rPr lang="fr-FR" sz="2800" kern="1200" baseline="0" dirty="0" smtClean="0"/>
            <a:t> </a:t>
          </a:r>
          <a:r>
            <a:rPr lang="fr-FR" sz="2800" kern="1200" baseline="0" dirty="0" err="1" smtClean="0"/>
            <a:t>find</a:t>
          </a:r>
          <a:r>
            <a:rPr lang="fr-FR" sz="2800" kern="1200" baseline="0" dirty="0" smtClean="0"/>
            <a:t> commit </a:t>
          </a:r>
          <a:r>
            <a:rPr lang="fr-FR" sz="2800" kern="1200" baseline="0" dirty="0" err="1" smtClean="0"/>
            <a:t>linked</a:t>
          </a:r>
          <a:r>
            <a:rPr lang="fr-FR" sz="2800" kern="1200" baseline="0" dirty="0" smtClean="0"/>
            <a:t>, if </a:t>
          </a:r>
          <a:r>
            <a:rPr lang="fr-FR" sz="2800" kern="1200" baseline="0" dirty="0" err="1" smtClean="0"/>
            <a:t>any</a:t>
          </a:r>
          <a:r>
            <a:rPr lang="fr-FR" sz="2800" kern="1200" baseline="0" dirty="0" smtClean="0"/>
            <a:t>.</a:t>
          </a:r>
          <a:endParaRPr lang="fr-FR" sz="2800" kern="1200" dirty="0"/>
        </a:p>
      </dsp:txBody>
      <dsp:txXfrm>
        <a:off x="3925145" y="1395494"/>
        <a:ext cx="2665308" cy="1560349"/>
      </dsp:txXfrm>
    </dsp:sp>
    <dsp:sp modelId="{8B5E3722-E67F-FB4F-ACC4-50A3C37D2516}">
      <dsp:nvSpPr>
        <dsp:cNvPr id="0" name=""/>
        <dsp:cNvSpPr/>
      </dsp:nvSpPr>
      <dsp:spPr>
        <a:xfrm>
          <a:off x="6915239" y="1833131"/>
          <a:ext cx="585628" cy="6850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2200" kern="1200"/>
        </a:p>
      </dsp:txBody>
      <dsp:txXfrm>
        <a:off x="6915239" y="1970146"/>
        <a:ext cx="409940" cy="411044"/>
      </dsp:txXfrm>
    </dsp:sp>
    <dsp:sp modelId="{EE56EBF6-0989-9A4E-AAEC-7556F4A8EB03}">
      <dsp:nvSpPr>
        <dsp:cNvPr id="0" name=""/>
        <dsp:cNvSpPr/>
      </dsp:nvSpPr>
      <dsp:spPr>
        <a:xfrm>
          <a:off x="7743958" y="1346949"/>
          <a:ext cx="2762398" cy="16574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800" kern="1200" dirty="0" smtClean="0"/>
            <a:t>For </a:t>
          </a:r>
          <a:r>
            <a:rPr lang="fr-FR" sz="2800" kern="1200" dirty="0" err="1" smtClean="0"/>
            <a:t>every</a:t>
          </a:r>
          <a:r>
            <a:rPr lang="fr-FR" sz="2800" kern="1200" dirty="0" smtClean="0"/>
            <a:t> commit, </a:t>
          </a:r>
          <a:r>
            <a:rPr lang="fr-FR" sz="2800" kern="1200" dirty="0" err="1" smtClean="0"/>
            <a:t>find</a:t>
          </a:r>
          <a:r>
            <a:rPr lang="fr-FR" sz="2800" kern="1200" dirty="0" smtClean="0"/>
            <a:t> class </a:t>
          </a:r>
          <a:r>
            <a:rPr lang="fr-FR" sz="2800" kern="1200" dirty="0" err="1" smtClean="0"/>
            <a:t>concerned</a:t>
          </a:r>
          <a:r>
            <a:rPr lang="fr-FR" sz="2800" kern="1200" dirty="0" smtClean="0"/>
            <a:t>.</a:t>
          </a:r>
          <a:endParaRPr lang="fr-FR" sz="2800" kern="1200" dirty="0"/>
        </a:p>
      </dsp:txBody>
      <dsp:txXfrm>
        <a:off x="7792503" y="1395494"/>
        <a:ext cx="2665308" cy="15603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5C765C-6172-1A41-A665-A4AD09D8C5A9}" type="datetimeFigureOut">
              <a:rPr lang="fr-FR" smtClean="0"/>
              <a:t>08/11/2015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106D5E-9ECC-3649-BF8D-6F032218663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28330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106D5E-9ECC-3649-BF8D-6F032218663C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29473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BE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BE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smtClean="0"/>
              <a:t>09/11/2015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IFT 6252 Méthodes empiriques en génie logiciel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79567-A528-5649-9424-F49296B3C7B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1091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smtClean="0"/>
              <a:t>09/11/2015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IFT 6252 Méthodes empiriques en génie logiciel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79567-A528-5649-9424-F49296B3C7B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9220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BE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smtClean="0"/>
              <a:t>09/11/2015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IFT 6252 Méthodes empiriques en génie logiciel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79567-A528-5649-9424-F49296B3C7B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4383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smtClean="0"/>
              <a:t>09/11/2015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IFT 6252 Méthodes empiriques en génie logiciel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79567-A528-5649-9424-F49296B3C7B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528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BE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B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smtClean="0"/>
              <a:t>09/11/2015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IFT 6252 Méthodes empiriques en génie logiciel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79567-A528-5649-9424-F49296B3C7B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6402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smtClean="0"/>
              <a:t>09/11/2015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IFT 6252 Méthodes empiriques en génie logiciel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79567-A528-5649-9424-F49296B3C7B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6726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BE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B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B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smtClean="0"/>
              <a:t>09/11/2015</a:t>
            </a:r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IFT 6252 Méthodes empiriques en génie logiciel</a:t>
            </a:r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79567-A528-5649-9424-F49296B3C7B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8800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smtClean="0"/>
              <a:t>09/11/2015</a:t>
            </a:r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IFT 6252 Méthodes empiriques en génie logiciel</a:t>
            </a:r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79567-A528-5649-9424-F49296B3C7B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1042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smtClean="0"/>
              <a:t>09/11/2015</a:t>
            </a:r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IFT 6252 Méthodes empiriques en génie logiciel</a:t>
            </a:r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79567-A528-5649-9424-F49296B3C7B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0104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BE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B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smtClean="0"/>
              <a:t>09/11/2015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IFT 6252 Méthodes empiriques en génie logiciel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79567-A528-5649-9424-F49296B3C7B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2770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BE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BE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B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smtClean="0"/>
              <a:t>09/11/2015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IFT 6252 Méthodes empiriques en génie logiciel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79567-A528-5649-9424-F49296B3C7B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9401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BE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CA" smtClean="0"/>
              <a:t>09/11/2015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smtClean="0"/>
              <a:t>IFT 6252 Méthodes empiriques en génie logiciel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779567-A528-5649-9424-F49296B3C7B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263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Empirical study of the relationship between Android's API calls and code defect</a:t>
            </a:r>
            <a:endParaRPr lang="fr-F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Pierre Gérard</a:t>
            </a:r>
          </a:p>
          <a:p>
            <a:endParaRPr lang="fr-F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dirty="0" smtClean="0"/>
              <a:t>09/11/2015</a:t>
            </a:r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IFT 6252 Méthodes empiriques en génie logiciel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79567-A528-5649-9424-F49296B3C7B4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5704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Study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 err="1" smtClean="0"/>
              <a:t>Research</a:t>
            </a:r>
            <a:r>
              <a:rPr lang="fr-FR" dirty="0" smtClean="0"/>
              <a:t> questions :</a:t>
            </a:r>
          </a:p>
          <a:p>
            <a:r>
              <a:rPr lang="fr-FR" dirty="0" smtClean="0"/>
              <a:t>Is </a:t>
            </a:r>
            <a:r>
              <a:rPr lang="fr-FR" dirty="0" err="1" smtClean="0"/>
              <a:t>there</a:t>
            </a:r>
            <a:r>
              <a:rPr lang="fr-FR" dirty="0" smtClean="0"/>
              <a:t> a </a:t>
            </a:r>
            <a:r>
              <a:rPr lang="fr-FR" dirty="0" err="1" smtClean="0"/>
              <a:t>correlation</a:t>
            </a:r>
            <a:r>
              <a:rPr lang="fr-FR" dirty="0" smtClean="0"/>
              <a:t> </a:t>
            </a:r>
            <a:r>
              <a:rPr lang="en-US" dirty="0"/>
              <a:t>between </a:t>
            </a:r>
            <a:r>
              <a:rPr lang="en-US" dirty="0" smtClean="0"/>
              <a:t>Android </a:t>
            </a:r>
            <a:r>
              <a:rPr lang="en-US" dirty="0"/>
              <a:t>API calls and code defect</a:t>
            </a:r>
            <a:r>
              <a:rPr lang="fr-FR" dirty="0" smtClean="0"/>
              <a:t> ?</a:t>
            </a:r>
          </a:p>
          <a:p>
            <a:r>
              <a:rPr lang="fr-FR" dirty="0" smtClean="0"/>
              <a:t>If </a:t>
            </a:r>
            <a:r>
              <a:rPr lang="fr-FR" dirty="0" err="1" smtClean="0"/>
              <a:t>so</a:t>
            </a:r>
            <a:r>
              <a:rPr lang="fr-FR" dirty="0" smtClean="0"/>
              <a:t>,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this</a:t>
            </a:r>
            <a:r>
              <a:rPr lang="fr-FR" dirty="0" smtClean="0"/>
              <a:t> </a:t>
            </a:r>
            <a:r>
              <a:rPr lang="fr-FR" dirty="0" err="1" smtClean="0"/>
              <a:t>correlation</a:t>
            </a:r>
            <a:r>
              <a:rPr lang="fr-FR" dirty="0" smtClean="0"/>
              <a:t> </a:t>
            </a:r>
            <a:r>
              <a:rPr lang="fr-FR" dirty="0" err="1" smtClean="0"/>
              <a:t>may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a direct relation ?</a:t>
            </a:r>
          </a:p>
          <a:p>
            <a:endParaRPr lang="fr-FR" dirty="0"/>
          </a:p>
          <a:p>
            <a:pPr marL="0" indent="0">
              <a:buNone/>
            </a:pPr>
            <a:r>
              <a:rPr lang="fr-FR" dirty="0" smtClean="0"/>
              <a:t>Data</a:t>
            </a:r>
            <a:endParaRPr lang="fr-FR" dirty="0"/>
          </a:p>
          <a:p>
            <a:r>
              <a:rPr lang="fr-FR" dirty="0" smtClean="0"/>
              <a:t>Client-&gt;API calls. </a:t>
            </a:r>
          </a:p>
          <a:p>
            <a:pPr lvl="1"/>
            <a:r>
              <a:rPr lang="fr-FR" dirty="0" err="1" smtClean="0"/>
              <a:t>Based</a:t>
            </a:r>
            <a:r>
              <a:rPr lang="fr-FR" dirty="0" smtClean="0"/>
              <a:t> on </a:t>
            </a:r>
            <a:r>
              <a:rPr lang="fr-FR" dirty="0" err="1" smtClean="0"/>
              <a:t>static</a:t>
            </a:r>
            <a:r>
              <a:rPr lang="fr-FR" dirty="0" smtClean="0"/>
              <a:t> </a:t>
            </a:r>
            <a:r>
              <a:rPr lang="fr-FR" dirty="0" err="1" smtClean="0"/>
              <a:t>analysis</a:t>
            </a:r>
            <a:r>
              <a:rPr lang="fr-FR" dirty="0" smtClean="0"/>
              <a:t> of code.</a:t>
            </a:r>
            <a:endParaRPr lang="fr-FR" dirty="0" smtClean="0"/>
          </a:p>
          <a:p>
            <a:r>
              <a:rPr lang="fr-FR" dirty="0" smtClean="0"/>
              <a:t>Issues in code </a:t>
            </a:r>
          </a:p>
          <a:p>
            <a:pPr lvl="1"/>
            <a:r>
              <a:rPr lang="fr-FR" dirty="0" err="1" smtClean="0"/>
              <a:t>Based</a:t>
            </a:r>
            <a:r>
              <a:rPr lang="fr-FR" dirty="0" smtClean="0"/>
              <a:t> on user/</a:t>
            </a:r>
            <a:r>
              <a:rPr lang="fr-FR" dirty="0" err="1" smtClean="0"/>
              <a:t>developpers</a:t>
            </a:r>
            <a:r>
              <a:rPr lang="fr-FR" dirty="0" smtClean="0"/>
              <a:t> report.</a:t>
            </a:r>
            <a:endParaRPr lang="fr-F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smtClean="0"/>
              <a:t>09/11/2015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IFT 6252 Méthodes empiriques en génie logiciel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79567-A528-5649-9424-F49296B3C7B4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3948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Data collection</a:t>
            </a:r>
            <a:endParaRPr lang="fr-FR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307" y="2074214"/>
            <a:ext cx="2216098" cy="234791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smtClean="0"/>
              <a:t>09/11/2015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IFT 6252 Méthodes empiriques en génie logiciel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79567-A528-5649-9424-F49296B3C7B4}" type="slidenum">
              <a:rPr lang="fr-FR" smtClean="0"/>
              <a:t>3</a:t>
            </a:fld>
            <a:endParaRPr lang="fr-FR"/>
          </a:p>
        </p:txBody>
      </p:sp>
      <p:sp>
        <p:nvSpPr>
          <p:cNvPr id="8" name="TextBox 7"/>
          <p:cNvSpPr txBox="1"/>
          <p:nvPr/>
        </p:nvSpPr>
        <p:spPr>
          <a:xfrm>
            <a:off x="769761" y="4803124"/>
            <a:ext cx="29511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 dirty="0" smtClean="0"/>
              <a:t>F-</a:t>
            </a:r>
            <a:r>
              <a:rPr lang="fr-FR" b="1" dirty="0" err="1" smtClean="0"/>
              <a:t>Droid</a:t>
            </a:r>
            <a:endParaRPr lang="fr-FR" b="1" dirty="0" smtClean="0"/>
          </a:p>
          <a:p>
            <a:pPr algn="ctr"/>
            <a:r>
              <a:rPr lang="is-IS" dirty="0" smtClean="0"/>
              <a:t>1661 Open source</a:t>
            </a:r>
            <a:r>
              <a:rPr lang="fr-FR" dirty="0" smtClean="0"/>
              <a:t> </a:t>
            </a:r>
            <a:r>
              <a:rPr lang="fr-FR" dirty="0" err="1" smtClean="0"/>
              <a:t>Repository</a:t>
            </a:r>
            <a:endParaRPr lang="is-IS" dirty="0" smtClean="0"/>
          </a:p>
        </p:txBody>
      </p:sp>
      <p:sp>
        <p:nvSpPr>
          <p:cNvPr id="9" name="Document 8"/>
          <p:cNvSpPr/>
          <p:nvPr/>
        </p:nvSpPr>
        <p:spPr>
          <a:xfrm>
            <a:off x="5582118" y="1864862"/>
            <a:ext cx="914400" cy="612648"/>
          </a:xfrm>
          <a:prstGeom prst="flowChartDocument">
            <a:avLst/>
          </a:prstGeom>
          <a:blipFill>
            <a:blip r:embed="rId3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TextBox 9"/>
          <p:cNvSpPr txBox="1"/>
          <p:nvPr/>
        </p:nvSpPr>
        <p:spPr>
          <a:xfrm>
            <a:off x="5226518" y="2483810"/>
            <a:ext cx="193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1151 </a:t>
            </a:r>
            <a:r>
              <a:rPr lang="fr-FR" dirty="0" err="1" smtClean="0"/>
              <a:t>GitHub</a:t>
            </a:r>
            <a:r>
              <a:rPr lang="fr-FR" dirty="0" smtClean="0"/>
              <a:t> repo</a:t>
            </a:r>
            <a:endParaRPr lang="fr-FR" dirty="0"/>
          </a:p>
        </p:txBody>
      </p:sp>
      <p:sp>
        <p:nvSpPr>
          <p:cNvPr id="11" name="Document 10"/>
          <p:cNvSpPr/>
          <p:nvPr/>
        </p:nvSpPr>
        <p:spPr>
          <a:xfrm>
            <a:off x="5582118" y="3019167"/>
            <a:ext cx="914400" cy="612648"/>
          </a:xfrm>
          <a:prstGeom prst="flowChartDocument">
            <a:avLst/>
          </a:prstGeom>
          <a:blipFill>
            <a:blip r:embed="rId3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TextBox 11"/>
          <p:cNvSpPr txBox="1"/>
          <p:nvPr/>
        </p:nvSpPr>
        <p:spPr>
          <a:xfrm>
            <a:off x="5226518" y="3699895"/>
            <a:ext cx="193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26 </a:t>
            </a:r>
            <a:r>
              <a:rPr lang="fr-FR" dirty="0" err="1" smtClean="0"/>
              <a:t>Jira</a:t>
            </a:r>
            <a:r>
              <a:rPr lang="fr-FR" dirty="0" smtClean="0"/>
              <a:t> repo</a:t>
            </a:r>
            <a:endParaRPr lang="fr-FR" dirty="0"/>
          </a:p>
        </p:txBody>
      </p:sp>
      <p:sp>
        <p:nvSpPr>
          <p:cNvPr id="13" name="Document 12"/>
          <p:cNvSpPr/>
          <p:nvPr/>
        </p:nvSpPr>
        <p:spPr>
          <a:xfrm>
            <a:off x="5582118" y="4224440"/>
            <a:ext cx="914400" cy="612648"/>
          </a:xfrm>
          <a:prstGeom prst="flowChartDocument">
            <a:avLst/>
          </a:prstGeom>
          <a:blipFill>
            <a:blip r:embed="rId3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TextBox 13"/>
          <p:cNvSpPr txBox="1"/>
          <p:nvPr/>
        </p:nvSpPr>
        <p:spPr>
          <a:xfrm>
            <a:off x="5226518" y="4850747"/>
            <a:ext cx="193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 smtClean="0"/>
              <a:t>Others</a:t>
            </a:r>
            <a:endParaRPr lang="fr-FR" dirty="0"/>
          </a:p>
        </p:txBody>
      </p:sp>
      <p:sp>
        <p:nvSpPr>
          <p:cNvPr id="15" name="Document 14"/>
          <p:cNvSpPr/>
          <p:nvPr/>
        </p:nvSpPr>
        <p:spPr>
          <a:xfrm>
            <a:off x="9271000" y="2712843"/>
            <a:ext cx="914400" cy="612648"/>
          </a:xfrm>
          <a:prstGeom prst="flowChartDocument">
            <a:avLst/>
          </a:prstGeom>
          <a:blipFill>
            <a:blip r:embed="rId3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TextBox 15"/>
          <p:cNvSpPr txBox="1"/>
          <p:nvPr/>
        </p:nvSpPr>
        <p:spPr>
          <a:xfrm>
            <a:off x="8514693" y="3514748"/>
            <a:ext cx="242701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/>
              <a:t>14 </a:t>
            </a:r>
            <a:r>
              <a:rPr lang="fr-FR" b="1" dirty="0" err="1" smtClean="0"/>
              <a:t>GitHub</a:t>
            </a:r>
            <a:r>
              <a:rPr lang="fr-FR" b="1" dirty="0" smtClean="0"/>
              <a:t> repo </a:t>
            </a:r>
          </a:p>
          <a:p>
            <a:pPr algn="ctr"/>
            <a:r>
              <a:rPr lang="fr-FR" dirty="0" err="1" smtClean="0"/>
              <a:t>Those</a:t>
            </a:r>
            <a:r>
              <a:rPr lang="fr-FR" dirty="0" smtClean="0"/>
              <a:t> </a:t>
            </a:r>
            <a:r>
              <a:rPr lang="fr-FR" dirty="0" err="1" smtClean="0"/>
              <a:t>that</a:t>
            </a:r>
            <a:r>
              <a:rPr lang="fr-FR" dirty="0" smtClean="0"/>
              <a:t> are </a:t>
            </a:r>
            <a:r>
              <a:rPr lang="fr-FR" dirty="0" smtClean="0"/>
              <a:t>the </a:t>
            </a:r>
            <a:r>
              <a:rPr lang="fr-FR" dirty="0" err="1"/>
              <a:t>m</a:t>
            </a:r>
            <a:r>
              <a:rPr lang="fr-FR" dirty="0" err="1" smtClean="0"/>
              <a:t>ost</a:t>
            </a:r>
            <a:r>
              <a:rPr lang="fr-FR" dirty="0" smtClean="0"/>
              <a:t> important in </a:t>
            </a:r>
            <a:r>
              <a:rPr lang="fr-FR" dirty="0" err="1" smtClean="0"/>
              <a:t>term</a:t>
            </a:r>
            <a:r>
              <a:rPr lang="fr-FR" dirty="0" smtClean="0"/>
              <a:t> of </a:t>
            </a:r>
            <a:r>
              <a:rPr lang="fr-FR" dirty="0" err="1" smtClean="0"/>
              <a:t>number</a:t>
            </a:r>
            <a:r>
              <a:rPr lang="fr-FR" dirty="0" smtClean="0"/>
              <a:t> of issues (</a:t>
            </a:r>
            <a:r>
              <a:rPr lang="fr-FR" dirty="0" err="1" smtClean="0"/>
              <a:t>totaling</a:t>
            </a:r>
            <a:r>
              <a:rPr lang="fr-FR" dirty="0" smtClean="0"/>
              <a:t> 26000)</a:t>
            </a:r>
            <a:endParaRPr lang="fr-FR" dirty="0"/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3849663" y="2123834"/>
            <a:ext cx="1106214" cy="681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3849663" y="3514748"/>
            <a:ext cx="11062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3849663" y="4069227"/>
            <a:ext cx="1085902" cy="4615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7069959" y="2151907"/>
            <a:ext cx="1655272" cy="766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5515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Limits</a:t>
            </a:r>
            <a:r>
              <a:rPr lang="fr-FR" dirty="0" smtClean="0"/>
              <a:t> for data collection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 smtClean="0"/>
          </a:p>
          <a:p>
            <a:r>
              <a:rPr lang="en-CA" b="1" dirty="0" err="1" smtClean="0"/>
              <a:t>Github’s</a:t>
            </a:r>
            <a:r>
              <a:rPr lang="en-CA" b="1" dirty="0" smtClean="0"/>
              <a:t> API</a:t>
            </a:r>
            <a:r>
              <a:rPr lang="en-CA" dirty="0" smtClean="0"/>
              <a:t> : 5000 authenticated requests per hour</a:t>
            </a:r>
          </a:p>
          <a:p>
            <a:pPr marL="457200" lvl="1" indent="0">
              <a:buNone/>
            </a:pPr>
            <a:endParaRPr lang="en-CA" dirty="0" smtClean="0"/>
          </a:p>
          <a:p>
            <a:pPr marL="457200" lvl="1" indent="0">
              <a:buNone/>
            </a:pPr>
            <a:endParaRPr lang="en-CA" dirty="0" smtClean="0"/>
          </a:p>
          <a:p>
            <a:pPr lvl="1">
              <a:buFont typeface="Wingdings" charset="2"/>
              <a:buChar char="Ø"/>
            </a:pPr>
            <a:r>
              <a:rPr lang="en-CA" dirty="0" smtClean="0"/>
              <a:t>Data take time to collect …</a:t>
            </a:r>
          </a:p>
          <a:p>
            <a:pPr lvl="1">
              <a:buFont typeface="Wingdings" charset="2"/>
              <a:buChar char="Ø"/>
            </a:pPr>
            <a:r>
              <a:rPr lang="en-CA" dirty="0" smtClean="0"/>
              <a:t>But More data implies better confidence in result …</a:t>
            </a:r>
          </a:p>
          <a:p>
            <a:pPr marL="457200" lvl="1" indent="0">
              <a:buNone/>
            </a:pPr>
            <a:endParaRPr lang="en-CA" dirty="0" smtClean="0"/>
          </a:p>
          <a:p>
            <a:pPr marL="0" indent="0" algn="ctr">
              <a:buNone/>
            </a:pPr>
            <a:endParaRPr lang="en-CA" dirty="0" smtClean="0"/>
          </a:p>
          <a:p>
            <a:pPr marL="0" indent="0">
              <a:buNone/>
            </a:pPr>
            <a:endParaRPr lang="en-CA" dirty="0" smtClean="0"/>
          </a:p>
          <a:p>
            <a:pPr marL="0" indent="0">
              <a:buNone/>
            </a:pPr>
            <a:endParaRPr lang="en-CA" dirty="0" smtClean="0"/>
          </a:p>
          <a:p>
            <a:pPr marL="0" indent="0">
              <a:buNone/>
            </a:pPr>
            <a:endParaRPr lang="en-CA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smtClean="0"/>
              <a:t>09/11/2015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IFT 6252 Méthodes empiriques en génie logiciel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79567-A528-5649-9424-F49296B3C7B4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9546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Defect</a:t>
            </a:r>
            <a:r>
              <a:rPr lang="fr-FR" dirty="0" smtClean="0"/>
              <a:t> identification</a:t>
            </a:r>
            <a:endParaRPr lang="fr-FR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144926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smtClean="0"/>
              <a:t>09/11/2015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IFT 6252 Méthodes empiriques en génie logiciel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79567-A528-5649-9424-F49296B3C7B4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7797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Dependancy</a:t>
            </a:r>
            <a:r>
              <a:rPr lang="fr-FR" dirty="0" smtClean="0"/>
              <a:t> identification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Use of the </a:t>
            </a:r>
            <a:r>
              <a:rPr lang="fr-FR" dirty="0" err="1" smtClean="0"/>
              <a:t>following</a:t>
            </a:r>
            <a:r>
              <a:rPr lang="fr-FR" dirty="0" smtClean="0"/>
              <a:t> </a:t>
            </a:r>
            <a:r>
              <a:rPr lang="fr-FR" dirty="0" err="1" smtClean="0"/>
              <a:t>tools</a:t>
            </a:r>
            <a:r>
              <a:rPr lang="fr-FR" dirty="0" smtClean="0"/>
              <a:t> : java-</a:t>
            </a:r>
            <a:r>
              <a:rPr lang="fr-FR" dirty="0" err="1" smtClean="0"/>
              <a:t>callgraph</a:t>
            </a:r>
            <a:r>
              <a:rPr lang="fr-FR" dirty="0" smtClean="0"/>
              <a:t> </a:t>
            </a:r>
            <a:r>
              <a:rPr lang="fr-FR" sz="1800" dirty="0"/>
              <a:t>(</a:t>
            </a:r>
            <a:r>
              <a:rPr lang="fr-FR" sz="1800" dirty="0" err="1"/>
              <a:t>Georgios</a:t>
            </a:r>
            <a:r>
              <a:rPr lang="fr-FR" sz="1800" dirty="0"/>
              <a:t> </a:t>
            </a:r>
            <a:r>
              <a:rPr lang="fr-FR" sz="1800" dirty="0" err="1" smtClean="0"/>
              <a:t>Gousios</a:t>
            </a:r>
            <a:r>
              <a:rPr lang="fr-FR" sz="1800" dirty="0"/>
              <a:t>, Institute for </a:t>
            </a:r>
            <a:r>
              <a:rPr lang="fr-FR" sz="1800" dirty="0" err="1"/>
              <a:t>Computing</a:t>
            </a:r>
            <a:r>
              <a:rPr lang="fr-FR" sz="1800" dirty="0"/>
              <a:t> and Information Sciences, </a:t>
            </a:r>
            <a:r>
              <a:rPr lang="fr-FR" sz="1800" dirty="0" err="1"/>
              <a:t>Radboud</a:t>
            </a:r>
            <a:r>
              <a:rPr lang="fr-FR" sz="1800" dirty="0"/>
              <a:t> </a:t>
            </a:r>
            <a:r>
              <a:rPr lang="fr-FR" sz="1800" dirty="0" err="1"/>
              <a:t>Universiteit</a:t>
            </a:r>
            <a:r>
              <a:rPr lang="fr-FR" sz="1800" dirty="0"/>
              <a:t> </a:t>
            </a:r>
            <a:r>
              <a:rPr lang="fr-FR" sz="1800" dirty="0" err="1" smtClean="0"/>
              <a:t>Nijmegen</a:t>
            </a:r>
            <a:r>
              <a:rPr lang="fr-FR" sz="1800" dirty="0" smtClean="0"/>
              <a:t>)</a:t>
            </a:r>
          </a:p>
          <a:p>
            <a:r>
              <a:rPr lang="fr-FR" dirty="0" smtClean="0"/>
              <a:t>For </a:t>
            </a:r>
            <a:r>
              <a:rPr lang="fr-FR" dirty="0" err="1" smtClean="0"/>
              <a:t>each</a:t>
            </a:r>
            <a:r>
              <a:rPr lang="fr-FR" dirty="0" smtClean="0"/>
              <a:t> class </a:t>
            </a:r>
            <a:r>
              <a:rPr lang="fr-FR" dirty="0" err="1" smtClean="0"/>
              <a:t>identify</a:t>
            </a:r>
            <a:r>
              <a:rPr lang="fr-FR" dirty="0" smtClean="0"/>
              <a:t> calls to an Android API.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r>
              <a:rPr lang="fr-FR" dirty="0" smtClean="0"/>
              <a:t>Exemple for the </a:t>
            </a:r>
            <a:r>
              <a:rPr lang="fr-FR" dirty="0" err="1" smtClean="0"/>
              <a:t>following</a:t>
            </a:r>
            <a:r>
              <a:rPr lang="fr-FR" dirty="0" smtClean="0"/>
              <a:t> class : </a:t>
            </a:r>
            <a:r>
              <a:rPr lang="fr-FR" dirty="0" err="1" smtClean="0"/>
              <a:t>MainActivity</a:t>
            </a:r>
            <a:endParaRPr lang="fr-FR" dirty="0" smtClean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smtClean="0"/>
              <a:t>09/11/2015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IFT 6252 Méthodes empiriques en génie logiciel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79567-A528-5649-9424-F49296B3C7B4}" type="slidenum">
              <a:rPr lang="fr-FR" smtClean="0"/>
              <a:t>6</a:t>
            </a:fld>
            <a:endParaRPr lang="fr-FR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663345"/>
            <a:ext cx="10515600" cy="788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78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Example</a:t>
            </a:r>
            <a:r>
              <a:rPr lang="fr-FR" dirty="0" smtClean="0"/>
              <a:t> : </a:t>
            </a:r>
            <a:r>
              <a:rPr lang="fr-FR" dirty="0" err="1" smtClean="0"/>
              <a:t>AntennaPod</a:t>
            </a:r>
            <a:endParaRPr lang="fr-F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smtClean="0"/>
              <a:t>09/11/2015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IFT 6252 Méthodes empiriques en génie logiciel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79567-A528-5649-9424-F49296B3C7B4}" type="slidenum">
              <a:rPr lang="fr-FR" smtClean="0"/>
              <a:t>7</a:t>
            </a:fld>
            <a:endParaRPr lang="fr-FR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8" y="1825625"/>
            <a:ext cx="5801784" cy="4351338"/>
          </a:xfrm>
        </p:spPr>
      </p:pic>
    </p:spTree>
    <p:extLst>
      <p:ext uri="{BB962C8B-B14F-4D97-AF65-F5344CB8AC3E}">
        <p14:creationId xmlns:p14="http://schemas.microsoft.com/office/powerpoint/2010/main" val="10057120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Roadmap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Test for the 13 </a:t>
            </a:r>
            <a:r>
              <a:rPr lang="fr-FR" dirty="0" err="1" smtClean="0"/>
              <a:t>others</a:t>
            </a:r>
            <a:r>
              <a:rPr lang="fr-FR" dirty="0" smtClean="0"/>
              <a:t> applications</a:t>
            </a:r>
          </a:p>
          <a:p>
            <a:r>
              <a:rPr lang="fr-FR" dirty="0" smtClean="0"/>
              <a:t>Use </a:t>
            </a:r>
            <a:r>
              <a:rPr lang="fr-FR" dirty="0" err="1" smtClean="0"/>
              <a:t>metrics</a:t>
            </a:r>
            <a:r>
              <a:rPr lang="fr-FR" dirty="0" smtClean="0"/>
              <a:t> to </a:t>
            </a:r>
            <a:r>
              <a:rPr lang="fr-FR" dirty="0" err="1" smtClean="0"/>
              <a:t>study</a:t>
            </a:r>
            <a:r>
              <a:rPr lang="fr-FR" dirty="0" smtClean="0"/>
              <a:t> the </a:t>
            </a:r>
            <a:r>
              <a:rPr lang="fr-FR" dirty="0" err="1" smtClean="0"/>
              <a:t>relationship</a:t>
            </a:r>
            <a:r>
              <a:rPr lang="fr-FR" dirty="0" smtClean="0"/>
              <a:t> </a:t>
            </a:r>
            <a:endParaRPr lang="fr-FR" dirty="0" smtClean="0"/>
          </a:p>
          <a:p>
            <a:r>
              <a:rPr lang="fr-FR" dirty="0" err="1" smtClean="0"/>
              <a:t>Better</a:t>
            </a:r>
            <a:r>
              <a:rPr lang="fr-FR" dirty="0" smtClean="0"/>
              <a:t> handling of class </a:t>
            </a:r>
            <a:r>
              <a:rPr lang="fr-FR" dirty="0" err="1" smtClean="0"/>
              <a:t>inside</a:t>
            </a:r>
            <a:r>
              <a:rPr lang="fr-FR" dirty="0" smtClean="0"/>
              <a:t> class</a:t>
            </a:r>
          </a:p>
          <a:p>
            <a:r>
              <a:rPr lang="fr-FR" dirty="0" err="1" smtClean="0"/>
              <a:t>Better</a:t>
            </a:r>
            <a:r>
              <a:rPr lang="fr-FR" dirty="0" smtClean="0"/>
              <a:t> </a:t>
            </a:r>
            <a:r>
              <a:rPr lang="fr-FR" dirty="0" err="1" smtClean="0"/>
              <a:t>identifying</a:t>
            </a:r>
            <a:r>
              <a:rPr lang="fr-FR" dirty="0" smtClean="0"/>
              <a:t> of </a:t>
            </a:r>
            <a:r>
              <a:rPr lang="fr-FR" dirty="0"/>
              <a:t>A</a:t>
            </a:r>
            <a:r>
              <a:rPr lang="fr-FR" dirty="0" smtClean="0"/>
              <a:t>ndroid API</a:t>
            </a:r>
            <a:endParaRPr lang="fr-FR" dirty="0" smtClean="0"/>
          </a:p>
          <a:p>
            <a:r>
              <a:rPr lang="fr-FR" dirty="0" err="1" smtClean="0"/>
              <a:t>Try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different</a:t>
            </a:r>
            <a:r>
              <a:rPr lang="fr-FR" dirty="0" smtClean="0"/>
              <a:t> scope (</a:t>
            </a:r>
            <a:r>
              <a:rPr lang="fr-FR" dirty="0" err="1" smtClean="0"/>
              <a:t>method</a:t>
            </a:r>
            <a:r>
              <a:rPr lang="fr-FR" dirty="0" smtClean="0"/>
              <a:t> </a:t>
            </a:r>
            <a:r>
              <a:rPr lang="fr-FR" dirty="0" err="1" smtClean="0"/>
              <a:t>instead</a:t>
            </a:r>
            <a:r>
              <a:rPr lang="fr-FR" dirty="0" smtClean="0"/>
              <a:t> of class)</a:t>
            </a:r>
          </a:p>
          <a:p>
            <a:r>
              <a:rPr lang="fr-FR" dirty="0" err="1" smtClean="0"/>
              <a:t>Take</a:t>
            </a:r>
            <a:r>
              <a:rPr lang="fr-FR" dirty="0" smtClean="0"/>
              <a:t> </a:t>
            </a:r>
            <a:r>
              <a:rPr lang="fr-FR" dirty="0" err="1" smtClean="0"/>
              <a:t>into</a:t>
            </a:r>
            <a:r>
              <a:rPr lang="fr-FR" dirty="0" smtClean="0"/>
              <a:t> </a:t>
            </a:r>
            <a:r>
              <a:rPr lang="fr-FR" dirty="0" err="1" smtClean="0"/>
              <a:t>account</a:t>
            </a:r>
            <a:r>
              <a:rPr lang="fr-FR" dirty="0" smtClean="0"/>
              <a:t> commit size</a:t>
            </a:r>
          </a:p>
          <a:p>
            <a:r>
              <a:rPr lang="fr-FR" dirty="0" err="1" smtClean="0"/>
              <a:t>Take</a:t>
            </a:r>
            <a:r>
              <a:rPr lang="fr-FR" dirty="0" smtClean="0"/>
              <a:t> </a:t>
            </a:r>
            <a:r>
              <a:rPr lang="fr-FR" dirty="0" err="1" smtClean="0"/>
              <a:t>into</a:t>
            </a:r>
            <a:r>
              <a:rPr lang="fr-FR" dirty="0" smtClean="0"/>
              <a:t> </a:t>
            </a:r>
            <a:r>
              <a:rPr lang="fr-FR" dirty="0" err="1" smtClean="0"/>
              <a:t>account</a:t>
            </a:r>
            <a:r>
              <a:rPr lang="fr-FR" dirty="0" smtClean="0"/>
              <a:t> class/</a:t>
            </a:r>
            <a:r>
              <a:rPr lang="fr-FR" dirty="0" err="1" smtClean="0"/>
              <a:t>method</a:t>
            </a:r>
            <a:r>
              <a:rPr lang="fr-FR" dirty="0" smtClean="0"/>
              <a:t> size</a:t>
            </a:r>
          </a:p>
          <a:p>
            <a:r>
              <a:rPr lang="is-IS" dirty="0" smtClean="0"/>
              <a:t>…</a:t>
            </a:r>
            <a:endParaRPr lang="fr-F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smtClean="0"/>
              <a:t>09/11/2015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IFT 6252 Méthodes empiriques en génie logiciel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79567-A528-5649-9424-F49296B3C7B4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3844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Questions / </a:t>
            </a:r>
            <a:r>
              <a:rPr lang="fr-FR" dirty="0" err="1" smtClean="0"/>
              <a:t>ideas</a:t>
            </a:r>
            <a:r>
              <a:rPr lang="fr-FR" dirty="0" smtClean="0"/>
              <a:t> for </a:t>
            </a:r>
            <a:r>
              <a:rPr lang="fr-FR" dirty="0" err="1" smtClean="0"/>
              <a:t>improvement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pPr marL="0" indent="0" algn="ctr">
              <a:buNone/>
            </a:pPr>
            <a:r>
              <a:rPr lang="fr-FR" sz="9600" b="1" dirty="0" smtClean="0"/>
              <a:t>?</a:t>
            </a:r>
          </a:p>
          <a:p>
            <a:pPr marL="0" indent="0">
              <a:buNone/>
            </a:pPr>
            <a:endParaRPr lang="fr-FR" sz="24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fr-FR" sz="24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fr-FR" sz="2400" dirty="0">
                <a:solidFill>
                  <a:schemeClr val="bg1">
                    <a:lumMod val="75000"/>
                  </a:schemeClr>
                </a:solidFill>
              </a:rPr>
              <a:t>(</a:t>
            </a:r>
            <a:r>
              <a:rPr lang="fr-FR" sz="2400" dirty="0" smtClean="0">
                <a:solidFill>
                  <a:schemeClr val="bg1">
                    <a:lumMod val="75000"/>
                  </a:schemeClr>
                </a:solidFill>
              </a:rPr>
              <a:t>Source </a:t>
            </a:r>
            <a:r>
              <a:rPr lang="fr-FR" sz="2400" dirty="0" err="1" smtClean="0">
                <a:solidFill>
                  <a:schemeClr val="bg1">
                    <a:lumMod val="75000"/>
                  </a:schemeClr>
                </a:solidFill>
              </a:rPr>
              <a:t>available</a:t>
            </a:r>
            <a:r>
              <a:rPr lang="fr-FR" sz="2400" dirty="0" smtClean="0">
                <a:solidFill>
                  <a:schemeClr val="bg1">
                    <a:lumMod val="75000"/>
                  </a:schemeClr>
                </a:solidFill>
              </a:rPr>
              <a:t> on </a:t>
            </a:r>
            <a:r>
              <a:rPr lang="fr-FR" sz="2400" dirty="0">
                <a:solidFill>
                  <a:schemeClr val="bg1">
                    <a:lumMod val="75000"/>
                  </a:schemeClr>
                </a:solidFill>
              </a:rPr>
              <a:t>: </a:t>
            </a:r>
            <a:r>
              <a:rPr lang="fr-FR" sz="2400" dirty="0" err="1" smtClean="0">
                <a:solidFill>
                  <a:schemeClr val="bg1">
                    <a:lumMod val="75000"/>
                  </a:schemeClr>
                </a:solidFill>
              </a:rPr>
              <a:t>github.com</a:t>
            </a:r>
            <a:r>
              <a:rPr lang="fr-FR" sz="2400" dirty="0" smtClean="0">
                <a:solidFill>
                  <a:schemeClr val="bg1">
                    <a:lumMod val="75000"/>
                  </a:schemeClr>
                </a:solidFill>
              </a:rPr>
              <a:t>/</a:t>
            </a:r>
            <a:r>
              <a:rPr lang="fr-FR" sz="2400" dirty="0" err="1" smtClean="0">
                <a:solidFill>
                  <a:schemeClr val="bg1">
                    <a:lumMod val="75000"/>
                  </a:schemeClr>
                </a:solidFill>
              </a:rPr>
              <a:t>PierreGe</a:t>
            </a:r>
            <a:r>
              <a:rPr lang="fr-FR" sz="2400" dirty="0" smtClean="0">
                <a:solidFill>
                  <a:schemeClr val="bg1">
                    <a:lumMod val="75000"/>
                  </a:schemeClr>
                </a:solidFill>
              </a:rPr>
              <a:t>/</a:t>
            </a:r>
            <a:r>
              <a:rPr lang="fr-FR" sz="2400" dirty="0" err="1" smtClean="0">
                <a:solidFill>
                  <a:schemeClr val="bg1">
                    <a:lumMod val="75000"/>
                  </a:schemeClr>
                </a:solidFill>
              </a:rPr>
              <a:t>empirical-study</a:t>
            </a:r>
            <a:r>
              <a:rPr lang="fr-FR" sz="2400" dirty="0" smtClean="0">
                <a:solidFill>
                  <a:schemeClr val="bg1">
                    <a:lumMod val="75000"/>
                  </a:schemeClr>
                </a:solidFill>
              </a:rPr>
              <a:t> )</a:t>
            </a:r>
            <a:endParaRPr lang="fr-FR" sz="24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fr-FR" sz="2400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smtClean="0"/>
              <a:t>09/11/2015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IFT 6252 Méthodes empiriques en génie logiciel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79567-A528-5649-9424-F49296B3C7B4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388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5373</TotalTime>
  <Words>334</Words>
  <Application>Microsoft Macintosh PowerPoint</Application>
  <PresentationFormat>Widescreen</PresentationFormat>
  <Paragraphs>89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Calibri</vt:lpstr>
      <vt:lpstr>Calibri Light</vt:lpstr>
      <vt:lpstr>Wingdings</vt:lpstr>
      <vt:lpstr>Arial</vt:lpstr>
      <vt:lpstr>Office Theme</vt:lpstr>
      <vt:lpstr>Empirical study of the relationship between Android's API calls and code defect</vt:lpstr>
      <vt:lpstr>Study</vt:lpstr>
      <vt:lpstr>Data collection</vt:lpstr>
      <vt:lpstr>Limits for data collection</vt:lpstr>
      <vt:lpstr>Defect identification</vt:lpstr>
      <vt:lpstr>Dependancy identification</vt:lpstr>
      <vt:lpstr>Example : AntennaPod</vt:lpstr>
      <vt:lpstr>Roadmap</vt:lpstr>
      <vt:lpstr>Questions / ideas for improvement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GERARD  Pierre</dc:creator>
  <cp:lastModifiedBy>GERARD  Pierre</cp:lastModifiedBy>
  <cp:revision>61</cp:revision>
  <dcterms:created xsi:type="dcterms:W3CDTF">2015-11-02T23:31:24Z</dcterms:created>
  <dcterms:modified xsi:type="dcterms:W3CDTF">2015-11-09T13:51:43Z</dcterms:modified>
</cp:coreProperties>
</file>