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77" r:id="rId5"/>
    <p:sldId id="278" r:id="rId6"/>
    <p:sldId id="259" r:id="rId7"/>
    <p:sldId id="262" r:id="rId8"/>
    <p:sldId id="263" r:id="rId9"/>
    <p:sldId id="260" r:id="rId10"/>
    <p:sldId id="275" r:id="rId11"/>
    <p:sldId id="265" r:id="rId12"/>
    <p:sldId id="266" r:id="rId13"/>
    <p:sldId id="267" r:id="rId14"/>
    <p:sldId id="276" r:id="rId15"/>
    <p:sldId id="268" r:id="rId16"/>
    <p:sldId id="270" r:id="rId17"/>
    <p:sldId id="271" r:id="rId18"/>
    <p:sldId id="272" r:id="rId19"/>
    <p:sldId id="273" r:id="rId20"/>
    <p:sldId id="26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2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1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21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43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4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20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5A12C4-0F7A-1348-98C8-68CB06813A56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Etude empirique de la relation entre les appels d’un client vers l’API </a:t>
            </a:r>
            <a:r>
              <a:rPr lang="fr-FR" sz="6000" dirty="0"/>
              <a:t>A</a:t>
            </a:r>
            <a:r>
              <a:rPr lang="fr-FR" sz="6000" dirty="0" smtClean="0"/>
              <a:t>ndroid et les issues dans le code</a:t>
            </a:r>
            <a:endParaRPr lang="fr-F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Pierre Gérard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30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statique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Pour l’analyse statique on utilise : </a:t>
            </a:r>
            <a:r>
              <a:rPr lang="fr-FR" b="1" dirty="0"/>
              <a:t>java-</a:t>
            </a:r>
            <a:r>
              <a:rPr lang="fr-FR" b="1" dirty="0" err="1"/>
              <a:t>callgraph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Georgios</a:t>
            </a:r>
            <a:r>
              <a:rPr lang="fr-FR" sz="1400" dirty="0"/>
              <a:t> </a:t>
            </a:r>
            <a:r>
              <a:rPr lang="fr-FR" sz="1400" dirty="0" err="1"/>
              <a:t>Gousios</a:t>
            </a:r>
            <a:r>
              <a:rPr lang="fr-FR" sz="1400" dirty="0"/>
              <a:t>, Institute for </a:t>
            </a:r>
            <a:r>
              <a:rPr lang="fr-FR" sz="1400" dirty="0" err="1"/>
              <a:t>Computing</a:t>
            </a:r>
            <a:r>
              <a:rPr lang="fr-FR" sz="1400" dirty="0"/>
              <a:t> and Information Sciences, </a:t>
            </a:r>
            <a:r>
              <a:rPr lang="fr-FR" sz="1400" dirty="0" err="1"/>
              <a:t>Radboud</a:t>
            </a:r>
            <a:r>
              <a:rPr lang="fr-FR" sz="1400" dirty="0"/>
              <a:t> </a:t>
            </a:r>
            <a:r>
              <a:rPr lang="fr-FR" sz="1400" dirty="0" err="1"/>
              <a:t>Universiteit</a:t>
            </a:r>
            <a:r>
              <a:rPr lang="fr-FR" sz="1400" dirty="0"/>
              <a:t> </a:t>
            </a:r>
            <a:r>
              <a:rPr lang="fr-FR" sz="1400" dirty="0" err="1"/>
              <a:t>Nijmegen</a:t>
            </a:r>
            <a:r>
              <a:rPr lang="fr-FR" sz="1400" dirty="0" smtClean="0"/>
              <a:t>)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Dalvik</a:t>
            </a:r>
            <a:r>
              <a:rPr lang="fr-FR" dirty="0"/>
              <a:t> </a:t>
            </a:r>
            <a:r>
              <a:rPr lang="fr-FR" dirty="0" smtClean="0"/>
              <a:t>VM format </a:t>
            </a:r>
            <a:r>
              <a:rPr lang="fr-FR" dirty="0"/>
              <a:t>-&gt; Java VM </a:t>
            </a:r>
            <a:r>
              <a:rPr lang="fr-FR" dirty="0" smtClean="0"/>
              <a:t>format -&gt; Graphe d’appels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16399"/>
            <a:ext cx="10058400" cy="11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Client-&gt;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 chaque classe, identifier tous les appels vers l’API </a:t>
            </a:r>
            <a:r>
              <a:rPr lang="fr-FR" dirty="0" smtClean="0"/>
              <a:t>A</a:t>
            </a:r>
            <a:r>
              <a:rPr lang="fr-FR" dirty="0" smtClean="0"/>
              <a:t>ndroid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On les additionne et on stocke les résultats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Exemple: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On obtient : </a:t>
            </a:r>
            <a:r>
              <a:rPr lang="fr-FR" dirty="0" err="1" smtClean="0"/>
              <a:t>AntennaPod</a:t>
            </a:r>
            <a:r>
              <a:rPr lang="fr-FR" dirty="0" smtClean="0"/>
              <a:t>[</a:t>
            </a:r>
            <a:r>
              <a:rPr lang="fr-FR" dirty="0" err="1" smtClean="0"/>
              <a:t>MainActivity</a:t>
            </a:r>
            <a:r>
              <a:rPr lang="fr-FR" dirty="0" smtClean="0"/>
              <a:t>] -&gt; 17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17245"/>
            <a:ext cx="10058400" cy="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1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Taille des </a:t>
            </a:r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Assez similaire aux </a:t>
            </a:r>
            <a:r>
              <a:rPr lang="fr-FR" dirty="0" err="1" smtClean="0"/>
              <a:t>ap</a:t>
            </a:r>
            <a:r>
              <a:rPr lang="nl-BE" dirty="0" smtClean="0"/>
              <a:t>pels :</a:t>
            </a:r>
          </a:p>
          <a:p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Pour chaque classe, on identifie ses méthodes apparaissant dans le graphe d’appel.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On les additionne et on stocke les résultats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371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dans le </a:t>
            </a:r>
            <a:r>
              <a:rPr lang="nl-BE" dirty="0" smtClean="0"/>
              <a:t>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5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dans le 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8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13" y="2333625"/>
            <a:ext cx="6667500" cy="304800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813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normalité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r>
              <a:rPr lang="fr-FR" baseline="-25000" dirty="0" smtClean="0"/>
              <a:t>0</a:t>
            </a:r>
            <a:r>
              <a:rPr lang="fr-FR" dirty="0" smtClean="0"/>
              <a:t> : Les distributions des variable sont normales</a:t>
            </a:r>
          </a:p>
          <a:p>
            <a:r>
              <a:rPr lang="fr-FR" dirty="0" smtClean="0"/>
              <a:t>H</a:t>
            </a:r>
            <a:r>
              <a:rPr lang="fr-FR" baseline="-25000" dirty="0" smtClean="0"/>
              <a:t>1</a:t>
            </a:r>
            <a:r>
              <a:rPr lang="fr-FR" dirty="0" smtClean="0"/>
              <a:t> : Les distribution ne suivent pas une loi normal</a:t>
            </a:r>
          </a:p>
          <a:p>
            <a:r>
              <a:rPr lang="fr-FR" dirty="0"/>
              <a:t>Test </a:t>
            </a:r>
            <a:r>
              <a:rPr lang="fr-FR" dirty="0" smtClean="0"/>
              <a:t>de Kolmogorov–Smirnov:</a:t>
            </a:r>
          </a:p>
          <a:p>
            <a:pPr lvl="1"/>
            <a:r>
              <a:rPr lang="fr-FR" dirty="0" smtClean="0"/>
              <a:t>Appels à l’API : p-value = 0</a:t>
            </a:r>
          </a:p>
          <a:p>
            <a:pPr lvl="1"/>
            <a:r>
              <a:rPr lang="fr-FR" dirty="0" smtClean="0"/>
              <a:t>Taille de la classe : </a:t>
            </a:r>
            <a:r>
              <a:rPr lang="fr-FR" dirty="0"/>
              <a:t>p-value = </a:t>
            </a:r>
            <a:r>
              <a:rPr lang="fr-FR" dirty="0" smtClean="0"/>
              <a:t>0</a:t>
            </a:r>
          </a:p>
          <a:p>
            <a:pPr lvl="1"/>
            <a:r>
              <a:rPr lang="fr-FR" dirty="0" smtClean="0"/>
              <a:t>Issue :</a:t>
            </a:r>
            <a:r>
              <a:rPr lang="fr-FR" dirty="0"/>
              <a:t>p-value = 0</a:t>
            </a:r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On rejette l’hypothèse nulle.</a:t>
            </a:r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r>
              <a:rPr lang="fr-FR" dirty="0" smtClean="0"/>
              <a:t>&gt; Les distributions n’étant pas normal, on analysera les données avec des tests non-paramétriques.</a:t>
            </a:r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91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corrélation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r>
              <a:rPr lang="fr-FR" baseline="-25000" dirty="0" smtClean="0"/>
              <a:t>0</a:t>
            </a:r>
            <a:r>
              <a:rPr lang="fr-FR" dirty="0" smtClean="0"/>
              <a:t> : Il n’y a pas de corrélation entre les deux variables.</a:t>
            </a:r>
          </a:p>
          <a:p>
            <a:r>
              <a:rPr lang="fr-FR" dirty="0" smtClean="0"/>
              <a:t>H</a:t>
            </a:r>
            <a:r>
              <a:rPr lang="fr-FR" baseline="-25000" dirty="0" smtClean="0"/>
              <a:t>1</a:t>
            </a:r>
            <a:r>
              <a:rPr lang="fr-FR" dirty="0" smtClean="0"/>
              <a:t> : Il y a une corrélation entre les deux variables.</a:t>
            </a:r>
          </a:p>
          <a:p>
            <a:r>
              <a:rPr lang="fr-FR" dirty="0" smtClean="0"/>
              <a:t>Test de rho de Spearman et tau de </a:t>
            </a:r>
            <a:r>
              <a:rPr lang="fr-FR" dirty="0"/>
              <a:t>Kendall (corrélation de rang)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>
              <a:buFont typeface="Wingdings" charset="2"/>
              <a:buChar char="Ø"/>
            </a:pPr>
            <a:r>
              <a:rPr lang="fr-FR" dirty="0" smtClean="0"/>
              <a:t>On rejette l’hypothèse nulle: Il y a une corrélation.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22414"/>
            <a:ext cx="56769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280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différence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avec Appel et sans appel</a:t>
            </a:r>
          </a:p>
          <a:p>
            <a:endParaRPr lang="fr-FR" dirty="0"/>
          </a:p>
          <a:p>
            <a:r>
              <a:rPr lang="fr-FR" dirty="0" smtClean="0"/>
              <a:t>Classe avec problème et sans problème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960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Régression linéaire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530" y="2028614"/>
            <a:ext cx="70739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79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Description du problème</a:t>
            </a:r>
          </a:p>
          <a:p>
            <a:r>
              <a:rPr lang="fr-FR" dirty="0" smtClean="0"/>
              <a:t>Collection des données</a:t>
            </a:r>
          </a:p>
          <a:p>
            <a:r>
              <a:rPr lang="fr-FR" dirty="0" smtClean="0"/>
              <a:t>Résultats et analyse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62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Taille de la classe calculer en fonction du nombre de </a:t>
            </a:r>
            <a:r>
              <a:rPr lang="fr-FR" dirty="0" smtClean="0"/>
              <a:t>méthode.</a:t>
            </a:r>
            <a:endParaRPr lang="fr-FR" dirty="0" smtClean="0"/>
          </a:p>
          <a:p>
            <a:r>
              <a:rPr lang="fr-FR" dirty="0" smtClean="0"/>
              <a:t>Les renommage de </a:t>
            </a:r>
            <a:r>
              <a:rPr lang="fr-FR" dirty="0" smtClean="0"/>
              <a:t>classes </a:t>
            </a:r>
            <a:r>
              <a:rPr lang="fr-FR" dirty="0" smtClean="0"/>
              <a:t>ne sont pas pris en compte</a:t>
            </a:r>
            <a:r>
              <a:rPr lang="nl-BE" dirty="0" smtClean="0"/>
              <a:t>.</a:t>
            </a:r>
            <a:endParaRPr lang="fr-FR" dirty="0" smtClean="0"/>
          </a:p>
          <a:p>
            <a:r>
              <a:rPr lang="fr-FR" dirty="0" smtClean="0"/>
              <a:t>L’héritage n’est pas considéré.</a:t>
            </a:r>
            <a:endParaRPr lang="fr-FR" dirty="0" smtClean="0"/>
          </a:p>
          <a:p>
            <a:r>
              <a:rPr lang="fr-FR" dirty="0" smtClean="0"/>
              <a:t>Il semblerait avoir des différence de forces statistiques entre les résultats des outils montrés ci-dessus (</a:t>
            </a:r>
            <a:r>
              <a:rPr lang="fr-FR" dirty="0" err="1" smtClean="0"/>
              <a:t>numpy+scipy+statmodels</a:t>
            </a:r>
            <a:r>
              <a:rPr lang="fr-FR" dirty="0" smtClean="0"/>
              <a:t>) et les résultats que donne </a:t>
            </a:r>
            <a:r>
              <a:rPr lang="fr-FR" i="1" dirty="0" smtClean="0"/>
              <a:t>IBM SSPS </a:t>
            </a:r>
            <a:r>
              <a:rPr lang="fr-FR" i="1" dirty="0" err="1" smtClean="0"/>
              <a:t>Statistics</a:t>
            </a:r>
            <a:r>
              <a:rPr lang="fr-FR" i="1" dirty="0" smtClean="0"/>
              <a:t>.</a:t>
            </a:r>
          </a:p>
          <a:p>
            <a:pPr lvl="1"/>
            <a:r>
              <a:rPr lang="fr-FR" i="1" dirty="0" smtClean="0"/>
              <a:t>Exemple : </a:t>
            </a:r>
            <a:r>
              <a:rPr lang="fr-FR" dirty="0"/>
              <a:t>Spearman rho </a:t>
            </a:r>
            <a:r>
              <a:rPr lang="fr-FR" dirty="0" err="1"/>
              <a:t>correlation</a:t>
            </a:r>
            <a:r>
              <a:rPr lang="fr-FR" dirty="0"/>
              <a:t> coefficient </a:t>
            </a:r>
            <a:r>
              <a:rPr lang="fr-FR" dirty="0" smtClean="0"/>
              <a:t>pour Class size &lt;&gt; Issues</a:t>
            </a:r>
            <a:endParaRPr lang="fr-FR" i="1" dirty="0" smtClean="0"/>
          </a:p>
          <a:p>
            <a:pPr lvl="1"/>
            <a:r>
              <a:rPr lang="fr-FR" i="1" dirty="0" err="1" smtClean="0"/>
              <a:t>Scipy</a:t>
            </a:r>
            <a:r>
              <a:rPr lang="fr-FR" i="1" dirty="0" smtClean="0"/>
              <a:t> : </a:t>
            </a:r>
            <a:r>
              <a:rPr lang="fr-FR" dirty="0" smtClean="0"/>
              <a:t>= </a:t>
            </a:r>
            <a:r>
              <a:rPr lang="fr-FR" dirty="0"/>
              <a:t>0.552109544494</a:t>
            </a:r>
          </a:p>
          <a:p>
            <a:pPr lvl="1"/>
            <a:r>
              <a:rPr lang="fr-FR" i="1" dirty="0" smtClean="0"/>
              <a:t>IBM SSPS </a:t>
            </a:r>
            <a:r>
              <a:rPr lang="fr-FR" i="1" dirty="0" err="1" smtClean="0"/>
              <a:t>Statistics</a:t>
            </a:r>
            <a:r>
              <a:rPr lang="fr-FR" i="1" dirty="0" smtClean="0"/>
              <a:t>: </a:t>
            </a:r>
            <a:r>
              <a:rPr lang="fr-FR" dirty="0" smtClean="0"/>
              <a:t>=</a:t>
            </a:r>
            <a:r>
              <a:rPr lang="fr-FR" i="1" dirty="0" smtClean="0"/>
              <a:t> </a:t>
            </a:r>
            <a:r>
              <a:rPr lang="fr-FR" dirty="0" smtClean="0"/>
              <a:t>0.544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4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algn="ctr"/>
            <a:r>
              <a:rPr lang="fr-FR" sz="9600" dirty="0" smtClean="0"/>
              <a:t>?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85092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</a:t>
            </a:r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cherche 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endParaRPr lang="is-IS" dirty="0" smtClean="0"/>
          </a:p>
          <a:p>
            <a:r>
              <a:rPr lang="fr-FR" dirty="0" smtClean="0"/>
              <a:t>Les défis seront </a:t>
            </a:r>
            <a:r>
              <a:rPr lang="is-IS" dirty="0" smtClean="0"/>
              <a:t>…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8743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de recherche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80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Variables indépendantes:</a:t>
            </a:r>
          </a:p>
          <a:p>
            <a:pPr lvl="1"/>
            <a:r>
              <a:rPr lang="fr-FR" dirty="0" smtClean="0"/>
              <a:t>Taille de la classe</a:t>
            </a:r>
          </a:p>
          <a:p>
            <a:pPr lvl="1"/>
            <a:r>
              <a:rPr lang="fr-FR" dirty="0" smtClean="0"/>
              <a:t>Nombre d’appels à l’API</a:t>
            </a:r>
          </a:p>
          <a:p>
            <a:r>
              <a:rPr lang="fr-FR" dirty="0" smtClean="0"/>
              <a:t>Variable dépendantes</a:t>
            </a:r>
          </a:p>
          <a:p>
            <a:pPr lvl="1"/>
            <a:r>
              <a:rPr lang="fr-FR" dirty="0" smtClean="0"/>
              <a:t>Issues</a:t>
            </a:r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Modèle</a:t>
            </a:r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80" y="4432300"/>
            <a:ext cx="5308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 des 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Trois types de données:</a:t>
            </a:r>
          </a:p>
          <a:p>
            <a:r>
              <a:rPr lang="fr-FR" dirty="0" smtClean="0"/>
              <a:t>Appels Client-&gt;Api</a:t>
            </a:r>
          </a:p>
          <a:p>
            <a:pPr lvl="1"/>
            <a:r>
              <a:rPr lang="fr-FR" dirty="0"/>
              <a:t>Basé sur une analyse statique du code</a:t>
            </a:r>
          </a:p>
          <a:p>
            <a:r>
              <a:rPr lang="fr-FR" dirty="0" smtClean="0"/>
              <a:t>Taille des classes</a:t>
            </a:r>
          </a:p>
          <a:p>
            <a:pPr lvl="1"/>
            <a:r>
              <a:rPr lang="fr-FR" dirty="0" smtClean="0"/>
              <a:t>Basé sur une analyse statique du code</a:t>
            </a:r>
          </a:p>
          <a:p>
            <a:r>
              <a:rPr lang="nl-BE" dirty="0" smtClean="0"/>
              <a:t>Issues dans le code</a:t>
            </a:r>
          </a:p>
          <a:p>
            <a:pPr lvl="1"/>
            <a:r>
              <a:rPr lang="fr-FR" dirty="0"/>
              <a:t>Basé sur le feedback des utilisateurs/développeurs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6516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donnée : F-</a:t>
            </a:r>
            <a:r>
              <a:rPr lang="fr-FR" dirty="0" err="1"/>
              <a:t>droid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smtClean="0"/>
              <a:t>de nombreuses applications </a:t>
            </a:r>
            <a:r>
              <a:rPr lang="fr-FR" dirty="0" smtClean="0"/>
              <a:t>open-source </a:t>
            </a:r>
            <a:r>
              <a:rPr lang="fr-FR" dirty="0" smtClean="0"/>
              <a:t>Android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707411"/>
            <a:ext cx="4076700" cy="2943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2691677"/>
            <a:ext cx="5245100" cy="295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425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donnée : F-</a:t>
            </a:r>
            <a:r>
              <a:rPr lang="fr-FR" dirty="0" err="1"/>
              <a:t>droid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</a:t>
            </a:r>
            <a:r>
              <a:rPr lang="fr-FR" dirty="0" smtClean="0"/>
              <a:t>moyen </a:t>
            </a:r>
            <a:r>
              <a:rPr lang="fr-FR" dirty="0" smtClean="0"/>
              <a:t>d’exporter les données</a:t>
            </a:r>
          </a:p>
          <a:p>
            <a:pPr lvl="1"/>
            <a:r>
              <a:rPr lang="fr-FR" dirty="0" smtClean="0"/>
              <a:t>Ecriture d’un crawler python (lib http + </a:t>
            </a:r>
            <a:r>
              <a:rPr lang="nl-BE" dirty="0" smtClean="0"/>
              <a:t>p</a:t>
            </a:r>
            <a:r>
              <a:rPr lang="fr-FR" dirty="0" err="1" smtClean="0"/>
              <a:t>arser</a:t>
            </a:r>
            <a:r>
              <a:rPr lang="fr-FR" dirty="0" smtClean="0"/>
              <a:t> </a:t>
            </a:r>
            <a:r>
              <a:rPr lang="fr-FR" dirty="0" smtClean="0"/>
              <a:t>html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Création d’un </a:t>
            </a:r>
            <a:r>
              <a:rPr lang="fr-FR" i="1" dirty="0" smtClean="0"/>
              <a:t>.</a:t>
            </a:r>
            <a:r>
              <a:rPr lang="fr-FR" i="1" dirty="0" err="1" smtClean="0"/>
              <a:t>json</a:t>
            </a:r>
            <a:r>
              <a:rPr lang="fr-FR" i="1" dirty="0" smtClean="0"/>
              <a:t> </a:t>
            </a:r>
            <a:r>
              <a:rPr lang="fr-FR" dirty="0" smtClean="0"/>
              <a:t>contenant </a:t>
            </a:r>
            <a:r>
              <a:rPr lang="fr-FR" dirty="0" smtClean="0"/>
              <a:t>les liens vers les codes sources, les bugs </a:t>
            </a:r>
            <a:r>
              <a:rPr lang="fr-FR" dirty="0" err="1" smtClean="0"/>
              <a:t>trackers</a:t>
            </a:r>
            <a:r>
              <a:rPr lang="fr-FR" dirty="0" smtClean="0"/>
              <a:t> , et le jar</a:t>
            </a:r>
          </a:p>
          <a:p>
            <a:r>
              <a:rPr lang="fr-FR" dirty="0" smtClean="0"/>
              <a:t>Extrait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>
              <a:buFont typeface="Wingdings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Cela nous laisse avec 1647 applications disponibles</a:t>
            </a:r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87514"/>
            <a:ext cx="8077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2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 des 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Parmi l’ensemble des applications, en choisir un nombre raisonnable.</a:t>
            </a:r>
          </a:p>
          <a:p>
            <a:r>
              <a:rPr lang="fr-FR" dirty="0" smtClean="0"/>
              <a:t>On </a:t>
            </a:r>
            <a:r>
              <a:rPr lang="fr-FR" dirty="0" smtClean="0"/>
              <a:t>donne la priorité aux applications avec des « issues » bien répertorié et beaucoup de </a:t>
            </a:r>
            <a:r>
              <a:rPr lang="fr-FR" dirty="0" err="1" smtClean="0"/>
              <a:t>commits</a:t>
            </a:r>
            <a:endParaRPr lang="fr-FR" dirty="0"/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TODO</a:t>
            </a:r>
          </a:p>
          <a:p>
            <a:r>
              <a:rPr lang="fr-FR" dirty="0" err="1" smtClean="0"/>
              <a:t>GitHub</a:t>
            </a:r>
            <a:r>
              <a:rPr lang="fr-FR" dirty="0" smtClean="0"/>
              <a:t> n’autorise que 5000 requêtes authentifiées par heure.</a:t>
            </a:r>
          </a:p>
          <a:p>
            <a:pPr lvl="1"/>
            <a:r>
              <a:rPr lang="fr-FR" dirty="0" smtClean="0"/>
              <a:t>(et ne font </a:t>
            </a:r>
            <a:r>
              <a:rPr lang="fr-FR" dirty="0" smtClean="0"/>
              <a:t>pas facilement d’exception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/>
          </a:p>
          <a:p>
            <a:pPr>
              <a:buFont typeface="Wingdings" charset="2"/>
              <a:buChar char="Ø"/>
            </a:pPr>
            <a:r>
              <a:rPr lang="fr-FR" dirty="0" smtClean="0"/>
              <a:t>On se limite </a:t>
            </a:r>
            <a:r>
              <a:rPr lang="fr-FR" dirty="0" smtClean="0"/>
              <a:t>à </a:t>
            </a:r>
            <a:r>
              <a:rPr lang="fr-FR" dirty="0" smtClean="0"/>
              <a:t>14 applications et 26000 issues (</a:t>
            </a:r>
            <a:r>
              <a:rPr lang="fr-FR" dirty="0" smtClean="0"/>
              <a:t>6 heures </a:t>
            </a:r>
            <a:r>
              <a:rPr lang="fr-FR" dirty="0" smtClean="0"/>
              <a:t>de traitement)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4873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507</Words>
  <Application>Microsoft Macintosh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Retrospect</vt:lpstr>
      <vt:lpstr>Etude empirique de la relation entre les appels d’un client vers l’API Android et les issues dans le code</vt:lpstr>
      <vt:lpstr>Plan</vt:lpstr>
      <vt:lpstr>Description du problème</vt:lpstr>
      <vt:lpstr>Questions de recherche</vt:lpstr>
      <vt:lpstr>Variables</vt:lpstr>
      <vt:lpstr>Collection des données</vt:lpstr>
      <vt:lpstr>Source de donnée : F-droid</vt:lpstr>
      <vt:lpstr>Source de donnée : F-droid</vt:lpstr>
      <vt:lpstr>Sélection des données</vt:lpstr>
      <vt:lpstr>Analyse statique</vt:lpstr>
      <vt:lpstr>Appels Client-&gt;Api</vt:lpstr>
      <vt:lpstr>Taille des classes</vt:lpstr>
      <vt:lpstr>Issues dans le code</vt:lpstr>
      <vt:lpstr>Issues dans le code</vt:lpstr>
      <vt:lpstr>Résultats</vt:lpstr>
      <vt:lpstr>Analyse : normalité</vt:lpstr>
      <vt:lpstr>Analyse : corrélation</vt:lpstr>
      <vt:lpstr>Analyse : différence</vt:lpstr>
      <vt:lpstr>Analyse : Régression linéaire</vt:lpstr>
      <vt:lpstr>Limites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 Pierre</dc:creator>
  <cp:lastModifiedBy>GERARD  Pierre</cp:lastModifiedBy>
  <cp:revision>124</cp:revision>
  <dcterms:created xsi:type="dcterms:W3CDTF">2015-12-13T04:40:39Z</dcterms:created>
  <dcterms:modified xsi:type="dcterms:W3CDTF">2015-12-19T20:44:43Z</dcterms:modified>
</cp:coreProperties>
</file>