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23"/>
  </p:notesMasterIdLst>
  <p:sldIdLst>
    <p:sldId id="256" r:id="rId2"/>
    <p:sldId id="257" r:id="rId3"/>
    <p:sldId id="277" r:id="rId4"/>
    <p:sldId id="278" r:id="rId5"/>
    <p:sldId id="259" r:id="rId6"/>
    <p:sldId id="262" r:id="rId7"/>
    <p:sldId id="263" r:id="rId8"/>
    <p:sldId id="260" r:id="rId9"/>
    <p:sldId id="275" r:id="rId10"/>
    <p:sldId id="265" r:id="rId11"/>
    <p:sldId id="266" r:id="rId12"/>
    <p:sldId id="267" r:id="rId13"/>
    <p:sldId id="276" r:id="rId14"/>
    <p:sldId id="268" r:id="rId15"/>
    <p:sldId id="279" r:id="rId16"/>
    <p:sldId id="270" r:id="rId17"/>
    <p:sldId id="271" r:id="rId18"/>
    <p:sldId id="272" r:id="rId19"/>
    <p:sldId id="273" r:id="rId20"/>
    <p:sldId id="269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D4062-BF0F-4C4E-84F5-BE84621B5D30}" type="datetimeFigureOut">
              <a:rPr lang="fr-FR" smtClean="0"/>
              <a:t>19/12/2015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6186E-C1A5-7A4B-934A-D62C9BDDDC0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40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186E-C1A5-7A4B-934A-D62C9BDDDC0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8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B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0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2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1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3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21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46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43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4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20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D7DFFE-4023-BF4F-95A6-0BE536B3CCAC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/>
              <a:t>Etude empirique de la relation entre les appels d’un client vers l’API </a:t>
            </a:r>
            <a:r>
              <a:rPr lang="fr-FR" sz="6000" dirty="0"/>
              <a:t>A</a:t>
            </a:r>
            <a:r>
              <a:rPr lang="fr-FR" sz="6000" dirty="0" smtClean="0"/>
              <a:t>ndroid et les issues dans le code</a:t>
            </a:r>
            <a:endParaRPr lang="fr-F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Pierre Gérard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30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Client-&gt;</a:t>
            </a: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Pour chaque classe, identifier tous les appels vers l’API Android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On les additionne et on stocke les résultats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Exemple: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On obtient : </a:t>
            </a:r>
            <a:r>
              <a:rPr lang="fr-FR" dirty="0" err="1" smtClean="0"/>
              <a:t>AntennaPod</a:t>
            </a:r>
            <a:r>
              <a:rPr lang="fr-FR" dirty="0" smtClean="0"/>
              <a:t>[</a:t>
            </a:r>
            <a:r>
              <a:rPr lang="fr-FR" dirty="0" err="1" smtClean="0"/>
              <a:t>MainActivity</a:t>
            </a:r>
            <a:r>
              <a:rPr lang="fr-FR" dirty="0" smtClean="0"/>
              <a:t>] -&gt; 17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17245"/>
            <a:ext cx="10058400" cy="75381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81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Taille des </a:t>
            </a:r>
            <a:r>
              <a:rPr lang="fr-FR" dirty="0" smtClean="0"/>
              <a:t>classes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Assez similaire aux </a:t>
            </a:r>
            <a:r>
              <a:rPr lang="fr-FR" dirty="0" err="1" smtClean="0"/>
              <a:t>ap</a:t>
            </a:r>
            <a:r>
              <a:rPr lang="nl-BE" dirty="0" smtClean="0"/>
              <a:t>pels :</a:t>
            </a:r>
          </a:p>
          <a:p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Pour chaque classe, on identifie ses méthodes apparaissant dans le graphe d’appel.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On les additionne et on stocke les résultats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71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Issues dans le </a:t>
            </a:r>
            <a:r>
              <a:rPr lang="nl-BE" dirty="0" smtClean="0"/>
              <a:t>code (1/2)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C’est assez difficile a récupérer car cela dépend de la documentation des problèmes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Pour chaque applications, récupérer l’ensemble des issues ouvert sur </a:t>
            </a:r>
            <a:r>
              <a:rPr lang="fr-FR" dirty="0" err="1" smtClean="0"/>
              <a:t>GitHub</a:t>
            </a:r>
            <a:r>
              <a:rPr lang="fr-FR" dirty="0" smtClean="0"/>
              <a:t> via l’API </a:t>
            </a:r>
            <a:r>
              <a:rPr lang="fr-FR" dirty="0" err="1" smtClean="0"/>
              <a:t>Gihub</a:t>
            </a:r>
            <a:r>
              <a:rPr lang="fr-FR" dirty="0"/>
              <a:t>,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Pour chaque issue, récupérer l’ensemble des </a:t>
            </a:r>
            <a:r>
              <a:rPr lang="fr-FR" i="1" dirty="0" err="1" smtClean="0"/>
              <a:t>events</a:t>
            </a:r>
            <a:r>
              <a:rPr lang="fr-FR" i="1" dirty="0" smtClean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Pour chaque </a:t>
            </a:r>
            <a:r>
              <a:rPr lang="fr-FR" i="1" dirty="0" err="1" smtClean="0"/>
              <a:t>event</a:t>
            </a:r>
            <a:r>
              <a:rPr lang="fr-FR" dirty="0" smtClean="0"/>
              <a:t>, récupérer le commit associé ou la </a:t>
            </a:r>
            <a:r>
              <a:rPr lang="fr-FR" i="1" dirty="0" smtClean="0"/>
              <a:t>pull </a:t>
            </a:r>
            <a:r>
              <a:rPr lang="fr-FR" i="1" dirty="0" err="1" smtClean="0"/>
              <a:t>request</a:t>
            </a:r>
            <a:r>
              <a:rPr lang="fr-FR" i="1" dirty="0" smtClean="0"/>
              <a:t> </a:t>
            </a:r>
            <a:r>
              <a:rPr lang="fr-FR" dirty="0" smtClean="0"/>
              <a:t>associé.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                                                     Issue avec une </a:t>
            </a:r>
            <a:r>
              <a:rPr lang="fr-FR" dirty="0" err="1" smtClean="0"/>
              <a:t>réference</a:t>
            </a:r>
            <a:r>
              <a:rPr lang="fr-FR" dirty="0" smtClean="0"/>
              <a:t> vers une pull </a:t>
            </a:r>
            <a:r>
              <a:rPr lang="fr-FR" dirty="0" err="1" smtClean="0"/>
              <a:t>request</a:t>
            </a: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                                               Pull </a:t>
            </a:r>
            <a:r>
              <a:rPr lang="fr-FR" dirty="0" err="1" smtClean="0"/>
              <a:t>Request</a:t>
            </a:r>
            <a:r>
              <a:rPr lang="fr-FR" dirty="0" smtClean="0"/>
              <a:t> avec référence vers le commit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12</a:t>
            </a:fld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886497"/>
            <a:ext cx="3630885" cy="482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4384715"/>
            <a:ext cx="3630885" cy="4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5003798"/>
            <a:ext cx="3630885" cy="1052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15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Issues dans le </a:t>
            </a:r>
            <a:r>
              <a:rPr lang="nl-BE" dirty="0"/>
              <a:t>code </a:t>
            </a:r>
            <a:r>
              <a:rPr lang="nl-BE" dirty="0" smtClean="0"/>
              <a:t>(2/2</a:t>
            </a:r>
            <a:r>
              <a:rPr lang="nl-BE" dirty="0"/>
              <a:t>)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fr-FR" dirty="0" smtClean="0"/>
                  <a:t>Pour chaque commit, identifier les classes concernés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 smtClean="0"/>
                  <a:t>Ajouter le score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nl-BE" b="0" i="1" smtClean="0">
                            <a:latin typeface="Cambria Math" charset="0"/>
                          </a:rPr>
                          <m:t>𝑛𝑜𝑚𝑏𝑟𝑒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𝑑𝑒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𝑐𝑙𝑎𝑠𝑠𝑒𝑠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𝑐𝑜𝑛𝑐𝑒𝑟𝑛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é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fr-FR" dirty="0" smtClean="0"/>
                  <a:t> aux classes concernés</a:t>
                </a:r>
              </a:p>
              <a:p>
                <a:pPr marL="0" indent="0">
                  <a:buNone/>
                </a:pPr>
                <a:r>
                  <a:rPr lang="fr-FR" dirty="0" smtClean="0"/>
                  <a:t>Exemple :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13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3060908"/>
            <a:ext cx="6108700" cy="29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: csv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13" y="2333625"/>
            <a:ext cx="6667500" cy="3048000"/>
          </a:xfrm>
          <a:ln>
            <a:solidFill>
              <a:schemeClr val="accent1"/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13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: </a:t>
            </a:r>
            <a:r>
              <a:rPr lang="fr-FR" dirty="0" smtClean="0"/>
              <a:t>graphique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15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l’ensemble des applications</a:t>
            </a:r>
          </a:p>
          <a:p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2154414"/>
            <a:ext cx="53467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7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normalité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</a:t>
            </a:r>
            <a:r>
              <a:rPr lang="fr-FR" baseline="-25000" dirty="0" smtClean="0"/>
              <a:t>0</a:t>
            </a:r>
            <a:r>
              <a:rPr lang="fr-FR" dirty="0" smtClean="0"/>
              <a:t> : Les distributions des variable sont normales</a:t>
            </a:r>
          </a:p>
          <a:p>
            <a:r>
              <a:rPr lang="fr-FR" dirty="0" smtClean="0"/>
              <a:t>H</a:t>
            </a:r>
            <a:r>
              <a:rPr lang="fr-FR" baseline="-25000" dirty="0" smtClean="0"/>
              <a:t>1</a:t>
            </a:r>
            <a:r>
              <a:rPr lang="fr-FR" dirty="0" smtClean="0"/>
              <a:t> : Les distribution ne suivent pas une loi normal</a:t>
            </a:r>
          </a:p>
          <a:p>
            <a:r>
              <a:rPr lang="fr-FR" dirty="0"/>
              <a:t>Test </a:t>
            </a:r>
            <a:r>
              <a:rPr lang="fr-FR" dirty="0" smtClean="0"/>
              <a:t>de Kolmogorov–Smirnov:</a:t>
            </a:r>
          </a:p>
          <a:p>
            <a:pPr lvl="1"/>
            <a:r>
              <a:rPr lang="fr-FR" dirty="0" smtClean="0"/>
              <a:t>Appels à l’API : p-value = 0</a:t>
            </a:r>
          </a:p>
          <a:p>
            <a:pPr lvl="1"/>
            <a:r>
              <a:rPr lang="fr-FR" dirty="0" smtClean="0"/>
              <a:t>Taille de la classe : </a:t>
            </a:r>
            <a:r>
              <a:rPr lang="fr-FR" dirty="0"/>
              <a:t>p-value = </a:t>
            </a:r>
            <a:r>
              <a:rPr lang="fr-FR" dirty="0" smtClean="0"/>
              <a:t>0</a:t>
            </a:r>
          </a:p>
          <a:p>
            <a:pPr lvl="1"/>
            <a:r>
              <a:rPr lang="fr-FR" dirty="0" smtClean="0"/>
              <a:t>Issue :</a:t>
            </a:r>
            <a:r>
              <a:rPr lang="fr-FR" dirty="0"/>
              <a:t>p-value = 0</a:t>
            </a:r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r>
              <a:rPr lang="fr-FR" dirty="0" smtClean="0"/>
              <a:t>On rejette l’hypothèse nulle.</a:t>
            </a:r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r>
              <a:rPr lang="fr-FR" dirty="0" smtClean="0"/>
              <a:t>&gt; Les distributions n’étant pas normal, on analysera les données avec des tests non-paramétriques.</a:t>
            </a:r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91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corrélation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</a:t>
            </a:r>
            <a:r>
              <a:rPr lang="fr-FR" baseline="-25000" dirty="0" smtClean="0"/>
              <a:t>0</a:t>
            </a:r>
            <a:r>
              <a:rPr lang="fr-FR" dirty="0" smtClean="0"/>
              <a:t> : Il n’y a pas de corrélation entre les deux variables.</a:t>
            </a:r>
          </a:p>
          <a:p>
            <a:r>
              <a:rPr lang="fr-FR" dirty="0" smtClean="0"/>
              <a:t>H</a:t>
            </a:r>
            <a:r>
              <a:rPr lang="fr-FR" baseline="-25000" dirty="0" smtClean="0"/>
              <a:t>1</a:t>
            </a:r>
            <a:r>
              <a:rPr lang="fr-FR" dirty="0" smtClean="0"/>
              <a:t> : Il y a une corrélation entre les deux variables.</a:t>
            </a:r>
          </a:p>
          <a:p>
            <a:r>
              <a:rPr lang="fr-FR" dirty="0" smtClean="0"/>
              <a:t>Test de rho de Spearman et tau de </a:t>
            </a:r>
            <a:r>
              <a:rPr lang="fr-FR" dirty="0"/>
              <a:t>Kendall (corrélation de rang)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>
              <a:buFont typeface="Wingdings" charset="2"/>
              <a:buChar char="Ø"/>
            </a:pPr>
            <a:r>
              <a:rPr lang="fr-FR" dirty="0" smtClean="0"/>
              <a:t>On rejette l’hypothèse nulle: Il y a une corrélation.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22414"/>
            <a:ext cx="567690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0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différence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</a:t>
            </a:r>
            <a:r>
              <a:rPr lang="fr-FR" baseline="-25000" dirty="0" smtClean="0"/>
              <a:t>0</a:t>
            </a:r>
            <a:r>
              <a:rPr lang="fr-FR" dirty="0" smtClean="0"/>
              <a:t> : Echantillon de la m</a:t>
            </a:r>
            <a:r>
              <a:rPr lang="nl-BE" dirty="0" smtClean="0"/>
              <a:t>ême population avec la même moyenne</a:t>
            </a:r>
          </a:p>
          <a:p>
            <a:r>
              <a:rPr lang="fr-FR" dirty="0" smtClean="0"/>
              <a:t>Comparaison des issues pour les classes avec appels et sans appels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Comparaison </a:t>
            </a:r>
            <a:r>
              <a:rPr lang="fr-FR" dirty="0"/>
              <a:t>des </a:t>
            </a:r>
            <a:r>
              <a:rPr lang="fr-FR" dirty="0" smtClean="0"/>
              <a:t>appels pour </a:t>
            </a:r>
            <a:r>
              <a:rPr lang="fr-FR" dirty="0"/>
              <a:t>les classes avec </a:t>
            </a:r>
            <a:r>
              <a:rPr lang="fr-FR" dirty="0" smtClean="0"/>
              <a:t>issues et </a:t>
            </a:r>
            <a:r>
              <a:rPr lang="fr-FR" dirty="0"/>
              <a:t>sans </a:t>
            </a:r>
            <a:r>
              <a:rPr lang="fr-FR" dirty="0" smtClean="0"/>
              <a:t>issues</a:t>
            </a:r>
          </a:p>
          <a:p>
            <a:endParaRPr lang="fr-FR" dirty="0"/>
          </a:p>
          <a:p>
            <a:endParaRPr lang="fr-FR" dirty="0" smtClean="0"/>
          </a:p>
          <a:p>
            <a:pPr>
              <a:buFont typeface="Wingdings" charset="2"/>
              <a:buChar char="Ø"/>
            </a:pPr>
            <a:r>
              <a:rPr lang="fr-FR" dirty="0" smtClean="0"/>
              <a:t>On rejette l’hypothèse nulle</a:t>
            </a: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18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74856"/>
            <a:ext cx="3022600" cy="39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67200"/>
            <a:ext cx="30607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0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: Régression linéaire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530" y="2028614"/>
            <a:ext cx="70739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79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Description du problème</a:t>
            </a:r>
          </a:p>
          <a:p>
            <a:r>
              <a:rPr lang="fr-FR" dirty="0" smtClean="0"/>
              <a:t>Collection des données</a:t>
            </a:r>
          </a:p>
          <a:p>
            <a:r>
              <a:rPr lang="fr-FR" dirty="0" smtClean="0"/>
              <a:t>Résultats et analyse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626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Fiabilité du système de score des issues.</a:t>
            </a:r>
          </a:p>
          <a:p>
            <a:r>
              <a:rPr lang="fr-FR" dirty="0" smtClean="0"/>
              <a:t>Taille </a:t>
            </a:r>
            <a:r>
              <a:rPr lang="fr-FR" dirty="0" smtClean="0"/>
              <a:t>de la classe calculer en fonction du nombre de méthode.</a:t>
            </a:r>
          </a:p>
          <a:p>
            <a:r>
              <a:rPr lang="fr-FR" dirty="0" smtClean="0"/>
              <a:t>Les renommage de classes ne sont pas pris en compte</a:t>
            </a:r>
            <a:r>
              <a:rPr lang="nl-BE" dirty="0" smtClean="0"/>
              <a:t>.</a:t>
            </a:r>
            <a:endParaRPr lang="fr-FR" dirty="0" smtClean="0"/>
          </a:p>
          <a:p>
            <a:r>
              <a:rPr lang="fr-FR" dirty="0" smtClean="0"/>
              <a:t>L’héritage n’est pas considéré.</a:t>
            </a:r>
          </a:p>
          <a:p>
            <a:r>
              <a:rPr lang="fr-FR" dirty="0" smtClean="0"/>
              <a:t>Il semblerait avoir des différence de forces statistiques entre les résultats des outils montrés ci-dessus (</a:t>
            </a:r>
            <a:r>
              <a:rPr lang="fr-FR" dirty="0" err="1" smtClean="0"/>
              <a:t>numpy+scipy+statmodels</a:t>
            </a:r>
            <a:r>
              <a:rPr lang="fr-FR" dirty="0" smtClean="0"/>
              <a:t>) et les résultats que donne </a:t>
            </a:r>
            <a:r>
              <a:rPr lang="fr-FR" i="1" dirty="0" smtClean="0"/>
              <a:t>IBM SSPS </a:t>
            </a:r>
            <a:r>
              <a:rPr lang="fr-FR" i="1" dirty="0" err="1" smtClean="0"/>
              <a:t>Statistics</a:t>
            </a:r>
            <a:r>
              <a:rPr lang="fr-FR" i="1" dirty="0" smtClean="0"/>
              <a:t>.</a:t>
            </a:r>
          </a:p>
          <a:p>
            <a:pPr lvl="1"/>
            <a:r>
              <a:rPr lang="fr-FR" i="1" dirty="0" smtClean="0"/>
              <a:t>Exemple : </a:t>
            </a:r>
            <a:r>
              <a:rPr lang="fr-FR" dirty="0"/>
              <a:t>Spearman rho </a:t>
            </a:r>
            <a:r>
              <a:rPr lang="fr-FR" dirty="0" err="1"/>
              <a:t>correlation</a:t>
            </a:r>
            <a:r>
              <a:rPr lang="fr-FR" dirty="0"/>
              <a:t> coefficient </a:t>
            </a:r>
            <a:r>
              <a:rPr lang="fr-FR" dirty="0" smtClean="0"/>
              <a:t>pour Class size &lt;&gt; Issues</a:t>
            </a:r>
            <a:endParaRPr lang="fr-FR" i="1" dirty="0" smtClean="0"/>
          </a:p>
          <a:p>
            <a:pPr lvl="1"/>
            <a:r>
              <a:rPr lang="fr-FR" i="1" dirty="0" err="1" smtClean="0"/>
              <a:t>Scipy</a:t>
            </a:r>
            <a:r>
              <a:rPr lang="fr-FR" i="1" dirty="0" smtClean="0"/>
              <a:t> : </a:t>
            </a:r>
            <a:r>
              <a:rPr lang="fr-FR" dirty="0" smtClean="0"/>
              <a:t>= </a:t>
            </a:r>
            <a:r>
              <a:rPr lang="fr-FR" dirty="0"/>
              <a:t>0.552109544494</a:t>
            </a:r>
          </a:p>
          <a:p>
            <a:pPr lvl="1"/>
            <a:r>
              <a:rPr lang="fr-FR" i="1" dirty="0" smtClean="0"/>
              <a:t>IBM SSPS </a:t>
            </a:r>
            <a:r>
              <a:rPr lang="fr-FR" i="1" dirty="0" err="1" smtClean="0"/>
              <a:t>Statistics</a:t>
            </a:r>
            <a:r>
              <a:rPr lang="fr-FR" i="1" dirty="0" smtClean="0"/>
              <a:t>: </a:t>
            </a:r>
            <a:r>
              <a:rPr lang="fr-FR" dirty="0" smtClean="0"/>
              <a:t>=</a:t>
            </a:r>
            <a:r>
              <a:rPr lang="fr-FR" i="1" dirty="0" smtClean="0"/>
              <a:t> </a:t>
            </a:r>
            <a:r>
              <a:rPr lang="fr-FR" dirty="0" smtClean="0"/>
              <a:t>0.544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algn="ctr"/>
            <a:r>
              <a:rPr lang="fr-FR" sz="9600" dirty="0" smtClean="0"/>
              <a:t>?</a:t>
            </a:r>
            <a:endParaRPr lang="fr-FR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92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de recherche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b="1" dirty="0" smtClean="0"/>
              <a:t>Quelles sont les relations entre les appels d’un client vers l’API </a:t>
            </a:r>
            <a:r>
              <a:rPr lang="fr-FR" b="1" dirty="0"/>
              <a:t>A</a:t>
            </a:r>
            <a:r>
              <a:rPr lang="fr-FR" b="1" dirty="0" smtClean="0"/>
              <a:t>ndroid et les issues dans le code ?</a:t>
            </a:r>
          </a:p>
          <a:p>
            <a:endParaRPr lang="fr-FR" dirty="0"/>
          </a:p>
          <a:p>
            <a:r>
              <a:rPr lang="fr-FR" dirty="0" smtClean="0"/>
              <a:t>Pour cela on va répondre aux sous-questions suivantes au niveau des classes.</a:t>
            </a:r>
          </a:p>
          <a:p>
            <a:pPr lvl="1"/>
            <a:r>
              <a:rPr lang="fr-FR" dirty="0" smtClean="0"/>
              <a:t>Est ce qu’il y a une corrélation entre les deux ?</a:t>
            </a:r>
          </a:p>
          <a:p>
            <a:pPr lvl="1"/>
            <a:r>
              <a:rPr lang="fr-FR" dirty="0" smtClean="0"/>
              <a:t>Est ce qu’il y a une différence entre les classes avec et sans appels ?</a:t>
            </a:r>
          </a:p>
          <a:p>
            <a:pPr lvl="1"/>
            <a:r>
              <a:rPr lang="fr-FR" dirty="0" smtClean="0"/>
              <a:t>Est-il possible de créer un modèle prédictif ?</a:t>
            </a:r>
          </a:p>
          <a:p>
            <a:pPr lvl="1"/>
            <a:r>
              <a:rPr lang="fr-FR" dirty="0" smtClean="0"/>
              <a:t>Est ce que la taille des classes a aussi une influence ?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80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Variables indépendantes:</a:t>
            </a:r>
          </a:p>
          <a:p>
            <a:pPr lvl="1"/>
            <a:r>
              <a:rPr lang="fr-FR" dirty="0" smtClean="0"/>
              <a:t>Taille de la classe</a:t>
            </a:r>
          </a:p>
          <a:p>
            <a:pPr lvl="1"/>
            <a:r>
              <a:rPr lang="fr-FR" dirty="0" smtClean="0"/>
              <a:t>Nombre d’appels à l’API</a:t>
            </a:r>
          </a:p>
          <a:p>
            <a:r>
              <a:rPr lang="fr-FR" dirty="0" smtClean="0"/>
              <a:t>Variable dépendantes</a:t>
            </a:r>
          </a:p>
          <a:p>
            <a:pPr lvl="1"/>
            <a:r>
              <a:rPr lang="fr-FR" dirty="0" smtClean="0"/>
              <a:t>Issues</a:t>
            </a:r>
          </a:p>
          <a:p>
            <a:pPr marL="201168" lvl="1" indent="0">
              <a:buNone/>
            </a:pPr>
            <a:endParaRPr lang="fr-FR" dirty="0" smtClean="0"/>
          </a:p>
          <a:p>
            <a:pPr marL="201168" lvl="1" indent="0">
              <a:buNone/>
            </a:pPr>
            <a:r>
              <a:rPr lang="fr-FR" dirty="0" smtClean="0"/>
              <a:t>Modèle</a:t>
            </a:r>
            <a:endParaRPr lang="fr-FR" dirty="0"/>
          </a:p>
          <a:p>
            <a:pPr marL="201168" lvl="1" indent="0">
              <a:buNone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180" y="4432300"/>
            <a:ext cx="5308600" cy="91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84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 des données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Trois types de données:</a:t>
            </a:r>
          </a:p>
          <a:p>
            <a:r>
              <a:rPr lang="fr-FR" dirty="0" smtClean="0"/>
              <a:t>Appels Client-&gt;Api</a:t>
            </a:r>
          </a:p>
          <a:p>
            <a:pPr lvl="1"/>
            <a:r>
              <a:rPr lang="fr-FR" dirty="0"/>
              <a:t>Basé sur une analyse statique du code</a:t>
            </a:r>
          </a:p>
          <a:p>
            <a:r>
              <a:rPr lang="fr-FR" dirty="0" smtClean="0"/>
              <a:t>Taille des classes</a:t>
            </a:r>
          </a:p>
          <a:p>
            <a:pPr lvl="1"/>
            <a:r>
              <a:rPr lang="fr-FR" dirty="0" smtClean="0"/>
              <a:t>Basé sur une analyse statique du code</a:t>
            </a:r>
          </a:p>
          <a:p>
            <a:r>
              <a:rPr lang="nl-BE" dirty="0" smtClean="0"/>
              <a:t>Issues dans le code</a:t>
            </a:r>
          </a:p>
          <a:p>
            <a:pPr lvl="1"/>
            <a:r>
              <a:rPr lang="fr-FR" dirty="0"/>
              <a:t>Basé sur le feedback des utilisateurs/développeurs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16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de donnée : F-</a:t>
            </a:r>
            <a:r>
              <a:rPr lang="fr-FR" dirty="0" err="1"/>
              <a:t>droid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Repository</a:t>
            </a:r>
            <a:r>
              <a:rPr lang="fr-FR" dirty="0" smtClean="0"/>
              <a:t> de nombreuses applications open-source Android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707411"/>
            <a:ext cx="4076700" cy="2943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2691677"/>
            <a:ext cx="5245100" cy="2959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25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de donnée : F-</a:t>
            </a:r>
            <a:r>
              <a:rPr lang="fr-FR" dirty="0" err="1"/>
              <a:t>droid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moyen d’exporter les données</a:t>
            </a:r>
          </a:p>
          <a:p>
            <a:pPr lvl="1"/>
            <a:r>
              <a:rPr lang="fr-FR" dirty="0" smtClean="0"/>
              <a:t>Ecriture d’un crawler python (lib http + </a:t>
            </a:r>
            <a:r>
              <a:rPr lang="nl-BE" dirty="0" smtClean="0"/>
              <a:t>p</a:t>
            </a:r>
            <a:r>
              <a:rPr lang="fr-FR" dirty="0" err="1" smtClean="0"/>
              <a:t>arser</a:t>
            </a:r>
            <a:r>
              <a:rPr lang="fr-FR" dirty="0" smtClean="0"/>
              <a:t> html)</a:t>
            </a:r>
          </a:p>
          <a:p>
            <a:pPr lvl="1"/>
            <a:r>
              <a:rPr lang="fr-FR" dirty="0" smtClean="0"/>
              <a:t>Création d’un </a:t>
            </a:r>
            <a:r>
              <a:rPr lang="fr-FR" i="1" dirty="0" smtClean="0"/>
              <a:t>.</a:t>
            </a:r>
            <a:r>
              <a:rPr lang="fr-FR" i="1" dirty="0" err="1" smtClean="0"/>
              <a:t>json</a:t>
            </a:r>
            <a:r>
              <a:rPr lang="fr-FR" i="1" dirty="0" smtClean="0"/>
              <a:t> </a:t>
            </a:r>
            <a:r>
              <a:rPr lang="fr-FR" dirty="0" smtClean="0"/>
              <a:t>contenant les liens vers les codes sources, les bugs </a:t>
            </a:r>
            <a:r>
              <a:rPr lang="fr-FR" dirty="0" err="1" smtClean="0"/>
              <a:t>trackers</a:t>
            </a:r>
            <a:r>
              <a:rPr lang="fr-FR" dirty="0" smtClean="0"/>
              <a:t> , et le jar</a:t>
            </a:r>
          </a:p>
          <a:p>
            <a:r>
              <a:rPr lang="fr-FR" dirty="0" smtClean="0"/>
              <a:t>Extrait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>
              <a:buFont typeface="Wingdings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Cela nous laisse avec 1647 applications disponibles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87514"/>
            <a:ext cx="8077200" cy="1371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02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Sélection des données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Parmi l’ensemble des applications, en choisir un nombre raisonnable.</a:t>
            </a:r>
          </a:p>
          <a:p>
            <a:r>
              <a:rPr lang="fr-FR" dirty="0" smtClean="0"/>
              <a:t>On donne la priorité aux applications avec des « issues » bien répertorié et beaucoup de </a:t>
            </a:r>
            <a:r>
              <a:rPr lang="fr-FR" dirty="0" err="1" smtClean="0"/>
              <a:t>commits</a:t>
            </a:r>
            <a:endParaRPr lang="fr-FR" dirty="0"/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TODO</a:t>
            </a:r>
          </a:p>
          <a:p>
            <a:r>
              <a:rPr lang="fr-FR" dirty="0" err="1" smtClean="0"/>
              <a:t>GitHub</a:t>
            </a:r>
            <a:r>
              <a:rPr lang="fr-FR" dirty="0" smtClean="0"/>
              <a:t> n’autorise que 5000 requêtes authentifiées par heure.</a:t>
            </a:r>
          </a:p>
          <a:p>
            <a:pPr lvl="1"/>
            <a:r>
              <a:rPr lang="fr-FR" dirty="0" smtClean="0"/>
              <a:t>(et ne font pas facilement d’exception)</a:t>
            </a:r>
          </a:p>
          <a:p>
            <a:pPr marL="457200" lvl="1" indent="0">
              <a:buNone/>
            </a:pPr>
            <a:endParaRPr lang="fr-FR" dirty="0"/>
          </a:p>
          <a:p>
            <a:pPr>
              <a:buFont typeface="Wingdings" charset="2"/>
              <a:buChar char="Ø"/>
            </a:pPr>
            <a:r>
              <a:rPr lang="fr-FR" dirty="0" smtClean="0"/>
              <a:t>On se limite à 14 applications et 26000 issues (6 heures de traitement)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48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</a:t>
            </a:r>
            <a:r>
              <a:rPr lang="fr-FR" dirty="0" smtClean="0"/>
              <a:t>statique du code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Pour l’analyse statique on utilise : </a:t>
            </a:r>
            <a:r>
              <a:rPr lang="fr-FR" b="1" dirty="0"/>
              <a:t>java-</a:t>
            </a:r>
            <a:r>
              <a:rPr lang="fr-FR" b="1" dirty="0" err="1"/>
              <a:t>callgraph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Georgios</a:t>
            </a:r>
            <a:r>
              <a:rPr lang="fr-FR" sz="1400" dirty="0"/>
              <a:t> </a:t>
            </a:r>
            <a:r>
              <a:rPr lang="fr-FR" sz="1400" dirty="0" err="1"/>
              <a:t>Gousios</a:t>
            </a:r>
            <a:r>
              <a:rPr lang="fr-FR" sz="1400" dirty="0"/>
              <a:t>, Institute for </a:t>
            </a:r>
            <a:r>
              <a:rPr lang="fr-FR" sz="1400" dirty="0" err="1"/>
              <a:t>Computing</a:t>
            </a:r>
            <a:r>
              <a:rPr lang="fr-FR" sz="1400" dirty="0"/>
              <a:t> and Information Sciences, </a:t>
            </a:r>
            <a:r>
              <a:rPr lang="fr-FR" sz="1400" dirty="0" err="1"/>
              <a:t>Radboud</a:t>
            </a:r>
            <a:r>
              <a:rPr lang="fr-FR" sz="1400" dirty="0"/>
              <a:t> </a:t>
            </a:r>
            <a:r>
              <a:rPr lang="fr-FR" sz="1400" dirty="0" err="1"/>
              <a:t>Universiteit</a:t>
            </a:r>
            <a:r>
              <a:rPr lang="fr-FR" sz="1400" dirty="0"/>
              <a:t> </a:t>
            </a:r>
            <a:r>
              <a:rPr lang="fr-FR" sz="1400" dirty="0" err="1"/>
              <a:t>Nijmegen</a:t>
            </a:r>
            <a:r>
              <a:rPr lang="fr-FR" sz="1400" dirty="0" smtClean="0"/>
              <a:t>)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Dalvik</a:t>
            </a:r>
            <a:r>
              <a:rPr lang="fr-FR" dirty="0"/>
              <a:t> </a:t>
            </a:r>
            <a:r>
              <a:rPr lang="fr-FR" dirty="0" smtClean="0"/>
              <a:t>VM format </a:t>
            </a:r>
            <a:r>
              <a:rPr lang="fr-FR" dirty="0"/>
              <a:t>-&gt; Java VM </a:t>
            </a:r>
            <a:r>
              <a:rPr lang="fr-FR" dirty="0" smtClean="0"/>
              <a:t>format -&gt; Graphe d’appels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16399"/>
            <a:ext cx="10058400" cy="11704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21/12/2015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IFT6252 Méthodes empiriques en génie logiciel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DFFE-4023-BF4F-95A6-0BE536B3CC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2928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874</Words>
  <Application>Microsoft Macintosh PowerPoint</Application>
  <PresentationFormat>Widescreen</PresentationFormat>
  <Paragraphs>203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Cambria Math</vt:lpstr>
      <vt:lpstr>Wingdings</vt:lpstr>
      <vt:lpstr>Retrospect</vt:lpstr>
      <vt:lpstr>Etude empirique de la relation entre les appels d’un client vers l’API Android et les issues dans le code</vt:lpstr>
      <vt:lpstr>Plan</vt:lpstr>
      <vt:lpstr>Questions de recherche</vt:lpstr>
      <vt:lpstr>Variables</vt:lpstr>
      <vt:lpstr>Collection des données</vt:lpstr>
      <vt:lpstr>Source de donnée : F-droid</vt:lpstr>
      <vt:lpstr>Source de donnée : F-droid</vt:lpstr>
      <vt:lpstr>Sélection des données</vt:lpstr>
      <vt:lpstr>Analyse statique du code</vt:lpstr>
      <vt:lpstr>Appels Client-&gt;Api</vt:lpstr>
      <vt:lpstr>Taille des classes</vt:lpstr>
      <vt:lpstr>Issues dans le code (1/2)</vt:lpstr>
      <vt:lpstr>Issues dans le code (2/2)</vt:lpstr>
      <vt:lpstr>Résultats : csv</vt:lpstr>
      <vt:lpstr>Résultats : graphique</vt:lpstr>
      <vt:lpstr>Analyse : normalité</vt:lpstr>
      <vt:lpstr>Analyse : corrélation</vt:lpstr>
      <vt:lpstr>Analyse : différence</vt:lpstr>
      <vt:lpstr>Analyse : Régression linéaire</vt:lpstr>
      <vt:lpstr>Limites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  Pierre</dc:creator>
  <cp:lastModifiedBy>GERARD  Pierre</cp:lastModifiedBy>
  <cp:revision>177</cp:revision>
  <dcterms:created xsi:type="dcterms:W3CDTF">2015-12-13T04:40:39Z</dcterms:created>
  <dcterms:modified xsi:type="dcterms:W3CDTF">2015-12-19T22:14:59Z</dcterms:modified>
</cp:coreProperties>
</file>