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11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10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9.xml.rels" ContentType="application/vnd.openxmlformats-package.relationships+xml"/>
  <Override PartName="/ppt/slideMasters/_rels/slideMaster8.xml.rels" ContentType="application/vnd.openxmlformats-package.relationships+xml"/>
  <Override PartName="/ppt/slideMasters/_rels/slideMaster7.xml.rels" ContentType="application/vnd.openxmlformats-package.relationships+xml"/>
  <Override PartName="/ppt/slideMasters/_rels/slideMaster6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1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slideLayouts/_rels/slideLayout9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5.xml.rels" ContentType="application/vnd.openxmlformats-package.relationships+xml"/>
  <Override PartName="/ppt/slides/_rels/slide4.xml.rels" ContentType="application/vnd.openxmlformats-package.relationships+xml"/>
  <Override PartName="/ppt/slides/_rels/slide3.xml.rels" ContentType="application/vnd.openxmlformats-package.relationships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  <Override PartName="/ppt/slides/slide8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  <p:sldMasterId id="2147483652" r:id="rId4"/>
    <p:sldMasterId id="2147483654" r:id="rId5"/>
    <p:sldMasterId id="2147483656" r:id="rId6"/>
    <p:sldMasterId id="2147483658" r:id="rId7"/>
    <p:sldMasterId id="2147483660" r:id="rId8"/>
    <p:sldMasterId id="2147483662" r:id="rId9"/>
    <p:sldMasterId id="2147483664" r:id="rId10"/>
    <p:sldMasterId id="2147483666" r:id="rId11"/>
    <p:sldMasterId id="2147483668" r:id="rId12"/>
  </p:sld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  <p:sldId id="265" r:id="rId22"/>
    <p:sldId id="266" r:id="rId23"/>
    <p:sldId id="267" r:id="rId24"/>
  </p:sldIdLst>
  <p:sldSz cx="9144000" cy="514350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Master" Target="slideMasters/slideMaster7.xml"/><Relationship Id="rId9" Type="http://schemas.openxmlformats.org/officeDocument/2006/relationships/slideMaster" Target="slideMasters/slideMaster8.xml"/><Relationship Id="rId10" Type="http://schemas.openxmlformats.org/officeDocument/2006/relationships/slideMaster" Target="slideMasters/slideMaster9.xml"/><Relationship Id="rId11" Type="http://schemas.openxmlformats.org/officeDocument/2006/relationships/slideMaster" Target="slideMasters/slideMaster10.xml"/><Relationship Id="rId12" Type="http://schemas.openxmlformats.org/officeDocument/2006/relationships/slideMaster" Target="slideMasters/slideMaster11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Relationship Id="rId22" Type="http://schemas.openxmlformats.org/officeDocument/2006/relationships/slide" Target="slides/slide10.xml"/><Relationship Id="rId23" Type="http://schemas.openxmlformats.org/officeDocument/2006/relationships/slide" Target="slides/slide11.xml"/><Relationship Id="rId24" Type="http://schemas.openxmlformats.org/officeDocument/2006/relationships/slide" Target="slides/slide12.xml"/><Relationship Id="rId25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0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7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8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9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67FBD42-E4D4-406B-B7A6-BEA71945C2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9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0"/>
          </p:nvPr>
        </p:nvSpPr>
        <p:spPr/>
        <p:txBody>
          <a:bodyPr/>
          <a:p>
            <a:fld id="{20B02825-86CA-4569-ADE5-483F4BBF41A6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8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3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3"/>
          </p:nvPr>
        </p:nvSpPr>
        <p:spPr/>
        <p:txBody>
          <a:bodyPr/>
          <a:p>
            <a:fld id="{DF3FACDB-FC33-44DF-8680-1195926C2A1E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3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5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6"/>
          </p:nvPr>
        </p:nvSpPr>
        <p:spPr/>
        <p:txBody>
          <a:bodyPr/>
          <a:p>
            <a:fld id="{DF8FC78C-D695-419E-8DDD-4B226B6AC570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4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8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9"/>
          </p:nvPr>
        </p:nvSpPr>
        <p:spPr/>
        <p:txBody>
          <a:bodyPr/>
          <a:p>
            <a:fld id="{0B2A3124-09AE-4AE9-B6C1-554E8F2982BC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7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12"/>
          </p:nvPr>
        </p:nvSpPr>
        <p:spPr/>
        <p:txBody>
          <a:bodyPr/>
          <a:p>
            <a:fld id="{E8A27299-ADD2-4942-83EB-B72B2529B81E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0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14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15"/>
          </p:nvPr>
        </p:nvSpPr>
        <p:spPr/>
        <p:txBody>
          <a:bodyPr/>
          <a:p>
            <a:fld id="{2FB9558E-0F1C-4842-B37B-D34D9438CC0F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4674240" y="1200240"/>
            <a:ext cx="4015800" cy="33940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17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18"/>
          </p:nvPr>
        </p:nvSpPr>
        <p:spPr/>
        <p:txBody>
          <a:bodyPr/>
          <a:p>
            <a:fld id="{B1373FC1-54DE-43AD-AE99-A6B99CC06ED4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6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0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1"/>
          </p:nvPr>
        </p:nvSpPr>
        <p:spPr/>
        <p:txBody>
          <a:bodyPr/>
          <a:p>
            <a:fld id="{482896AC-DBEB-456C-B333-E424AD880319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9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3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24"/>
          </p:nvPr>
        </p:nvSpPr>
        <p:spPr/>
        <p:txBody>
          <a:bodyPr/>
          <a:p>
            <a:fld id="{32D4BF37-D0C0-4237-8CBC-BFE5491CF882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22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6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27"/>
          </p:nvPr>
        </p:nvSpPr>
        <p:spPr/>
        <p:txBody>
          <a:bodyPr/>
          <a:p>
            <a:fld id="{BD49C0DD-4256-4319-A3C3-BE18A1F015E2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25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
</Relationships>
</file>

<file path=ppt/slideMasters/_rels/slideMaster10.xml.rels><?xml version="1.0" encoding="UTF-8"?>
<Relationships xmlns="http://schemas.openxmlformats.org/package/2006/relationships"><Relationship Id="rId1" Type="http://schemas.openxmlformats.org/officeDocument/2006/relationships/theme" Target="../theme/theme10.xml"/><Relationship Id="rId2" Type="http://schemas.openxmlformats.org/officeDocument/2006/relationships/slideLayout" Target="../slideLayouts/slideLayout10.xml"/>
</Relationships>
</file>

<file path=ppt/slideMasters/_rels/slideMaster11.xml.rels><?xml version="1.0" encoding="UTF-8"?>
<Relationships xmlns="http://schemas.openxmlformats.org/package/2006/relationships"><Relationship Id="rId1" Type="http://schemas.openxmlformats.org/officeDocument/2006/relationships/theme" Target="../theme/theme11.xml"/><Relationship Id="rId2" Type="http://schemas.openxmlformats.org/officeDocument/2006/relationships/slideLayout" Target="../slideLayouts/slideLayout1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2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slideLayout" Target="../slideLayouts/slideLayout3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slideLayout" Target="../slideLayouts/slideLayout4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slideLayout" Target="../slideLayouts/slideLayout5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slideLayout" Target="../slideLayouts/slideLayout6.xml"/>
</Relationships>
</file>

<file path=ppt/slideMasters/_rels/slideMaster7.xml.rels><?xml version="1.0" encoding="UTF-8"?>
<Relationships xmlns="http://schemas.openxmlformats.org/package/2006/relationships"><Relationship Id="rId1" Type="http://schemas.openxmlformats.org/officeDocument/2006/relationships/theme" Target="../theme/theme7.xml"/><Relationship Id="rId2" Type="http://schemas.openxmlformats.org/officeDocument/2006/relationships/slideLayout" Target="../slideLayouts/slideLayout7.xml"/>
</Relationships>
</file>

<file path=ppt/slideMasters/_rels/slideMaster8.xml.rels><?xml version="1.0" encoding="UTF-8"?>
<Relationships xmlns="http://schemas.openxmlformats.org/package/2006/relationships"><Relationship Id="rId1" Type="http://schemas.openxmlformats.org/officeDocument/2006/relationships/theme" Target="../theme/theme8.xml"/><Relationship Id="rId2" Type="http://schemas.openxmlformats.org/officeDocument/2006/relationships/slideLayout" Target="../slideLayouts/slideLayout8.xml"/>
</Relationships>
</file>

<file path=ppt/slideMasters/_rels/slideMaster9.xml.rels><?xml version="1.0" encoding="UTF-8"?>
<Relationships xmlns="http://schemas.openxmlformats.org/package/2006/relationships"><Relationship Id="rId1" Type="http://schemas.openxmlformats.org/officeDocument/2006/relationships/theme" Target="../theme/theme9.xml"/><Relationship Id="rId2" Type="http://schemas.openxmlformats.org/officeDocument/2006/relationships/slideLayout" Target="../slideLayouts/slideLayout9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1597680"/>
            <a:ext cx="7772040" cy="1102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2D6A5C-3B04-42C9-BA1F-5E7C685F89A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</p:sldLayoutIdLst>
</p:sldMaster>
</file>

<file path=ppt/slideMasters/slideMaster10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457200" y="204840"/>
            <a:ext cx="3007800" cy="871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4" name="PlaceHolder 2"/>
          <p:cNvSpPr>
            <a:spLocks noGrp="1"/>
          </p:cNvSpPr>
          <p:nvPr>
            <p:ph type="body"/>
          </p:nvPr>
        </p:nvSpPr>
        <p:spPr>
          <a:xfrm>
            <a:off x="3575160" y="204840"/>
            <a:ext cx="5111280" cy="43894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5" name="PlaceHolder 3"/>
          <p:cNvSpPr>
            <a:spLocks noGrp="1"/>
          </p:cNvSpPr>
          <p:nvPr>
            <p:ph type="body"/>
          </p:nvPr>
        </p:nvSpPr>
        <p:spPr>
          <a:xfrm>
            <a:off x="457200" y="1076400"/>
            <a:ext cx="3007800" cy="35179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56" name="PlaceHolder 4"/>
          <p:cNvSpPr>
            <a:spLocks noGrp="1"/>
          </p:cNvSpPr>
          <p:nvPr>
            <p:ph type="dt" idx="28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7" name="PlaceHolder 5"/>
          <p:cNvSpPr>
            <a:spLocks noGrp="1"/>
          </p:cNvSpPr>
          <p:nvPr>
            <p:ph type="ftr" idx="29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8" name="PlaceHolder 6"/>
          <p:cNvSpPr>
            <a:spLocks noGrp="1"/>
          </p:cNvSpPr>
          <p:nvPr>
            <p:ph type="sldNum" idx="30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6A8921B6-A226-40BA-87C7-D0DDFDB6F8A1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7" r:id="rId2"/>
  </p:sldLayoutIdLst>
</p:sldMaster>
</file>

<file path=ppt/slideMasters/slideMaster1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1792440" y="3600360"/>
            <a:ext cx="5486040" cy="424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15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1792440" y="459720"/>
            <a:ext cx="5486040" cy="3085920"/>
          </a:xfrm>
          <a:prstGeom prst="rect">
            <a:avLst/>
          </a:prstGeom>
          <a:noFill/>
          <a:ln w="0">
            <a:noFill/>
          </a:ln>
        </p:spPr>
        <p:txBody>
          <a:bodyPr lIns="90000" rIns="90000" tIns="45000" bIns="45000" anchor="t">
            <a:no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the outline text format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Second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Third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Fourth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Fifth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Sixth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Seventh Outline Level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1792440" y="4025520"/>
            <a:ext cx="5486040" cy="6033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10"/>
              </a:spcBef>
              <a:buNone/>
              <a:tabLst>
                <a:tab algn="l" pos="0"/>
              </a:tabLst>
            </a:pPr>
            <a:r>
              <a:rPr b="0" lang="en-US" sz="105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0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dt" idx="31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3" name="PlaceHolder 5"/>
          <p:cNvSpPr>
            <a:spLocks noGrp="1"/>
          </p:cNvSpPr>
          <p:nvPr>
            <p:ph type="ftr" idx="32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4" name="PlaceHolder 6"/>
          <p:cNvSpPr>
            <a:spLocks noGrp="1"/>
          </p:cNvSpPr>
          <p:nvPr>
            <p:ph type="sldNum" idx="33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087783FE-15E3-44CC-9CBF-90F98CDC214D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9" r:id="rId2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dt" idx="4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" name="PlaceHolder 4"/>
          <p:cNvSpPr>
            <a:spLocks noGrp="1"/>
          </p:cNvSpPr>
          <p:nvPr>
            <p:ph type="ftr" idx="5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0" name="PlaceHolder 5"/>
          <p:cNvSpPr>
            <a:spLocks noGrp="1"/>
          </p:cNvSpPr>
          <p:nvPr>
            <p:ph type="sldNum" idx="6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9414A42-4DD7-411D-BA96-9F3945C63B33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2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629400" y="205920"/>
            <a:ext cx="205704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 vert="eaVert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205920"/>
            <a:ext cx="6019560" cy="43884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 vert="eaVer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dt" idx="7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ftr" idx="8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5" name="PlaceHolder 5"/>
          <p:cNvSpPr>
            <a:spLocks noGrp="1"/>
          </p:cNvSpPr>
          <p:nvPr>
            <p:ph type="sldNum" idx="9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146B865-1091-4BC7-8D90-E2393C7A2545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3" r:id="rId2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 type="dt" idx="10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 type="ftr" idx="11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0" name="PlaceHolder 5"/>
          <p:cNvSpPr>
            <a:spLocks noGrp="1"/>
          </p:cNvSpPr>
          <p:nvPr>
            <p:ph type="sldNum" idx="12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509B5A23-435D-4745-8B98-8E7AE858B7DE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5" r:id="rId2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722160" y="330516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722160" y="2180160"/>
            <a:ext cx="7772040" cy="11246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00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Click to edit Master text styles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dt" idx="13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 type="ftr" idx="14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7" name="PlaceHolder 5"/>
          <p:cNvSpPr>
            <a:spLocks noGrp="1"/>
          </p:cNvSpPr>
          <p:nvPr>
            <p:ph type="sldNum" idx="15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1F755F8F-3DBA-49EB-B77F-9EAAB7CD574C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7" r:id="rId2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45720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4648320" y="1200240"/>
            <a:ext cx="403812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2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21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21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dt" idx="16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ftr" idx="17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3" name="PlaceHolder 6"/>
          <p:cNvSpPr>
            <a:spLocks noGrp="1"/>
          </p:cNvSpPr>
          <p:nvPr>
            <p:ph type="sldNum" idx="18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A5624FF6-A30F-4015-827C-69E39535B1C8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9" r:id="rId2"/>
  </p:sldLayoutIdLst>
</p:sldMaster>
</file>

<file path=ppt/slideMasters/slideMaster7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8" name="PlaceHolder 2"/>
          <p:cNvSpPr>
            <a:spLocks noGrp="1"/>
          </p:cNvSpPr>
          <p:nvPr>
            <p:ph type="body"/>
          </p:nvPr>
        </p:nvSpPr>
        <p:spPr>
          <a:xfrm>
            <a:off x="457200" y="1151280"/>
            <a:ext cx="403992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39" name="PlaceHolder 3"/>
          <p:cNvSpPr>
            <a:spLocks noGrp="1"/>
          </p:cNvSpPr>
          <p:nvPr>
            <p:ph type="body"/>
          </p:nvPr>
        </p:nvSpPr>
        <p:spPr>
          <a:xfrm>
            <a:off x="457200" y="1631160"/>
            <a:ext cx="403992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0" name="PlaceHolder 4"/>
          <p:cNvSpPr>
            <a:spLocks noGrp="1"/>
          </p:cNvSpPr>
          <p:nvPr>
            <p:ph type="body"/>
          </p:nvPr>
        </p:nvSpPr>
        <p:spPr>
          <a:xfrm>
            <a:off x="4645080" y="1151280"/>
            <a:ext cx="4041360" cy="479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p>
            <a:pPr indent="0" defTabSz="343080">
              <a:lnSpc>
                <a:spcPct val="100000"/>
              </a:lnSpc>
              <a:spcBef>
                <a:spcPts val="360"/>
              </a:spcBef>
              <a:buNone/>
              <a:tabLst>
                <a:tab algn="l" pos="0"/>
              </a:tabLst>
            </a:pPr>
            <a:r>
              <a:rPr b="1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1" name="PlaceHolder 5"/>
          <p:cNvSpPr>
            <a:spLocks noGrp="1"/>
          </p:cNvSpPr>
          <p:nvPr>
            <p:ph type="body"/>
          </p:nvPr>
        </p:nvSpPr>
        <p:spPr>
          <a:xfrm>
            <a:off x="4645080" y="1631160"/>
            <a:ext cx="4041360" cy="296316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360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800" spc="-1" strike="noStrike">
                <a:solidFill>
                  <a:schemeClr val="dk1"/>
                </a:solidFill>
                <a:latin typeface="Calibri"/>
              </a:rPr>
              <a:t>Click to edit Master text styles</a:t>
            </a:r>
            <a:endParaRPr b="0" lang="en-US" sz="1800" spc="-1" strike="noStrike">
              <a:solidFill>
                <a:schemeClr val="dk1"/>
              </a:solidFill>
              <a:latin typeface="Calibri"/>
            </a:endParaRPr>
          </a:p>
          <a:p>
            <a:pPr lvl="1" marL="685800" indent="-343080" defTabSz="343080">
              <a:lnSpc>
                <a:spcPct val="100000"/>
              </a:lnSpc>
              <a:spcBef>
                <a:spcPts val="300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Second level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lvl="2" marL="1028880" indent="-343080" defTabSz="343080">
              <a:lnSpc>
                <a:spcPct val="100000"/>
              </a:lnSpc>
              <a:spcBef>
                <a:spcPts val="269"/>
              </a:spcBef>
              <a:buClr>
                <a:srgbClr val="000000"/>
              </a:buClr>
              <a:buFont typeface="Arial"/>
              <a:buChar char="•"/>
            </a:pPr>
            <a:r>
              <a:rPr b="0" lang="en-US" sz="1350" spc="-1" strike="noStrike">
                <a:solidFill>
                  <a:schemeClr val="dk1"/>
                </a:solidFill>
                <a:latin typeface="Calibri"/>
              </a:rPr>
              <a:t>Third level</a:t>
            </a:r>
            <a:endParaRPr b="0" lang="en-US" sz="1350" spc="-1" strike="noStrike">
              <a:solidFill>
                <a:schemeClr val="dk1"/>
              </a:solidFill>
              <a:latin typeface="Calibri"/>
            </a:endParaRPr>
          </a:p>
          <a:p>
            <a:pPr lvl="3" marL="137160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–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Fourth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  <a:p>
            <a:pPr lvl="4" marL="1714680" indent="-343080" defTabSz="343080">
              <a:lnSpc>
                <a:spcPct val="100000"/>
              </a:lnSpc>
              <a:spcBef>
                <a:spcPts val="241"/>
              </a:spcBef>
              <a:buClr>
                <a:srgbClr val="000000"/>
              </a:buClr>
              <a:buFont typeface="Arial"/>
              <a:buChar char="»"/>
            </a:pPr>
            <a:r>
              <a:rPr b="0" lang="en-US" sz="1200" spc="-1" strike="noStrike">
                <a:solidFill>
                  <a:schemeClr val="dk1"/>
                </a:solidFill>
                <a:latin typeface="Calibri"/>
              </a:rPr>
              <a:t>Fifth level</a:t>
            </a:r>
            <a:endParaRPr b="0" lang="en-US" sz="12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2" name="PlaceHolder 6"/>
          <p:cNvSpPr>
            <a:spLocks noGrp="1"/>
          </p:cNvSpPr>
          <p:nvPr>
            <p:ph type="dt" idx="19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3" name="PlaceHolder 7"/>
          <p:cNvSpPr>
            <a:spLocks noGrp="1"/>
          </p:cNvSpPr>
          <p:nvPr>
            <p:ph type="ftr" idx="20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4" name="PlaceHolder 8"/>
          <p:cNvSpPr>
            <a:spLocks noGrp="1"/>
          </p:cNvSpPr>
          <p:nvPr>
            <p:ph type="sldNum" idx="21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8C924AD7-E641-4663-A1E0-D0E7FAD1A242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1" r:id="rId2"/>
  </p:sldLayoutIdLst>
</p:sldMaster>
</file>

<file path=ppt/slideMasters/slideMaster8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Click to edit Master title style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dt" idx="22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7" name="PlaceHolder 3"/>
          <p:cNvSpPr>
            <a:spLocks noGrp="1"/>
          </p:cNvSpPr>
          <p:nvPr>
            <p:ph type="ftr" idx="23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8" name="PlaceHolder 4"/>
          <p:cNvSpPr>
            <a:spLocks noGrp="1"/>
          </p:cNvSpPr>
          <p:nvPr>
            <p:ph type="sldNum" idx="24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317E6181-B36F-46B9-9018-3CB3C8F942C5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3" r:id="rId2"/>
  </p:sldLayoutIdLst>
</p:sldMaster>
</file>

<file path=ppt/slideMasters/slideMaster9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dt" idx="25"/>
          </p:nvPr>
        </p:nvSpPr>
        <p:spPr>
          <a:xfrm>
            <a:off x="45720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defTabSz="457200">
              <a:lnSpc>
                <a:spcPct val="100000"/>
              </a:lnSpc>
              <a:buNone/>
            </a:pPr>
            <a:r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&lt;date/time&gt;</a:t>
            </a:r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ftr" idx="26"/>
          </p:nvPr>
        </p:nvSpPr>
        <p:spPr>
          <a:xfrm>
            <a:off x="3124080" y="4767120"/>
            <a:ext cx="289512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sldNum" idx="27"/>
          </p:nvPr>
        </p:nvSpPr>
        <p:spPr>
          <a:xfrm>
            <a:off x="6553080" y="4767120"/>
            <a:ext cx="2133360" cy="2736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lstStyle>
            <a:lvl1pPr indent="0" algn="r" defTabSz="457200">
              <a:lnSpc>
                <a:spcPct val="100000"/>
              </a:lnSpc>
              <a:buNone/>
              <a:def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defRPr>
            </a:lvl1pPr>
          </a:lstStyle>
          <a:p>
            <a:pPr indent="0" algn="r" defTabSz="457200">
              <a:lnSpc>
                <a:spcPct val="100000"/>
              </a:lnSpc>
              <a:buNone/>
            </a:pPr>
            <a:fld id="{25DDCFC4-2770-40DB-A8F2-D7486F77CF56}" type="slidenum">
              <a:rPr b="0" lang="en-US" sz="900" spc="-1" strike="noStrike">
                <a:solidFill>
                  <a:schemeClr val="dk1">
                    <a:tint val="75000"/>
                  </a:schemeClr>
                </a:solidFill>
                <a:latin typeface="Calibri"/>
              </a:rPr>
              <a:t>&lt;number&gt;</a:t>
            </a:fld>
            <a:endParaRPr b="0" lang="en-US" sz="9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5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914400" y="578880"/>
            <a:ext cx="7772040" cy="10213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📚 </a:t>
            </a:r>
            <a:r>
              <a:rPr b="1" lang="en-US" sz="3000" spc="-1" strike="noStrike" cap="all">
                <a:solidFill>
                  <a:schemeClr val="dk1"/>
                </a:solidFill>
                <a:latin typeface="Calibri"/>
              </a:rPr>
              <a:t>Jour 3 — Fichiers, Types, Fonctions avancées, Boucles</a:t>
            </a:r>
            <a:endParaRPr b="0" lang="en-US" sz="3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7. Exemple complet du jour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3" name="PlaceHolder 2"/>
          <p:cNvSpPr>
            <a:spLocks noGrp="1"/>
          </p:cNvSpPr>
          <p:nvPr>
            <p:ph/>
          </p:nvPr>
        </p:nvSpPr>
        <p:spPr>
          <a:xfrm>
            <a:off x="457200" y="7207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1500"/>
            </a:b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Fonction typée + retour multiple</a:t>
            </a:r>
            <a:br>
              <a:rPr sz="1500"/>
            </a:b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calcul_stats(a: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tuple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[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]: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somme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produit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diff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somme, produit, diff</a:t>
            </a:r>
            <a:br>
              <a:rPr sz="2400"/>
            </a:br>
            <a:br>
              <a:rPr sz="1500"/>
            </a:b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Récursif</a:t>
            </a:r>
            <a:br>
              <a:rPr sz="1500"/>
            </a:b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compte_a_rebours(n: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0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"🚀 Décollage !"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(n)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compte_a_rebours(n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br>
              <a:rPr sz="1500"/>
            </a:b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7. Exemple complet du jour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5" name="PlaceHolder 2"/>
          <p:cNvSpPr>
            <a:spLocks noGrp="1"/>
          </p:cNvSpPr>
          <p:nvPr>
            <p:ph/>
          </p:nvPr>
        </p:nvSpPr>
        <p:spPr>
          <a:xfrm>
            <a:off x="457200" y="7207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br>
              <a:rPr sz="1500"/>
            </a:br>
            <a:br>
              <a:rPr sz="1500"/>
            </a:b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--- Utilisation ---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config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lire_config()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 :"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config)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s, p, d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calcul_stats(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3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bb6688"/>
                </a:solidFill>
                <a:latin typeface="Courier New"/>
              </a:rPr>
              <a:t>f"Somme=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s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1500" spc="-1" strike="noStrike">
                <a:solidFill>
                  <a:srgbClr val="bb6688"/>
                </a:solidFill>
                <a:latin typeface="Courier New"/>
              </a:rPr>
              <a:t>, Produit=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p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1500" spc="-1" strike="noStrike">
                <a:solidFill>
                  <a:srgbClr val="bb6688"/>
                </a:solidFill>
                <a:latin typeface="Courier New"/>
              </a:rPr>
              <a:t>, Diff=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{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d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}</a:t>
            </a:r>
            <a:r>
              <a:rPr b="0" lang="en-US" sz="1500" spc="-1" strike="noStrike">
                <a:solidFill>
                  <a:srgbClr val="bb6688"/>
                </a:solidFill>
                <a:latin typeface="Courier New"/>
              </a:rPr>
              <a:t>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compte_a_rebours(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8. Mini-exos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Créer une fonction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max_et_min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qui retourne le plus grand et le plus petit nombre d’une liste.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Créer une fonction récursive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somme_liste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qui additionne tous les éléments d’une liste.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Modifier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config.txt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pour y ajouter une clé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theme=clair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et afficher sa valeur.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🎯 </a:t>
            </a: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Objectifs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Lire et écrire dans un fichier (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config.json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ou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.txt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Comprendre le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typage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des paramètres dans une fonction.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Retourner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plusieurs valeurs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depuis une fonction.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Découvrir les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fonctions récursives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Introduction aux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(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for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, </a:t>
            </a:r>
            <a:r>
              <a:rPr b="0" lang="en-US" sz="2400" spc="-1" strike="noStrike">
                <a:solidFill>
                  <a:schemeClr val="dk1"/>
                </a:solidFill>
                <a:latin typeface="Courier New"/>
              </a:rPr>
              <a:t>while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AutoNum type="arabicPeriod"/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Connaître les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types de base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de Python.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1. Lire et écrire un fichier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69" name="PlaceHolder 2"/>
          <p:cNvSpPr>
            <a:spLocks noGrp="1"/>
          </p:cNvSpPr>
          <p:nvPr>
            <p:ph/>
          </p:nvPr>
        </p:nvSpPr>
        <p:spPr>
          <a:xfrm>
            <a:off x="457560" y="10627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Lire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f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contenu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f.read()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f.close()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(contenu)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Plus simple avec 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alibri"/>
              </a:rPr>
              <a:t> (fermeture automatique) :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15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contenu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f.read()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(contenu)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Écrire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"w"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15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f.write(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"username=Alex\n"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2. Typage des paramètres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En Python, on peut </a:t>
            </a:r>
            <a:r>
              <a:rPr b="1" lang="en-US" sz="2000" spc="-1" strike="noStrike">
                <a:solidFill>
                  <a:schemeClr val="dk1"/>
                </a:solidFill>
                <a:latin typeface="Calibri"/>
              </a:rPr>
              <a:t>indiquer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le type attendu dans la définition de la fonction (ce n’est pas obligatoire mais c’est plus clair) :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addition(a: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+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resultat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addition(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4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 </a:t>
            </a: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9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a: 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→ paramètre </a:t>
            </a: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a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doit être un entier.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marL="343080" indent="-343080" defTabSz="343080">
              <a:lnSpc>
                <a:spcPct val="100000"/>
              </a:lnSpc>
              <a:spcBef>
                <a:spcPts val="479"/>
              </a:spcBef>
              <a:buClr>
                <a:srgbClr val="000000"/>
              </a:buClr>
              <a:buFont typeface="Arial"/>
              <a:buChar char="•"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ourier New"/>
              </a:rPr>
              <a:t>-&gt; int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 → la fonction retourne un entier.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2000" spc="-1" strike="noStrike">
                <a:solidFill>
                  <a:schemeClr val="dk1"/>
                </a:solidFill>
                <a:latin typeface="Calibri"/>
              </a:rPr>
              <a:t>Python ne bloque pas si on met un mauvais type, mais l’éditeur/IDE peut prévenir.</a:t>
            </a:r>
            <a:endParaRPr b="0" lang="en-US" sz="20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3. Retourner plusieurs valeurs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Une fonction peut renvoyer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plusieurs résultats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en une seule fois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division_et_reste(a: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b: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tuple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[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]: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quotient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//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reste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a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%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b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quotient, reste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q, r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division_et_reste(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17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"Quotient :"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q,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"| Reste :"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r)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💡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Python renvoie en fait un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tuple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4. Fonction récursive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5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Une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fonction récursive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s’appelle elle-même.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Exemple :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factorielle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(n! = n × (n-1) × … × 1) :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factorielle(n: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&lt;=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n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*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factorielle(n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br>
              <a:rPr sz="1500"/>
            </a:b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(factorielle(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))  </a:t>
            </a: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120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⚠️ 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Toujours prévoir un </a:t>
            </a: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cas de base</a:t>
            </a: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 pour éviter la boucle infinie.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5. Introduction aux boucles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/>
          </p:nvPr>
        </p:nvSpPr>
        <p:spPr>
          <a:xfrm>
            <a:off x="457200" y="120024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for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Parcourt une séquence (liste, texte, etc.).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for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i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range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(i)  </a:t>
            </a: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0, 1, 2, 3, 4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2999"/>
              </a:spcBef>
              <a:buNone/>
              <a:tabLst>
                <a:tab algn="l" pos="0"/>
              </a:tabLst>
            </a:pPr>
            <a:r>
              <a:rPr b="1" lang="en-US" sz="2400" spc="-1" strike="noStrike">
                <a:solidFill>
                  <a:schemeClr val="dk1"/>
                </a:solidFill>
                <a:latin typeface="Calibri"/>
              </a:rPr>
              <a:t>Boucle </a:t>
            </a:r>
            <a:r>
              <a:rPr b="1" lang="en-US" sz="2400" spc="-1" strike="noStrike">
                <a:solidFill>
                  <a:schemeClr val="dk1"/>
                </a:solidFill>
                <a:latin typeface="Courier New"/>
              </a:rPr>
              <a:t>while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2400" spc="-1" strike="noStrike">
                <a:solidFill>
                  <a:schemeClr val="dk1"/>
                </a:solidFill>
                <a:latin typeface="Calibri"/>
              </a:rPr>
              <a:t>Répète tant qu’une condition est vraie.</a:t>
            </a:r>
            <a:endParaRPr b="0" lang="en-US" sz="2400" spc="-1" strike="noStrike">
              <a:solidFill>
                <a:schemeClr val="dk1"/>
              </a:solidFill>
              <a:latin typeface="Calibri"/>
            </a:endParaRPr>
          </a:p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x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0</a:t>
            </a:r>
            <a:br>
              <a:rPr sz="1500"/>
            </a:b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while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x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&lt;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5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print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(x)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x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+=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6. Types de base en Python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graphicFrame>
        <p:nvGraphicFramePr>
          <p:cNvPr id="79" name="Content Placeholder 5"/>
          <p:cNvGraphicFramePr/>
          <p:nvPr/>
        </p:nvGraphicFramePr>
        <p:xfrm>
          <a:off x="457200" y="1193760"/>
          <a:ext cx="8229240" cy="3050280"/>
        </p:xfrm>
        <a:graphic>
          <a:graphicData uri="http://schemas.openxmlformats.org/drawingml/2006/table">
            <a:tbl>
              <a:tblPr/>
              <a:tblGrid>
                <a:gridCol w="2743200"/>
                <a:gridCol w="2743200"/>
                <a:gridCol w="2743200"/>
              </a:tblGrid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Type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Description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ffffff"/>
                          </a:solidFill>
                          <a:latin typeface="Calibri"/>
                        </a:rPr>
                        <a:t>Exemple</a:t>
                      </a:r>
                      <a:endParaRPr b="0" lang="en-US" sz="135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4f81bd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int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entier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42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float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Nombre décimal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3.14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str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Chaîne de caractères (texte)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"Bonjour"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bool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Valeur vraie/faux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True</a:t>
                      </a: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, </a:t>
                      </a: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False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list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Liste ordonnée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[1, 2, 3]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tuple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Liste </a:t>
                      </a:r>
                      <a:r>
                        <a:rPr b="1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immuable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(1, 2, 3)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dict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Dictionnaire clé → valeur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{"nom": "Alex", "age": 14}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d0d8e7"/>
                    </a:solidFill>
                  </a:tcPr>
                </a:tc>
              </a:tr>
              <a:tr h="0"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set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alibri"/>
                        </a:rPr>
                        <a:t>Ensemble non ordonné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 defTabSz="343080"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0" lang="en-US" sz="1350" spc="-1" strike="noStrike">
                          <a:solidFill>
                            <a:srgbClr val="000000"/>
                          </a:solidFill>
                          <a:latin typeface="Courier New"/>
                        </a:rPr>
                        <a:t>{1, 2, 3}</a:t>
                      </a:r>
                      <a:endParaRPr b="0" lang="en-US" sz="135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e9ecf3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457200" y="205920"/>
            <a:ext cx="8229240" cy="8568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ctr">
            <a:noAutofit/>
          </a:bodyPr>
          <a:p>
            <a:pPr indent="0" algn="ctr" defTabSz="343080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3300" spc="-1" strike="noStrike">
                <a:solidFill>
                  <a:schemeClr val="dk1"/>
                </a:solidFill>
                <a:latin typeface="Calibri"/>
              </a:rPr>
              <a:t>7. Exemple complet du jour</a:t>
            </a:r>
            <a:endParaRPr b="0" lang="en-US" sz="3300" spc="-1" strike="noStrike">
              <a:solidFill>
                <a:schemeClr val="dk1"/>
              </a:solidFill>
              <a:latin typeface="Calibri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/>
          </p:nvPr>
        </p:nvSpPr>
        <p:spPr>
          <a:xfrm>
            <a:off x="457560" y="1406520"/>
            <a:ext cx="8229240" cy="339408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343080" indent="0" defTabSz="343080">
              <a:lnSpc>
                <a:spcPct val="100000"/>
              </a:lnSpc>
              <a:spcBef>
                <a:spcPts val="479"/>
              </a:spcBef>
              <a:buNone/>
              <a:tabLst>
                <a:tab algn="l" pos="0"/>
              </a:tabLst>
            </a:pPr>
            <a:r>
              <a:rPr b="0" i="1" lang="en-US" sz="1500" spc="-1" strike="noStrike">
                <a:solidFill>
                  <a:srgbClr val="60a0b0"/>
                </a:solidFill>
                <a:latin typeface="Courier New"/>
              </a:rPr>
              <a:t># Lecture config</a:t>
            </a:r>
            <a:br>
              <a:rPr sz="1500"/>
            </a:b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def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lire_config()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-&gt;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dict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try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with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008000"/>
                </a:solidFill>
                <a:latin typeface="Courier New"/>
              </a:rPr>
              <a:t>open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"config.txt"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"r"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encoding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"utf-8"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 </a:t>
            </a:r>
            <a:r>
              <a:rPr b="1" lang="en-US" sz="1500" spc="-1" strike="noStrike">
                <a:solidFill>
                  <a:srgbClr val="008000"/>
                </a:solidFill>
                <a:latin typeface="Courier New"/>
              </a:rPr>
              <a:t>as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    lignes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f.read().splitlines()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cfg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{}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for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ligne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lignes: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if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"="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in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ligne: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        k, v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ligne.split(</a:t>
            </a:r>
            <a:r>
              <a:rPr b="0" lang="en-US" sz="1500" spc="-1" strike="noStrike">
                <a:solidFill>
                  <a:srgbClr val="4070a0"/>
                </a:solidFill>
                <a:latin typeface="Courier New"/>
              </a:rPr>
              <a:t>"="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, </a:t>
            </a:r>
            <a:r>
              <a:rPr b="0" lang="en-US" sz="1500" spc="-1" strike="noStrike">
                <a:solidFill>
                  <a:srgbClr val="40a070"/>
                </a:solidFill>
                <a:latin typeface="Courier New"/>
              </a:rPr>
              <a:t>1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)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        cfg[k] </a:t>
            </a:r>
            <a:r>
              <a:rPr b="0" lang="en-US" sz="1500" spc="-1" strike="noStrike">
                <a:solidFill>
                  <a:srgbClr val="666666"/>
                </a:solidFill>
                <a:latin typeface="Courier New"/>
              </a:rPr>
              <a:t>=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v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cfg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except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</a:t>
            </a:r>
            <a:r>
              <a:rPr b="0" lang="en-US" sz="1500" spc="-1" strike="noStrike">
                <a:solidFill>
                  <a:srgbClr val="bc7a00"/>
                </a:solidFill>
                <a:latin typeface="Courier New"/>
              </a:rPr>
              <a:t>FileNotFoundError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:</a:t>
            </a:r>
            <a:br>
              <a:rPr sz="1500"/>
            </a:b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       </a:t>
            </a:r>
            <a:r>
              <a:rPr b="1" lang="en-US" sz="1500" spc="-1" strike="noStrike">
                <a:solidFill>
                  <a:srgbClr val="007020"/>
                </a:solidFill>
                <a:latin typeface="Courier New"/>
              </a:rPr>
              <a:t>return</a:t>
            </a:r>
            <a:r>
              <a:rPr b="0" lang="en-US" sz="1500" spc="-1" strike="noStrike">
                <a:solidFill>
                  <a:schemeClr val="dk1"/>
                </a:solidFill>
                <a:latin typeface="Courier New"/>
              </a:rPr>
              <a:t> {}</a:t>
            </a:r>
            <a:endParaRPr b="0" lang="en-US" sz="1500" spc="-1" strike="noStrike">
              <a:solidFill>
                <a:schemeClr val="dk1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0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1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6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7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8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9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 pitchFamily="0" charset="1"/>
        <a:ea typeface=""/>
        <a:cs typeface=""/>
      </a:majorFont>
      <a:minorFont>
        <a:latin typeface="Calibri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</TotalTime>
  <Application>LibreOffice/24.2.7.2$Linux_X86_64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2025-08-13T04:44:25Z</dcterms:created>
  <dc:creator/>
  <dc:description/>
  <dc:language>en-US</dc:language>
  <cp:lastModifiedBy/>
  <dcterms:modified xsi:type="dcterms:W3CDTF">2025-08-13T06:59:59Z</dcterms:modified>
  <cp:revision>2</cp:revision>
  <dc:subject/>
  <dc:title/>
</cp:coreProperties>
</file>