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2465A-3938-4BE6-B83D-80E11CBB7D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158211F-DC4A-4777-8F70-D6AA58F42F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CDABAB2-F15B-48C4-AC28-234620B386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8B0E0D-C1B3-434D-A5A9-79932AC02F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43EFA2-423D-4803-B43A-8F92D91A07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9DBA86-7123-489D-91F8-DB365C59FF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AD331C7-F55A-47F6-A3BB-44CF02450B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DFC0ED8-9190-4F1F-92FF-077AD415FA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49CC23C-D807-4A04-83B8-A2B6217A50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4A1C50F-84A2-46A6-BA8D-7B83815906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4CE690C-A3D6-4A59-919D-546858B5C5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608829A-B26B-4698-8CC4-D5BB4EC34DA5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233671-40C0-47DF-BA96-32AAA679F568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6040" cy="4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60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6040" cy="6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2D2F9D3-4021-4CA6-994A-570104C4158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17C2FAA-1C9E-41C8-B412-A9CB9B5536DF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704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956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C633CA2-7D92-421C-8C45-E6B11A1BF69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D112FD-08C4-46E6-8584-89D0891F0305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72FF329-1EE3-478F-84B2-821B7C3BD23D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CB38984-9262-4505-BD17-B0C55E708CB8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D81955-8CB7-4FA9-8521-E415E9453BF9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E21D41D-16B4-429A-BD0D-CFF9E64D6010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7C3298E-81D0-481C-9BAE-B40A3FD4ED86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57888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 cap="all">
                <a:solidFill>
                  <a:schemeClr val="dk1"/>
                </a:solidFill>
                <a:latin typeface="Calibri"/>
              </a:rPr>
              <a:t>📚 </a:t>
            </a:r>
            <a:r>
              <a:rPr b="1" lang="en-US" sz="3000" spc="-1" strike="noStrike" cap="all">
                <a:solidFill>
                  <a:schemeClr val="dk1"/>
                </a:solidFill>
                <a:latin typeface="Calibri"/>
              </a:rPr>
              <a:t>Jour 3 — Fichiers, Types, Fonctions avancées, Boucles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8. Mini-exos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Créer une fonction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max_et_min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qui retourne le plus grand et le plus petit nombre d’une liste.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Créer une fonction récursive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somme_liste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qui additionne tous les éléments d’une liste.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Modifier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config.txt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pour y ajouter une clé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theme=clair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et afficher sa valeur.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 tu veux, je peux te préparer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un schéma visuel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qui montre 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les types de base,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le flux d’une fonction récursive,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la boucle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for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et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while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Ça rendrait cette leçon plus claire et accrocheuse. Veux-tu que je te fasse ce schéma pour le Jour 3 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🎯 </a:t>
            </a: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Objectifs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Lire et écrire dans un fichier (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config.json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ou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.txt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Comprendre le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typage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des paramètres dans une fonction.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Retourner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plusieurs valeurs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depuis une fonction.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Découvrir les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fonctions récursives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Introduction aux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boucles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for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while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Connaître les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types de base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de Python.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1. Lire et écrire un fichier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560" y="106272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Lire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f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open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"config.txt"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"r"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encoding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"utf-8"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contenu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f.read()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f.close()</a:t>
            </a:r>
            <a:br>
              <a:rPr sz="1500"/>
            </a:b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(contenu)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💡 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Plus simple avec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with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 (fermeture automatique) :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with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open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"config.txt"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"r"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encoding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"utf-8"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1" lang="en-US" sz="1500" spc="-1" strike="noStrike">
                <a:solidFill>
                  <a:srgbClr val="008000"/>
                </a:solidFill>
                <a:latin typeface="Courier New"/>
              </a:rPr>
              <a:t>as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contenu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f.read()</a:t>
            </a:r>
            <a:br>
              <a:rPr sz="1500"/>
            </a:b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(contenu)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Écrire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with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open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"config.txt"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"w"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encoding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"utf-8"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1" lang="en-US" sz="1500" spc="-1" strike="noStrike">
                <a:solidFill>
                  <a:srgbClr val="008000"/>
                </a:solidFill>
                <a:latin typeface="Courier New"/>
              </a:rPr>
              <a:t>as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f.write(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"username=Alex\n"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2. Typage des paramètres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 Python, on peut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indiquer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le type attendu dans la définition de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la fonction (ce n’est pas obligatoire mais c’est plus clair) 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addition(a: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b: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+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resultat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addition(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 </a:t>
            </a:r>
            <a:r>
              <a:rPr b="0" i="1" lang="en-US" sz="1500" spc="-1" strike="noStrike">
                <a:solidFill>
                  <a:srgbClr val="60a0b0"/>
                </a:solidFill>
                <a:latin typeface="Courier New"/>
              </a:rPr>
              <a:t># 9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a: 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→ paramètre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doit être un entier.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-&gt; 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→ la fonction retourne un entier.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💡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Python ne bloque pas si on met un mauvais type, mais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l’éditeur/IDE peut prévenir.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3. Retourner plusieurs valeurs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Une fonction peut renvoyer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plusieurs résultats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en une seule fois 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division_et_reste(a: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b: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tuple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[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]: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quotient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//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reste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%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quotient, reste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q, r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division_et_reste(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17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2400"/>
            </a:b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"Quotient :"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q, 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"| Reste :"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r)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💡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Python renvoie en fait un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tuple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4. Fonction récursive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fonction récursive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s’appelle elle-même.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Exemple :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factorielle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(n! = n × (n-1) × … × 1) 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factorielle(n: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if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n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&lt;=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1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n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*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factorielle(n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-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(factorielle(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))  </a:t>
            </a:r>
            <a:r>
              <a:rPr b="0" i="1" lang="en-US" sz="2400" spc="-1" strike="noStrike">
                <a:solidFill>
                  <a:srgbClr val="60a0b0"/>
                </a:solidFill>
                <a:latin typeface="Courier New"/>
              </a:rPr>
              <a:t># 120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⚠️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Toujours prévoir un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cas de base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pour éviter la boucle infinie.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5. Introduction aux boucles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Boucle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for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Parcourt une séquence (liste, texte, etc.).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for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i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in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range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(i)  </a:t>
            </a:r>
            <a:r>
              <a:rPr b="0" i="1" lang="en-US" sz="2400" spc="-1" strike="noStrike">
                <a:solidFill>
                  <a:srgbClr val="60a0b0"/>
                </a:solidFill>
                <a:latin typeface="Courier New"/>
              </a:rPr>
              <a:t># 0, 1, 2, 3, 4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Boucle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while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Répète tant qu’une condition est vraie.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x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0</a:t>
            </a:r>
            <a:br>
              <a:rPr sz="2400"/>
            </a:b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while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x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&lt;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(x)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x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+=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1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6. Types de base en Python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79" name="Content Placeholder 5"/>
          <p:cNvGraphicFramePr/>
          <p:nvPr/>
        </p:nvGraphicFramePr>
        <p:xfrm>
          <a:off x="457200" y="1193760"/>
          <a:ext cx="8229240" cy="30502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35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35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Exemple</a:t>
                      </a:r>
                      <a:endParaRPr b="0" lang="en-US" sz="135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entier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42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décimal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3.14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str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Chaîne de caractères (texte)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"Bonjour"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Valeur vraie/faux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list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Liste ordonnée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[1, 2, 3]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tuple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Liste </a:t>
                      </a:r>
                      <a:r>
                        <a:rPr b="1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immuable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(1, 2, 3)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dict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Dictionnaire clé → valeur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{"nom": "Alex", "age": 14}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Ensemble non ordonné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{1, 2, 3}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7. Exemple complet du jour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60a0b0"/>
                </a:solidFill>
                <a:latin typeface="Courier New"/>
              </a:rPr>
              <a:t># Lecture config</a:t>
            </a:r>
            <a:br>
              <a:rPr sz="2400"/>
            </a:b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lire_config()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dict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try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with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open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"config.txt"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"r"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encoding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"utf-8"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</a:rPr>
              <a:t>as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f: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    lignes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f.read().splitlines()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cfg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{}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for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ligne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in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lignes: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if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"="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in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ligne: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        k, v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ligne.split(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"="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        cfg[k]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v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cfg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except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bc7a00"/>
                </a:solidFill>
                <a:latin typeface="Courier New"/>
              </a:rPr>
              <a:t>FileNotFoundError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{}</a:t>
            </a:r>
            <a:br>
              <a:rPr sz="2400"/>
            </a:br>
            <a:br>
              <a:rPr sz="2400"/>
            </a:br>
            <a:r>
              <a:rPr b="0" i="1" lang="en-US" sz="2400" spc="-1" strike="noStrike">
                <a:solidFill>
                  <a:srgbClr val="60a0b0"/>
                </a:solidFill>
                <a:latin typeface="Courier New"/>
              </a:rPr>
              <a:t># Fonction typée + retour multiple</a:t>
            </a:r>
            <a:br>
              <a:rPr sz="2400"/>
            </a:b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calcul_stats(a: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b: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tuple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[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]: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somme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+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produit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*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diff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-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somme, produit, diff</a:t>
            </a:r>
            <a:br>
              <a:rPr sz="2400"/>
            </a:br>
            <a:br>
              <a:rPr sz="2400"/>
            </a:br>
            <a:r>
              <a:rPr b="0" i="1" lang="en-US" sz="2400" spc="-1" strike="noStrike">
                <a:solidFill>
                  <a:srgbClr val="60a0b0"/>
                </a:solidFill>
                <a:latin typeface="Courier New"/>
              </a:rPr>
              <a:t># Récursif</a:t>
            </a:r>
            <a:br>
              <a:rPr sz="2400"/>
            </a:b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compte_a_rebours(n: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if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n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0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"🚀 Décollage !"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2400" spc="-1" strike="noStrike">
                <a:solidFill>
                  <a:srgbClr val="007020"/>
                </a:solidFill>
                <a:latin typeface="Courier New"/>
              </a:rPr>
              <a:t>return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(n)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   compte_a_rebours(n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-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2400"/>
            </a:br>
            <a:br>
              <a:rPr sz="2400"/>
            </a:br>
            <a:r>
              <a:rPr b="0" i="1" lang="en-US" sz="2400" spc="-1" strike="noStrike">
                <a:solidFill>
                  <a:srgbClr val="60a0b0"/>
                </a:solidFill>
                <a:latin typeface="Courier New"/>
              </a:rPr>
              <a:t># --- Utilisation ---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config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lire_config()</a:t>
            </a:r>
            <a:br>
              <a:rPr sz="2400"/>
            </a:b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"Config :"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config)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s, p, d </a:t>
            </a:r>
            <a:r>
              <a:rPr b="0" lang="en-US" sz="24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 calcul_stats(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2400"/>
            </a:b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2400" spc="-1" strike="noStrike">
                <a:solidFill>
                  <a:srgbClr val="bb6688"/>
                </a:solidFill>
                <a:latin typeface="Courier New"/>
              </a:rPr>
              <a:t>f"Somme=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{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s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}</a:t>
            </a:r>
            <a:r>
              <a:rPr b="0" lang="en-US" sz="2400" spc="-1" strike="noStrike">
                <a:solidFill>
                  <a:srgbClr val="bb6688"/>
                </a:solidFill>
                <a:latin typeface="Courier New"/>
              </a:rPr>
              <a:t>, Produit=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{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p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}</a:t>
            </a:r>
            <a:r>
              <a:rPr b="0" lang="en-US" sz="2400" spc="-1" strike="noStrike">
                <a:solidFill>
                  <a:srgbClr val="bb6688"/>
                </a:solidFill>
                <a:latin typeface="Courier New"/>
              </a:rPr>
              <a:t>, Diff=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{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d</a:t>
            </a:r>
            <a:r>
              <a:rPr b="0" lang="en-US" sz="2400" spc="-1" strike="noStrike">
                <a:solidFill>
                  <a:srgbClr val="4070a0"/>
                </a:solidFill>
                <a:latin typeface="Courier New"/>
              </a:rPr>
              <a:t>}</a:t>
            </a:r>
            <a:r>
              <a:rPr b="0" lang="en-US" sz="2400" spc="-1" strike="noStrike">
                <a:solidFill>
                  <a:srgbClr val="bb6688"/>
                </a:solidFill>
                <a:latin typeface="Courier New"/>
              </a:rPr>
              <a:t>"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compte_a_rebours(</a:t>
            </a:r>
            <a:r>
              <a:rPr b="0" lang="en-US" sz="24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2025-08-13T04:44:25Z</dcterms:created>
  <dc:creator/>
  <dc:description/>
  <dc:language>en-US</dc:language>
  <cp:lastModifiedBy/>
  <dcterms:modified xsi:type="dcterms:W3CDTF">2025-08-13T06:48:43Z</dcterms:modified>
  <cp:revision>1</cp:revision>
  <dc:subject/>
  <dc:title/>
</cp:coreProperties>
</file>