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gdRaowU2iqSwVV4vcXzkq3S6/K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AE6D2"/>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3" name="Shape 53"/>
        <p:cNvGrpSpPr/>
        <p:nvPr/>
      </p:nvGrpSpPr>
      <p:grpSpPr>
        <a:xfrm>
          <a:off x="0" y="0"/>
          <a:ext cx="0" cy="0"/>
          <a:chOff x="0" y="0"/>
          <a:chExt cx="0" cy="0"/>
        </a:xfrm>
      </p:grpSpPr>
      <p:sp>
        <p:nvSpPr>
          <p:cNvPr id="54" name="Google Shape;54;p1"/>
          <p:cNvSpPr txBox="1"/>
          <p:nvPr>
            <p:ph type="title"/>
          </p:nvPr>
        </p:nvSpPr>
        <p:spPr>
          <a:xfrm>
            <a:off x="1204350" y="1374400"/>
            <a:ext cx="6735300" cy="15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sz="5100">
                <a:solidFill>
                  <a:srgbClr val="000000"/>
                </a:solidFill>
                <a:latin typeface="Economica"/>
                <a:ea typeface="Economica"/>
                <a:cs typeface="Economica"/>
                <a:sym typeface="Economica"/>
              </a:rPr>
              <a:t>CHALLENGE SISE-OPSIE 2022</a:t>
            </a:r>
            <a:endParaRPr sz="5100">
              <a:solidFill>
                <a:srgbClr val="000000"/>
              </a:solidFill>
              <a:latin typeface="Economica"/>
              <a:ea typeface="Economica"/>
              <a:cs typeface="Economica"/>
              <a:sym typeface="Economica"/>
            </a:endParaRPr>
          </a:p>
        </p:txBody>
      </p:sp>
      <p:sp>
        <p:nvSpPr>
          <p:cNvPr id="55" name="Google Shape;55;p1"/>
          <p:cNvSpPr txBox="1"/>
          <p:nvPr>
            <p:ph idx="4294967295" type="subTitle"/>
          </p:nvPr>
        </p:nvSpPr>
        <p:spPr>
          <a:xfrm>
            <a:off x="6577850" y="3693500"/>
            <a:ext cx="2028300" cy="795900"/>
          </a:xfrm>
          <a:prstGeom prst="rect">
            <a:avLst/>
          </a:prstGeom>
          <a:noFill/>
          <a:ln>
            <a:noFill/>
          </a:ln>
        </p:spPr>
        <p:txBody>
          <a:bodyPr anchorCtr="0" anchor="t" bIns="91425" lIns="91425" spcFirstLastPara="1" rIns="91425" wrap="square" tIns="91425">
            <a:noAutofit/>
          </a:bodyPr>
          <a:lstStyle/>
          <a:p>
            <a:pPr indent="0" lvl="0" marL="0" marR="0" rtl="0" algn="l">
              <a:lnSpc>
                <a:spcPct val="75000"/>
              </a:lnSpc>
              <a:spcBef>
                <a:spcPts val="0"/>
              </a:spcBef>
              <a:spcAft>
                <a:spcPts val="0"/>
              </a:spcAft>
              <a:buClr>
                <a:schemeClr val="dk2"/>
              </a:buClr>
              <a:buSzPts val="1800"/>
              <a:buFont typeface="Arial"/>
              <a:buNone/>
            </a:pPr>
            <a:r>
              <a:rPr i="0" lang="en" sz="1400" u="none" cap="none" strike="noStrike">
                <a:solidFill>
                  <a:schemeClr val="dk1"/>
                </a:solidFill>
                <a:latin typeface="Economica"/>
                <a:ea typeface="Economica"/>
                <a:cs typeface="Economica"/>
                <a:sym typeface="Economica"/>
              </a:rPr>
              <a:t>M2 SISE - OPSIE</a:t>
            </a:r>
            <a:endParaRPr i="0" sz="1400" u="none" cap="none" strike="noStrike">
              <a:solidFill>
                <a:schemeClr val="dk1"/>
              </a:solidFill>
              <a:latin typeface="Economica"/>
              <a:ea typeface="Economica"/>
              <a:cs typeface="Economica"/>
              <a:sym typeface="Economica"/>
            </a:endParaRPr>
          </a:p>
          <a:p>
            <a:pPr indent="0" lvl="0" marL="0" marR="0" rtl="0" algn="l">
              <a:lnSpc>
                <a:spcPct val="75000"/>
              </a:lnSpc>
              <a:spcBef>
                <a:spcPts val="1200"/>
              </a:spcBef>
              <a:spcAft>
                <a:spcPts val="0"/>
              </a:spcAft>
              <a:buClr>
                <a:schemeClr val="dk2"/>
              </a:buClr>
              <a:buSzPts val="1800"/>
              <a:buFont typeface="Arial"/>
              <a:buNone/>
            </a:pPr>
            <a:r>
              <a:rPr i="0" lang="en" sz="1400" u="none" cap="none" strike="noStrike">
                <a:solidFill>
                  <a:schemeClr val="dk1"/>
                </a:solidFill>
                <a:latin typeface="Economica"/>
                <a:ea typeface="Economica"/>
                <a:cs typeface="Economica"/>
                <a:sym typeface="Economica"/>
              </a:rPr>
              <a:t>Promotion 2021-2022 </a:t>
            </a:r>
            <a:endParaRPr i="0" sz="1400" u="none" cap="none" strike="noStrike">
              <a:solidFill>
                <a:schemeClr val="dk1"/>
              </a:solidFill>
              <a:latin typeface="Economica"/>
              <a:ea typeface="Economica"/>
              <a:cs typeface="Economica"/>
              <a:sym typeface="Economica"/>
            </a:endParaRPr>
          </a:p>
          <a:p>
            <a:pPr indent="0" lvl="0" marL="0" marR="0" rtl="0" algn="l">
              <a:lnSpc>
                <a:spcPct val="75000"/>
              </a:lnSpc>
              <a:spcBef>
                <a:spcPts val="1200"/>
              </a:spcBef>
              <a:spcAft>
                <a:spcPts val="1200"/>
              </a:spcAft>
              <a:buClr>
                <a:schemeClr val="dk2"/>
              </a:buClr>
              <a:buSzPts val="1800"/>
              <a:buFont typeface="Arial"/>
              <a:buNone/>
            </a:pPr>
            <a:r>
              <a:t/>
            </a:r>
            <a:endParaRPr i="0" sz="1400" u="none" cap="none" strike="noStrike">
              <a:solidFill>
                <a:schemeClr val="dk1"/>
              </a:solidFill>
              <a:latin typeface="Economica"/>
              <a:ea typeface="Economica"/>
              <a:cs typeface="Economica"/>
              <a:sym typeface="Economica"/>
            </a:endParaRPr>
          </a:p>
        </p:txBody>
      </p:sp>
      <p:pic>
        <p:nvPicPr>
          <p:cNvPr id="56" name="Google Shape;56;p1"/>
          <p:cNvPicPr preferRelativeResize="0"/>
          <p:nvPr/>
        </p:nvPicPr>
        <p:blipFill rotWithShape="1">
          <a:blip r:embed="rId3">
            <a:alphaModFix/>
          </a:blip>
          <a:srcRect b="0" l="0" r="11031" t="0"/>
          <a:stretch/>
        </p:blipFill>
        <p:spPr>
          <a:xfrm>
            <a:off x="0" y="76200"/>
            <a:ext cx="2175025" cy="537250"/>
          </a:xfrm>
          <a:prstGeom prst="rect">
            <a:avLst/>
          </a:prstGeom>
          <a:noFill/>
          <a:ln>
            <a:noFill/>
          </a:ln>
        </p:spPr>
      </p:pic>
      <p:pic>
        <p:nvPicPr>
          <p:cNvPr id="57" name="Google Shape;57;p1"/>
          <p:cNvPicPr preferRelativeResize="0"/>
          <p:nvPr/>
        </p:nvPicPr>
        <p:blipFill rotWithShape="1">
          <a:blip r:embed="rId4">
            <a:alphaModFix/>
          </a:blip>
          <a:srcRect b="0" l="0" r="0" t="0"/>
          <a:stretch/>
        </p:blipFill>
        <p:spPr>
          <a:xfrm>
            <a:off x="425975" y="3488175"/>
            <a:ext cx="1131876" cy="1179038"/>
          </a:xfrm>
          <a:prstGeom prst="rect">
            <a:avLst/>
          </a:prstGeom>
          <a:noFill/>
          <a:ln>
            <a:noFill/>
          </a:ln>
        </p:spPr>
      </p:pic>
      <p:sp>
        <p:nvSpPr>
          <p:cNvPr id="58" name="Google Shape;58;p1"/>
          <p:cNvSpPr txBox="1"/>
          <p:nvPr/>
        </p:nvSpPr>
        <p:spPr>
          <a:xfrm>
            <a:off x="609500" y="3665950"/>
            <a:ext cx="5190900" cy="823500"/>
          </a:xfrm>
          <a:prstGeom prst="rect">
            <a:avLst/>
          </a:prstGeom>
          <a:noFill/>
          <a:ln>
            <a:noFill/>
          </a:ln>
        </p:spPr>
        <p:txBody>
          <a:bodyPr anchorCtr="0" anchor="t" bIns="91425" lIns="91425" spcFirstLastPara="1" rIns="91425" wrap="square" tIns="91425">
            <a:spAutoFit/>
          </a:bodyPr>
          <a:lstStyle/>
          <a:p>
            <a:pPr indent="0" lvl="0" marL="0" marR="0" rtl="0" algn="l">
              <a:lnSpc>
                <a:spcPct val="75000"/>
              </a:lnSpc>
              <a:spcBef>
                <a:spcPts val="0"/>
              </a:spcBef>
              <a:spcAft>
                <a:spcPts val="0"/>
              </a:spcAft>
              <a:buClr>
                <a:srgbClr val="000000"/>
              </a:buClr>
              <a:buSzPts val="1400"/>
              <a:buFont typeface="Arial"/>
              <a:buNone/>
            </a:pPr>
            <a:r>
              <a:rPr i="0" lang="en" sz="1400" u="none" cap="none" strike="noStrike">
                <a:solidFill>
                  <a:schemeClr val="dk1"/>
                </a:solidFill>
                <a:latin typeface="Economica"/>
                <a:ea typeface="Economica"/>
                <a:cs typeface="Economica"/>
                <a:sym typeface="Economica"/>
              </a:rPr>
              <a:t>SISE : Hamza Fassi Fihri - Pierre Le Galeze - Sami Ait Tilat									</a:t>
            </a:r>
            <a:endParaRPr i="0" sz="1400" u="none" cap="none" strike="noStrike">
              <a:solidFill>
                <a:schemeClr val="dk1"/>
              </a:solidFill>
              <a:latin typeface="Economica"/>
              <a:ea typeface="Economica"/>
              <a:cs typeface="Economica"/>
              <a:sym typeface="Economica"/>
            </a:endParaRPr>
          </a:p>
          <a:p>
            <a:pPr indent="0" lvl="0" marL="0" marR="0" rtl="0" algn="l">
              <a:lnSpc>
                <a:spcPct val="75000"/>
              </a:lnSpc>
              <a:spcBef>
                <a:spcPts val="1200"/>
              </a:spcBef>
              <a:spcAft>
                <a:spcPts val="1200"/>
              </a:spcAft>
              <a:buClr>
                <a:srgbClr val="000000"/>
              </a:buClr>
              <a:buSzPts val="1400"/>
              <a:buFont typeface="Arial"/>
              <a:buNone/>
            </a:pPr>
            <a:r>
              <a:rPr i="0" lang="en" sz="1400" u="none" cap="none" strike="noStrike">
                <a:solidFill>
                  <a:schemeClr val="dk1"/>
                </a:solidFill>
                <a:latin typeface="Economica"/>
                <a:ea typeface="Economica"/>
                <a:cs typeface="Economica"/>
                <a:sym typeface="Economica"/>
              </a:rPr>
              <a:t>OPSIE : Badreddine Touati - Bachir Oufaquir </a:t>
            </a:r>
            <a:endParaRPr i="0" sz="1400" u="none" cap="none" strike="noStrike">
              <a:solidFill>
                <a:schemeClr val="dk1"/>
              </a:solidFill>
              <a:latin typeface="Economica"/>
              <a:ea typeface="Economica"/>
              <a:cs typeface="Economica"/>
              <a:sym typeface="Economica"/>
            </a:endParaRPr>
          </a:p>
        </p:txBody>
      </p:sp>
      <p:pic>
        <p:nvPicPr>
          <p:cNvPr id="59" name="Google Shape;59;p1"/>
          <p:cNvPicPr preferRelativeResize="0"/>
          <p:nvPr/>
        </p:nvPicPr>
        <p:blipFill rotWithShape="1">
          <a:blip r:embed="rId5">
            <a:alphaModFix/>
          </a:blip>
          <a:srcRect b="0" l="0" r="0" t="0"/>
          <a:stretch/>
        </p:blipFill>
        <p:spPr>
          <a:xfrm>
            <a:off x="7722350" y="304825"/>
            <a:ext cx="1139996" cy="1179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nvSpPr>
        <p:spPr>
          <a:xfrm>
            <a:off x="311700" y="316600"/>
            <a:ext cx="8520600" cy="6915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FF0000"/>
              </a:solidFill>
              <a:latin typeface="Arial"/>
              <a:ea typeface="Arial"/>
              <a:cs typeface="Arial"/>
              <a:sym typeface="Arial"/>
            </a:endParaRPr>
          </a:p>
        </p:txBody>
      </p:sp>
      <p:sp>
        <p:nvSpPr>
          <p:cNvPr id="65" name="Google Shape;65;p2"/>
          <p:cNvSpPr txBox="1"/>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4200"/>
              <a:buFont typeface="Arial"/>
              <a:buNone/>
            </a:pPr>
            <a:r>
              <a:rPr b="0" i="0" lang="en" sz="4200" u="none" cap="none" strike="noStrike">
                <a:solidFill>
                  <a:srgbClr val="000000"/>
                </a:solidFill>
                <a:latin typeface="Economica"/>
                <a:ea typeface="Economica"/>
                <a:cs typeface="Economica"/>
                <a:sym typeface="Economica"/>
              </a:rPr>
              <a:t>SOMMAIRE</a:t>
            </a:r>
            <a:endParaRPr b="0" i="0" sz="4200" u="none" cap="none" strike="noStrike">
              <a:solidFill>
                <a:srgbClr val="000000"/>
              </a:solidFill>
              <a:latin typeface="Economica"/>
              <a:ea typeface="Economica"/>
              <a:cs typeface="Economica"/>
              <a:sym typeface="Economica"/>
            </a:endParaRPr>
          </a:p>
        </p:txBody>
      </p:sp>
      <p:sp>
        <p:nvSpPr>
          <p:cNvPr id="66" name="Google Shape;66;p2"/>
          <p:cNvSpPr txBox="1"/>
          <p:nvPr/>
        </p:nvSpPr>
        <p:spPr>
          <a:xfrm>
            <a:off x="311700" y="1444875"/>
            <a:ext cx="8520600" cy="23451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800"/>
              <a:buFont typeface="Arial"/>
              <a:buNone/>
            </a:pPr>
            <a:r>
              <a:rPr i="0" lang="en" sz="2600" u="none" cap="none" strike="noStrike">
                <a:solidFill>
                  <a:srgbClr val="000000"/>
                </a:solidFill>
                <a:latin typeface="Economica"/>
                <a:ea typeface="Economica"/>
                <a:cs typeface="Economica"/>
                <a:sym typeface="Economica"/>
              </a:rPr>
              <a:t>I - Introduction </a:t>
            </a:r>
            <a:endParaRPr i="0" sz="2600" u="none" cap="none" strike="noStrike">
              <a:solidFill>
                <a:srgbClr val="000000"/>
              </a:solidFill>
              <a:latin typeface="Economica"/>
              <a:ea typeface="Economica"/>
              <a:cs typeface="Economica"/>
              <a:sym typeface="Economica"/>
            </a:endParaRPr>
          </a:p>
          <a:p>
            <a:pPr indent="0" lvl="0" marL="0" marR="0" rtl="0" algn="l">
              <a:lnSpc>
                <a:spcPct val="115000"/>
              </a:lnSpc>
              <a:spcBef>
                <a:spcPts val="1200"/>
              </a:spcBef>
              <a:spcAft>
                <a:spcPts val="0"/>
              </a:spcAft>
              <a:buClr>
                <a:srgbClr val="000000"/>
              </a:buClr>
              <a:buSzPts val="1800"/>
              <a:buFont typeface="Arial"/>
              <a:buNone/>
            </a:pPr>
            <a:r>
              <a:rPr i="0" lang="en" sz="2600" u="none" cap="none" strike="noStrike">
                <a:solidFill>
                  <a:srgbClr val="000000"/>
                </a:solidFill>
                <a:latin typeface="Economica"/>
                <a:ea typeface="Economica"/>
                <a:cs typeface="Economica"/>
                <a:sym typeface="Economica"/>
              </a:rPr>
              <a:t>	II- </a:t>
            </a:r>
            <a:r>
              <a:rPr i="0" lang="en" sz="2400" u="none" cap="none" strike="noStrike">
                <a:solidFill>
                  <a:schemeClr val="dk1"/>
                </a:solidFill>
                <a:latin typeface="Economica"/>
                <a:ea typeface="Economica"/>
                <a:cs typeface="Economica"/>
                <a:sym typeface="Economica"/>
              </a:rPr>
              <a:t>Migration</a:t>
            </a:r>
            <a:r>
              <a:rPr i="0" lang="en" sz="2400" u="none" cap="none" strike="noStrike">
                <a:solidFill>
                  <a:schemeClr val="dk1"/>
                </a:solidFill>
                <a:latin typeface="Economica"/>
                <a:ea typeface="Economica"/>
                <a:cs typeface="Economica"/>
                <a:sym typeface="Economica"/>
              </a:rPr>
              <a:t> et préparation des données</a:t>
            </a:r>
            <a:endParaRPr i="0" sz="2400" u="none" cap="none" strike="noStrike">
              <a:solidFill>
                <a:schemeClr val="dk1"/>
              </a:solidFill>
              <a:latin typeface="Economica"/>
              <a:ea typeface="Economica"/>
              <a:cs typeface="Economica"/>
              <a:sym typeface="Economica"/>
            </a:endParaRPr>
          </a:p>
          <a:p>
            <a:pPr indent="0" lvl="0" marL="0" marR="0" rtl="0" algn="l">
              <a:lnSpc>
                <a:spcPct val="115000"/>
              </a:lnSpc>
              <a:spcBef>
                <a:spcPts val="1200"/>
              </a:spcBef>
              <a:spcAft>
                <a:spcPts val="0"/>
              </a:spcAft>
              <a:buClr>
                <a:srgbClr val="000000"/>
              </a:buClr>
              <a:buSzPts val="1600"/>
              <a:buFont typeface="Arial"/>
              <a:buNone/>
            </a:pPr>
            <a:r>
              <a:rPr i="0" lang="en" sz="2400" u="none" cap="none" strike="noStrike">
                <a:solidFill>
                  <a:schemeClr val="dk1"/>
                </a:solidFill>
                <a:latin typeface="Economica"/>
                <a:ea typeface="Economica"/>
                <a:cs typeface="Economica"/>
                <a:sym typeface="Economica"/>
              </a:rPr>
              <a:t>	III - Application R-Shiny	</a:t>
            </a:r>
            <a:endParaRPr i="0" sz="2400" u="none" cap="none" strike="noStrike">
              <a:solidFill>
                <a:schemeClr val="dk1"/>
              </a:solidFill>
              <a:latin typeface="Economica"/>
              <a:ea typeface="Economica"/>
              <a:cs typeface="Economica"/>
              <a:sym typeface="Economica"/>
            </a:endParaRPr>
          </a:p>
          <a:p>
            <a:pPr indent="0" lvl="0" marL="0" marR="0" rtl="0" algn="l">
              <a:lnSpc>
                <a:spcPct val="115000"/>
              </a:lnSpc>
              <a:spcBef>
                <a:spcPts val="1200"/>
              </a:spcBef>
              <a:spcAft>
                <a:spcPts val="1200"/>
              </a:spcAft>
              <a:buClr>
                <a:srgbClr val="000000"/>
              </a:buClr>
              <a:buSzPts val="1600"/>
              <a:buFont typeface="Arial"/>
              <a:buNone/>
            </a:pPr>
            <a:r>
              <a:rPr i="0" lang="en" sz="2400" u="none" cap="none" strike="noStrike">
                <a:solidFill>
                  <a:schemeClr val="dk1"/>
                </a:solidFill>
                <a:latin typeface="Economica"/>
                <a:ea typeface="Economica"/>
                <a:cs typeface="Economica"/>
                <a:sym typeface="Economica"/>
              </a:rPr>
              <a:t> 	IV- Demo</a:t>
            </a:r>
            <a:endParaRPr i="0" sz="2400" u="none" cap="none" strike="noStrike">
              <a:solidFill>
                <a:schemeClr val="dk1"/>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latin typeface="Economica"/>
                <a:ea typeface="Economica"/>
                <a:cs typeface="Economica"/>
                <a:sym typeface="Economica"/>
              </a:rPr>
              <a:t>La cybersécurité et le traitement des données sont deux domaines qui se complètent vu le nombre important d’attaques et le volumes gigantesque de données à analyser</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SzPts val="1800"/>
              <a:buNone/>
            </a:pPr>
            <a:r>
              <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1200"/>
              </a:spcAft>
              <a:buSzPts val="1800"/>
              <a:buNone/>
            </a:pPr>
            <a:r>
              <a:rPr lang="en">
                <a:solidFill>
                  <a:schemeClr val="dk1"/>
                </a:solidFill>
                <a:latin typeface="Economica"/>
                <a:ea typeface="Economica"/>
                <a:cs typeface="Economica"/>
                <a:sym typeface="Economica"/>
              </a:rPr>
              <a:t>Dans ce challenge, nous allons présenter un exemple de cette synergie.</a:t>
            </a:r>
            <a:endParaRPr>
              <a:solidFill>
                <a:schemeClr val="dk1"/>
              </a:solidFill>
              <a:latin typeface="Economica"/>
              <a:ea typeface="Economica"/>
              <a:cs typeface="Economica"/>
              <a:sym typeface="Economica"/>
            </a:endParaRPr>
          </a:p>
        </p:txBody>
      </p:sp>
      <p:sp>
        <p:nvSpPr>
          <p:cNvPr id="72" name="Google Shape;72;p3"/>
          <p:cNvSpPr txBox="1"/>
          <p:nvPr/>
        </p:nvSpPr>
        <p:spPr>
          <a:xfrm>
            <a:off x="311700" y="11125"/>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Economica"/>
                <a:ea typeface="Economica"/>
                <a:cs typeface="Economica"/>
                <a:sym typeface="Economica"/>
              </a:rPr>
              <a:t>I - Introduction</a:t>
            </a:r>
            <a:endParaRPr b="1" i="0" sz="2300" u="none" cap="none" strike="noStrike">
              <a:solidFill>
                <a:srgbClr val="FF0000"/>
              </a:solidFill>
              <a:latin typeface="Arial"/>
              <a:ea typeface="Arial"/>
              <a:cs typeface="Arial"/>
              <a:sym typeface="Arial"/>
            </a:endParaRPr>
          </a:p>
        </p:txBody>
      </p:sp>
      <p:sp>
        <p:nvSpPr>
          <p:cNvPr id="73" name="Google Shape;73;p3"/>
          <p:cNvSpPr txBox="1"/>
          <p:nvPr/>
        </p:nvSpPr>
        <p:spPr>
          <a:xfrm>
            <a:off x="8710500" y="4710000"/>
            <a:ext cx="3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idx="1" type="body"/>
          </p:nvPr>
        </p:nvSpPr>
        <p:spPr>
          <a:xfrm>
            <a:off x="311700" y="1037250"/>
            <a:ext cx="8520600" cy="3531600"/>
          </a:xfrm>
          <a:prstGeom prst="rect">
            <a:avLst/>
          </a:prstGeom>
          <a:noFill/>
          <a:ln>
            <a:noFill/>
          </a:ln>
        </p:spPr>
        <p:txBody>
          <a:bodyPr anchorCtr="0" anchor="t" bIns="91425" lIns="91425" spcFirstLastPara="1" rIns="91425" wrap="square" tIns="91425">
            <a:normAutofit/>
          </a:bodyPr>
          <a:lstStyle/>
          <a:p>
            <a:pPr indent="-342899" lvl="0" marL="457200" rtl="0" algn="l">
              <a:lnSpc>
                <a:spcPct val="115000"/>
              </a:lnSpc>
              <a:spcBef>
                <a:spcPts val="0"/>
              </a:spcBef>
              <a:spcAft>
                <a:spcPts val="0"/>
              </a:spcAft>
              <a:buClr>
                <a:schemeClr val="dk1"/>
              </a:buClr>
              <a:buSzPts val="1800"/>
              <a:buFont typeface="Economica"/>
              <a:buChar char="-"/>
            </a:pPr>
            <a:r>
              <a:rPr lang="en">
                <a:solidFill>
                  <a:schemeClr val="dk1"/>
                </a:solidFill>
                <a:latin typeface="Economica"/>
                <a:ea typeface="Economica"/>
                <a:cs typeface="Economica"/>
                <a:sym typeface="Economica"/>
              </a:rPr>
              <a:t>Nous avons mis en place un firewal en utilisant le fichiers de configuration après révision des règles, puis nous avons configuré syslog, sur une VM Kali, et nous avons utilisé une autre VM pour les test de scan/attack sur un réseau virtuel.</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SzPts val="1946"/>
              <a:buNone/>
            </a:pPr>
            <a:r>
              <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SzPts val="1946"/>
              <a:buNone/>
            </a:pPr>
            <a:r>
              <a:rPr lang="en">
                <a:solidFill>
                  <a:schemeClr val="dk1"/>
                </a:solidFill>
                <a:latin typeface="Economica"/>
                <a:ea typeface="Economica"/>
                <a:cs typeface="Economica"/>
                <a:sym typeface="Economica"/>
              </a:rPr>
              <a:t>(Détails des commandes sur </a:t>
            </a:r>
            <a:r>
              <a:rPr lang="en" u="sng">
                <a:solidFill>
                  <a:schemeClr val="dk1"/>
                </a:solidFill>
                <a:latin typeface="Economica"/>
                <a:ea typeface="Economica"/>
                <a:cs typeface="Economica"/>
                <a:sym typeface="Economica"/>
              </a:rPr>
              <a:t>history_commande_attack.txt</a:t>
            </a:r>
            <a:r>
              <a:rPr lang="en">
                <a:solidFill>
                  <a:schemeClr val="dk1"/>
                </a:solidFill>
                <a:latin typeface="Economica"/>
                <a:ea typeface="Economica"/>
                <a:cs typeface="Economica"/>
                <a:sym typeface="Economica"/>
              </a:rPr>
              <a:t> &amp; </a:t>
            </a:r>
            <a:r>
              <a:rPr lang="en" u="sng">
                <a:solidFill>
                  <a:schemeClr val="dk1"/>
                </a:solidFill>
                <a:latin typeface="Economica"/>
                <a:ea typeface="Economica"/>
                <a:cs typeface="Economica"/>
                <a:sym typeface="Economica"/>
              </a:rPr>
              <a:t>historiquecommande.txt)</a:t>
            </a:r>
            <a:endParaRPr u="sng">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SzPts val="1946"/>
              <a:buNone/>
            </a:pPr>
            <a:r>
              <a:rPr lang="en" u="sng">
                <a:solidFill>
                  <a:schemeClr val="dk1"/>
                </a:solidFill>
                <a:latin typeface="Economica"/>
                <a:ea typeface="Economica"/>
                <a:cs typeface="Economica"/>
                <a:sym typeface="Economica"/>
              </a:rPr>
              <a:t>Adresse ip vm parfeu</a:t>
            </a:r>
            <a:r>
              <a:rPr lang="en">
                <a:solidFill>
                  <a:schemeClr val="dk1"/>
                </a:solidFill>
                <a:latin typeface="Economica"/>
                <a:ea typeface="Economica"/>
                <a:cs typeface="Economica"/>
                <a:sym typeface="Economica"/>
              </a:rPr>
              <a:t> 192.168.56.101</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SzPts val="1946"/>
              <a:buNone/>
            </a:pPr>
            <a:r>
              <a:rPr lang="en" u="sng">
                <a:solidFill>
                  <a:schemeClr val="dk1"/>
                </a:solidFill>
                <a:latin typeface="Economica"/>
                <a:ea typeface="Economica"/>
                <a:cs typeface="Economica"/>
                <a:sym typeface="Economica"/>
              </a:rPr>
              <a:t>Adresse ip vm attack </a:t>
            </a:r>
            <a:r>
              <a:rPr lang="en">
                <a:solidFill>
                  <a:schemeClr val="dk1"/>
                </a:solidFill>
                <a:latin typeface="Economica"/>
                <a:ea typeface="Economica"/>
                <a:cs typeface="Economica"/>
                <a:sym typeface="Economica"/>
              </a:rPr>
              <a:t>192.168.56.102</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1200"/>
              </a:spcAft>
              <a:buSzPts val="1946"/>
              <a:buNone/>
            </a:pPr>
            <a:r>
              <a:t/>
            </a:r>
            <a:endParaRPr u="sng">
              <a:solidFill>
                <a:schemeClr val="dk1"/>
              </a:solidFill>
              <a:latin typeface="Economica"/>
              <a:ea typeface="Economica"/>
              <a:cs typeface="Economica"/>
              <a:sym typeface="Economica"/>
            </a:endParaRPr>
          </a:p>
        </p:txBody>
      </p:sp>
      <p:sp>
        <p:nvSpPr>
          <p:cNvPr id="79" name="Google Shape;79;p4"/>
          <p:cNvSpPr txBox="1"/>
          <p:nvPr/>
        </p:nvSpPr>
        <p:spPr>
          <a:xfrm>
            <a:off x="243525" y="205950"/>
            <a:ext cx="8520600" cy="634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Economica"/>
                <a:ea typeface="Economica"/>
                <a:cs typeface="Economica"/>
                <a:sym typeface="Economica"/>
              </a:rPr>
              <a:t>II - Migration et préparation des données</a:t>
            </a:r>
            <a:endParaRPr b="1" i="0" sz="3000" u="none" cap="none" strike="noStrike">
              <a:solidFill>
                <a:srgbClr val="000000"/>
              </a:solidFill>
              <a:latin typeface="Economica"/>
              <a:ea typeface="Economica"/>
              <a:cs typeface="Economica"/>
              <a:sym typeface="Economica"/>
            </a:endParaRPr>
          </a:p>
        </p:txBody>
      </p:sp>
      <p:sp>
        <p:nvSpPr>
          <p:cNvPr id="80" name="Google Shape;80;p4"/>
          <p:cNvSpPr txBox="1"/>
          <p:nvPr/>
        </p:nvSpPr>
        <p:spPr>
          <a:xfrm>
            <a:off x="8710500" y="4710000"/>
            <a:ext cx="3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56750" y="968775"/>
            <a:ext cx="4218000" cy="572700"/>
          </a:xfrm>
          <a:prstGeom prst="rect">
            <a:avLst/>
          </a:prstGeom>
          <a:noFill/>
          <a:ln>
            <a:noFill/>
          </a:ln>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1200"/>
              </a:spcAft>
              <a:buClr>
                <a:schemeClr val="dk1"/>
              </a:buClr>
              <a:buSzPct val="65131"/>
              <a:buFont typeface="Arial"/>
              <a:buNone/>
            </a:pPr>
            <a:r>
              <a:rPr b="1" lang="en" sz="1520">
                <a:solidFill>
                  <a:srgbClr val="000000"/>
                </a:solidFill>
                <a:latin typeface="Open Sans"/>
                <a:ea typeface="Open Sans"/>
                <a:cs typeface="Open Sans"/>
                <a:sym typeface="Open Sans"/>
              </a:rPr>
              <a:t>Volet analyse exploratoire des données</a:t>
            </a:r>
            <a:endParaRPr b="1" sz="2420">
              <a:solidFill>
                <a:srgbClr val="000000"/>
              </a:solidFill>
            </a:endParaRPr>
          </a:p>
        </p:txBody>
      </p:sp>
      <p:sp>
        <p:nvSpPr>
          <p:cNvPr id="86" name="Google Shape;86;p5"/>
          <p:cNvSpPr txBox="1"/>
          <p:nvPr>
            <p:ph idx="1" type="body"/>
          </p:nvPr>
        </p:nvSpPr>
        <p:spPr>
          <a:xfrm>
            <a:off x="207950" y="1541475"/>
            <a:ext cx="3915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1"/>
              </a:buClr>
              <a:buSzPct val="61110"/>
              <a:buFont typeface="Arial"/>
              <a:buNone/>
            </a:pPr>
            <a:r>
              <a:rPr lang="en">
                <a:solidFill>
                  <a:schemeClr val="dk1"/>
                </a:solidFill>
                <a:latin typeface="Economica"/>
                <a:ea typeface="Economica"/>
                <a:cs typeface="Economica"/>
                <a:sym typeface="Economica"/>
              </a:rPr>
              <a:t>- Un classement des règles les plus utilisées.</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Clr>
                <a:schemeClr val="dk1"/>
              </a:buClr>
              <a:buSzPct val="61110"/>
              <a:buFont typeface="Arial"/>
              <a:buNone/>
            </a:pPr>
            <a:r>
              <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Clr>
                <a:schemeClr val="dk1"/>
              </a:buClr>
              <a:buSzPct val="61110"/>
              <a:buFont typeface="Arial"/>
              <a:buNone/>
            </a:pPr>
            <a:r>
              <a:rPr lang="en">
                <a:solidFill>
                  <a:schemeClr val="dk1"/>
                </a:solidFill>
                <a:latin typeface="Economica"/>
                <a:ea typeface="Economica"/>
                <a:cs typeface="Economica"/>
                <a:sym typeface="Economica"/>
              </a:rPr>
              <a:t>- Une analyse descriptive des fluxs rejetés et autorisés par protocole (TCP, UDP).</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Clr>
                <a:schemeClr val="dk1"/>
              </a:buClr>
              <a:buSzPct val="61110"/>
              <a:buFont typeface="Arial"/>
              <a:buNone/>
            </a:pPr>
            <a:r>
              <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Clr>
                <a:schemeClr val="dk1"/>
              </a:buClr>
              <a:buSzPct val="61110"/>
              <a:buFont typeface="Arial"/>
              <a:buNone/>
            </a:pPr>
            <a:r>
              <a:rPr lang="en">
                <a:solidFill>
                  <a:schemeClr val="dk1"/>
                </a:solidFill>
                <a:latin typeface="Economica"/>
                <a:ea typeface="Economica"/>
                <a:cs typeface="Economica"/>
                <a:sym typeface="Economica"/>
              </a:rPr>
              <a:t>- Une visualisation interactive des données.</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Clr>
                <a:schemeClr val="dk1"/>
              </a:buClr>
              <a:buSzPct val="61110"/>
              <a:buFont typeface="Arial"/>
              <a:buNone/>
            </a:pPr>
            <a:r>
              <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0"/>
              </a:spcAft>
              <a:buClr>
                <a:schemeClr val="dk1"/>
              </a:buClr>
              <a:buSzPct val="61110"/>
              <a:buFont typeface="Arial"/>
              <a:buNone/>
            </a:pPr>
            <a:r>
              <a:rPr lang="en">
                <a:solidFill>
                  <a:schemeClr val="dk1"/>
                </a:solidFill>
                <a:latin typeface="Economica"/>
                <a:ea typeface="Economica"/>
                <a:cs typeface="Economica"/>
                <a:sym typeface="Economica"/>
              </a:rPr>
              <a:t>- Un rapprochement des règles par rapport aux ports de destination et aux actions (uniquement sur le protocole TCP).</a:t>
            </a:r>
            <a:endParaRPr>
              <a:solidFill>
                <a:schemeClr val="dk1"/>
              </a:solidFill>
              <a:latin typeface="Economica"/>
              <a:ea typeface="Economica"/>
              <a:cs typeface="Economica"/>
              <a:sym typeface="Economica"/>
            </a:endParaRPr>
          </a:p>
          <a:p>
            <a:pPr indent="0" lvl="0" marL="0" rtl="0" algn="l">
              <a:lnSpc>
                <a:spcPct val="115000"/>
              </a:lnSpc>
              <a:spcBef>
                <a:spcPts val="1200"/>
              </a:spcBef>
              <a:spcAft>
                <a:spcPts val="1200"/>
              </a:spcAft>
              <a:buSzPct val="142857"/>
              <a:buNone/>
            </a:pPr>
            <a:r>
              <a:t/>
            </a:r>
            <a:endParaRPr>
              <a:latin typeface="Economica"/>
              <a:ea typeface="Economica"/>
              <a:cs typeface="Economica"/>
              <a:sym typeface="Economica"/>
            </a:endParaRPr>
          </a:p>
        </p:txBody>
      </p:sp>
      <p:sp>
        <p:nvSpPr>
          <p:cNvPr id="87" name="Google Shape;87;p5"/>
          <p:cNvSpPr txBox="1"/>
          <p:nvPr>
            <p:ph type="title"/>
          </p:nvPr>
        </p:nvSpPr>
        <p:spPr>
          <a:xfrm>
            <a:off x="4786350" y="922788"/>
            <a:ext cx="4218000" cy="572700"/>
          </a:xfrm>
          <a:prstGeom prst="rect">
            <a:avLst/>
          </a:prstGeom>
          <a:noFill/>
          <a:ln>
            <a:noFill/>
          </a:ln>
        </p:spPr>
        <p:txBody>
          <a:bodyPr anchorCtr="0" anchor="t" bIns="91425" lIns="91425" spcFirstLastPara="1" rIns="91425" wrap="square" tIns="91425">
            <a:normAutofit/>
          </a:bodyPr>
          <a:lstStyle/>
          <a:p>
            <a:pPr indent="0" lvl="0" marL="457200" rtl="0" algn="ctr">
              <a:lnSpc>
                <a:spcPct val="115000"/>
              </a:lnSpc>
              <a:spcBef>
                <a:spcPts val="0"/>
              </a:spcBef>
              <a:spcAft>
                <a:spcPts val="1200"/>
              </a:spcAft>
              <a:buClr>
                <a:schemeClr val="dk1"/>
              </a:buClr>
              <a:buSzPts val="990"/>
              <a:buFont typeface="Arial"/>
              <a:buNone/>
            </a:pPr>
            <a:r>
              <a:rPr b="1" lang="en" sz="1520">
                <a:solidFill>
                  <a:srgbClr val="000000"/>
                </a:solidFill>
                <a:latin typeface="Open Sans"/>
                <a:ea typeface="Open Sans"/>
                <a:cs typeface="Open Sans"/>
                <a:sym typeface="Open Sans"/>
              </a:rPr>
              <a:t>Volet Data Mining</a:t>
            </a:r>
            <a:endParaRPr b="1" sz="2420">
              <a:solidFill>
                <a:srgbClr val="000000"/>
              </a:solidFill>
            </a:endParaRPr>
          </a:p>
        </p:txBody>
      </p:sp>
      <p:sp>
        <p:nvSpPr>
          <p:cNvPr id="88" name="Google Shape;88;p5"/>
          <p:cNvSpPr txBox="1"/>
          <p:nvPr>
            <p:ph idx="1" type="body"/>
          </p:nvPr>
        </p:nvSpPr>
        <p:spPr>
          <a:xfrm>
            <a:off x="4719925" y="1495500"/>
            <a:ext cx="4466100" cy="3267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800"/>
              <a:buNone/>
            </a:pPr>
            <a:r>
              <a:t/>
            </a:r>
            <a:endParaRPr>
              <a:latin typeface="Economica"/>
              <a:ea typeface="Economica"/>
              <a:cs typeface="Economica"/>
              <a:sym typeface="Economica"/>
            </a:endParaRPr>
          </a:p>
          <a:p>
            <a:pPr indent="-317500" lvl="0" marL="457200" marR="0" rtl="0" algn="l">
              <a:lnSpc>
                <a:spcPct val="115000"/>
              </a:lnSpc>
              <a:spcBef>
                <a:spcPts val="1200"/>
              </a:spcBef>
              <a:spcAft>
                <a:spcPts val="0"/>
              </a:spcAft>
              <a:buClr>
                <a:schemeClr val="dk1"/>
              </a:buClr>
              <a:buSzPts val="1400"/>
              <a:buFont typeface="Economica"/>
              <a:buChar char="-"/>
            </a:pPr>
            <a:r>
              <a:rPr lang="en" sz="1400">
                <a:solidFill>
                  <a:schemeClr val="dk1"/>
                </a:solidFill>
                <a:latin typeface="Economica"/>
                <a:ea typeface="Economica"/>
                <a:cs typeface="Economica"/>
                <a:sym typeface="Economica"/>
              </a:rPr>
              <a:t>Clustering : K-means- Dendogramme</a:t>
            </a:r>
            <a:endParaRPr sz="1400">
              <a:solidFill>
                <a:schemeClr val="dk1"/>
              </a:solidFill>
              <a:latin typeface="Economica"/>
              <a:ea typeface="Economica"/>
              <a:cs typeface="Economica"/>
              <a:sym typeface="Economica"/>
            </a:endParaRPr>
          </a:p>
          <a:p>
            <a:pPr indent="0" lvl="0" marL="457200" marR="0" rtl="0" algn="l">
              <a:lnSpc>
                <a:spcPct val="115000"/>
              </a:lnSpc>
              <a:spcBef>
                <a:spcPts val="1200"/>
              </a:spcBef>
              <a:spcAft>
                <a:spcPts val="0"/>
              </a:spcAft>
              <a:buSzPts val="1800"/>
              <a:buNone/>
            </a:pPr>
            <a:r>
              <a:t/>
            </a:r>
            <a:endParaRPr sz="1400">
              <a:solidFill>
                <a:schemeClr val="dk1"/>
              </a:solidFill>
              <a:latin typeface="Economica"/>
              <a:ea typeface="Economica"/>
              <a:cs typeface="Economica"/>
              <a:sym typeface="Economica"/>
            </a:endParaRPr>
          </a:p>
          <a:p>
            <a:pPr indent="-317500" lvl="0" marL="457200" marR="0" rtl="0" algn="l">
              <a:lnSpc>
                <a:spcPct val="115000"/>
              </a:lnSpc>
              <a:spcBef>
                <a:spcPts val="1200"/>
              </a:spcBef>
              <a:spcAft>
                <a:spcPts val="0"/>
              </a:spcAft>
              <a:buClr>
                <a:schemeClr val="dk1"/>
              </a:buClr>
              <a:buSzPts val="1400"/>
              <a:buFont typeface="Economica"/>
              <a:buChar char="-"/>
            </a:pPr>
            <a:r>
              <a:rPr lang="en" sz="1400">
                <a:solidFill>
                  <a:schemeClr val="dk1"/>
                </a:solidFill>
                <a:latin typeface="Economica"/>
                <a:ea typeface="Economica"/>
                <a:cs typeface="Economica"/>
                <a:sym typeface="Economica"/>
              </a:rPr>
              <a:t>Relation entre les adresses IP source et destination</a:t>
            </a:r>
            <a:endParaRPr sz="1400">
              <a:solidFill>
                <a:schemeClr val="dk1"/>
              </a:solidFill>
              <a:latin typeface="Economica"/>
              <a:ea typeface="Economica"/>
              <a:cs typeface="Economica"/>
              <a:sym typeface="Economica"/>
            </a:endParaRPr>
          </a:p>
          <a:p>
            <a:pPr indent="0" lvl="0" marL="0" marR="0" rtl="0" algn="l">
              <a:lnSpc>
                <a:spcPct val="115000"/>
              </a:lnSpc>
              <a:spcBef>
                <a:spcPts val="1200"/>
              </a:spcBef>
              <a:spcAft>
                <a:spcPts val="1200"/>
              </a:spcAft>
              <a:buSzPts val="1800"/>
              <a:buNone/>
            </a:pPr>
            <a:r>
              <a:t/>
            </a:r>
            <a:endParaRPr>
              <a:latin typeface="Economica"/>
              <a:ea typeface="Economica"/>
              <a:cs typeface="Economica"/>
              <a:sym typeface="Economica"/>
            </a:endParaRPr>
          </a:p>
        </p:txBody>
      </p:sp>
      <p:sp>
        <p:nvSpPr>
          <p:cNvPr id="89" name="Google Shape;89;p5"/>
          <p:cNvSpPr txBox="1"/>
          <p:nvPr/>
        </p:nvSpPr>
        <p:spPr>
          <a:xfrm>
            <a:off x="207950" y="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Economica"/>
                <a:ea typeface="Economica"/>
                <a:cs typeface="Economica"/>
                <a:sym typeface="Economica"/>
              </a:rPr>
              <a:t>III - Application R-shiny </a:t>
            </a:r>
            <a:endParaRPr b="1" i="0" sz="2300" u="none" cap="none" strike="noStrike">
              <a:solidFill>
                <a:srgbClr val="FF0000"/>
              </a:solidFill>
              <a:latin typeface="Arial"/>
              <a:ea typeface="Arial"/>
              <a:cs typeface="Arial"/>
              <a:sym typeface="Arial"/>
            </a:endParaRPr>
          </a:p>
        </p:txBody>
      </p:sp>
      <p:sp>
        <p:nvSpPr>
          <p:cNvPr id="90" name="Google Shape;90;p5"/>
          <p:cNvSpPr txBox="1"/>
          <p:nvPr/>
        </p:nvSpPr>
        <p:spPr>
          <a:xfrm>
            <a:off x="8710500" y="4710000"/>
            <a:ext cx="3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6"/>
          <p:cNvPicPr preferRelativeResize="0"/>
          <p:nvPr/>
        </p:nvPicPr>
        <p:blipFill rotWithShape="1">
          <a:blip r:embed="rId3">
            <a:alphaModFix/>
          </a:blip>
          <a:srcRect b="0" l="0" r="0" t="0"/>
          <a:stretch/>
        </p:blipFill>
        <p:spPr>
          <a:xfrm>
            <a:off x="1681800" y="842425"/>
            <a:ext cx="6653962" cy="3996276"/>
          </a:xfrm>
          <a:prstGeom prst="rect">
            <a:avLst/>
          </a:prstGeom>
          <a:noFill/>
          <a:ln>
            <a:noFill/>
          </a:ln>
        </p:spPr>
      </p:pic>
      <p:sp>
        <p:nvSpPr>
          <p:cNvPr id="96" name="Google Shape;96;p6"/>
          <p:cNvSpPr txBox="1"/>
          <p:nvPr/>
        </p:nvSpPr>
        <p:spPr>
          <a:xfrm>
            <a:off x="8710500" y="4710000"/>
            <a:ext cx="3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
        <p:nvSpPr>
          <p:cNvPr id="97" name="Google Shape;97;p6"/>
          <p:cNvSpPr txBox="1"/>
          <p:nvPr/>
        </p:nvSpPr>
        <p:spPr>
          <a:xfrm>
            <a:off x="189900" y="84000"/>
            <a:ext cx="8520600" cy="607200"/>
          </a:xfrm>
          <a:prstGeom prst="rect">
            <a:avLst/>
          </a:prstGeom>
          <a:noFill/>
          <a:ln>
            <a:noFill/>
          </a:ln>
        </p:spPr>
        <p:txBody>
          <a:bodyPr anchorCtr="0" anchor="b"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Economica"/>
                <a:ea typeface="Economica"/>
                <a:cs typeface="Economica"/>
                <a:sym typeface="Economica"/>
              </a:rPr>
              <a:t>III - Application R-shiny </a:t>
            </a:r>
            <a:endParaRPr b="1" i="0" sz="2300" u="none" cap="none" strike="noStrike">
              <a:solidFill>
                <a:srgbClr val="FF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7"/>
          <p:cNvPicPr preferRelativeResize="0"/>
          <p:nvPr/>
        </p:nvPicPr>
        <p:blipFill rotWithShape="1">
          <a:blip r:embed="rId3">
            <a:alphaModFix/>
          </a:blip>
          <a:srcRect b="0" l="0" r="0" t="0"/>
          <a:stretch/>
        </p:blipFill>
        <p:spPr>
          <a:xfrm>
            <a:off x="1096587" y="767825"/>
            <a:ext cx="6950825" cy="4174574"/>
          </a:xfrm>
          <a:prstGeom prst="rect">
            <a:avLst/>
          </a:prstGeom>
          <a:noFill/>
          <a:ln>
            <a:noFill/>
          </a:ln>
        </p:spPr>
      </p:pic>
      <p:sp>
        <p:nvSpPr>
          <p:cNvPr id="103" name="Google Shape;103;p7"/>
          <p:cNvSpPr txBox="1"/>
          <p:nvPr/>
        </p:nvSpPr>
        <p:spPr>
          <a:xfrm>
            <a:off x="8710500" y="4710000"/>
            <a:ext cx="3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t>
            </a:r>
            <a:endParaRPr/>
          </a:p>
        </p:txBody>
      </p:sp>
      <p:sp>
        <p:nvSpPr>
          <p:cNvPr id="104" name="Google Shape;104;p7"/>
          <p:cNvSpPr txBox="1"/>
          <p:nvPr/>
        </p:nvSpPr>
        <p:spPr>
          <a:xfrm>
            <a:off x="189900" y="84000"/>
            <a:ext cx="8520600" cy="607200"/>
          </a:xfrm>
          <a:prstGeom prst="rect">
            <a:avLst/>
          </a:prstGeom>
          <a:noFill/>
          <a:ln>
            <a:noFill/>
          </a:ln>
        </p:spPr>
        <p:txBody>
          <a:bodyPr anchorCtr="0" anchor="b"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Economica"/>
                <a:ea typeface="Economica"/>
                <a:cs typeface="Economica"/>
                <a:sym typeface="Economica"/>
              </a:rPr>
              <a:t>III - Application R-shiny </a:t>
            </a:r>
            <a:endParaRPr b="1" i="0" sz="2300" u="none" cap="none" strike="noStrike">
              <a:solidFill>
                <a:srgbClr val="FF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nvSpPr>
        <p:spPr>
          <a:xfrm>
            <a:off x="311700" y="316600"/>
            <a:ext cx="8520600" cy="6915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FF0000"/>
              </a:solidFill>
              <a:latin typeface="Arial"/>
              <a:ea typeface="Arial"/>
              <a:cs typeface="Arial"/>
              <a:sym typeface="Arial"/>
            </a:endParaRPr>
          </a:p>
        </p:txBody>
      </p:sp>
      <p:sp>
        <p:nvSpPr>
          <p:cNvPr id="110" name="Google Shape;110;p8"/>
          <p:cNvSpPr txBox="1"/>
          <p:nvPr/>
        </p:nvSpPr>
        <p:spPr>
          <a:xfrm>
            <a:off x="311700" y="2390600"/>
            <a:ext cx="8520600" cy="831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300"/>
              <a:buFont typeface="Arial"/>
              <a:buNone/>
            </a:pPr>
            <a:r>
              <a:rPr b="0" i="0" lang="en" sz="6300" u="none" cap="none" strike="noStrike">
                <a:solidFill>
                  <a:srgbClr val="000000"/>
                </a:solidFill>
                <a:latin typeface="Economica"/>
                <a:ea typeface="Economica"/>
                <a:cs typeface="Economica"/>
                <a:sym typeface="Economica"/>
              </a:rPr>
              <a:t>DEMO</a:t>
            </a:r>
            <a:endParaRPr b="0" i="0" sz="6300" u="none" cap="none" strike="noStrike">
              <a:solidFill>
                <a:srgbClr val="000000"/>
              </a:solidFill>
              <a:latin typeface="Economica"/>
              <a:ea typeface="Economica"/>
              <a:cs typeface="Economica"/>
              <a:sym typeface="Economica"/>
            </a:endParaRPr>
          </a:p>
        </p:txBody>
      </p:sp>
      <p:pic>
        <p:nvPicPr>
          <p:cNvPr id="111" name="Google Shape;111;p8"/>
          <p:cNvPicPr preferRelativeResize="0"/>
          <p:nvPr/>
        </p:nvPicPr>
        <p:blipFill rotWithShape="1">
          <a:blip r:embed="rId3">
            <a:alphaModFix/>
          </a:blip>
          <a:srcRect b="0" l="0" r="0" t="0"/>
          <a:stretch/>
        </p:blipFill>
        <p:spPr>
          <a:xfrm>
            <a:off x="425975" y="3488175"/>
            <a:ext cx="1131876" cy="1179038"/>
          </a:xfrm>
          <a:prstGeom prst="rect">
            <a:avLst/>
          </a:prstGeom>
          <a:noFill/>
          <a:ln>
            <a:noFill/>
          </a:ln>
        </p:spPr>
      </p:pic>
      <p:pic>
        <p:nvPicPr>
          <p:cNvPr id="112" name="Google Shape;112;p8"/>
          <p:cNvPicPr preferRelativeResize="0"/>
          <p:nvPr/>
        </p:nvPicPr>
        <p:blipFill rotWithShape="1">
          <a:blip r:embed="rId4">
            <a:alphaModFix/>
          </a:blip>
          <a:srcRect b="0" l="0" r="0" t="0"/>
          <a:stretch/>
        </p:blipFill>
        <p:spPr>
          <a:xfrm>
            <a:off x="7722350" y="304825"/>
            <a:ext cx="1139996" cy="11790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