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9"/>
  </p:handoutMasterIdLst>
  <p:sldIdLst>
    <p:sldId id="256" r:id="rId2"/>
    <p:sldId id="257" r:id="rId3"/>
    <p:sldId id="261" r:id="rId4"/>
    <p:sldId id="258" r:id="rId5"/>
    <p:sldId id="259" r:id="rId6"/>
    <p:sldId id="260" r:id="rId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221F4-F7D6-468C-8D84-B165A81610E4}" v="1" dt="2022-04-08T07:33:54.511"/>
    <p1510:client id="{446DCACB-D312-4572-A7F6-B306334C25EE}" v="104" dt="2022-04-07T18:55:48.368"/>
    <p1510:client id="{586D3DD2-B5EE-A094-18BC-D57255906B73}" v="55" dt="2022-04-07T19:01:13.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6623" autoAdjust="0"/>
  </p:normalViewPr>
  <p:slideViewPr>
    <p:cSldViewPr snapToGrid="0">
      <p:cViewPr varScale="1">
        <p:scale>
          <a:sx n="119" d="100"/>
          <a:sy n="119" d="100"/>
        </p:scale>
        <p:origin x="102" y="19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FE12915-429C-4F96-BA86-8801888A93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68C11A7-7ED4-4B37-B731-C3FF6DA62F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FC61D4-BC2E-4EC6-82F5-19FA21B8DD9E}" type="datetime1">
              <a:rPr lang="fr-FR" smtClean="0"/>
              <a:t>08/04/2022</a:t>
            </a:fld>
            <a:endParaRPr lang="fr-FR"/>
          </a:p>
        </p:txBody>
      </p:sp>
      <p:sp>
        <p:nvSpPr>
          <p:cNvPr id="4" name="Espace réservé du pied de page 3">
            <a:extLst>
              <a:ext uri="{FF2B5EF4-FFF2-40B4-BE49-F238E27FC236}">
                <a16:creationId xmlns:a16="http://schemas.microsoft.com/office/drawing/2014/main" id="{29A717A2-E772-403A-8383-5558C3A05D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F4BF400-BB06-458B-8AE4-CF56D6A944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35B805-E4CA-4F61-B3E8-B0A0B13B5A0C}" type="slidenum">
              <a:rPr lang="fr-FR" smtClean="0"/>
              <a:t>‹N°›</a:t>
            </a:fld>
            <a:endParaRPr lang="fr-FR"/>
          </a:p>
        </p:txBody>
      </p:sp>
    </p:spTree>
    <p:extLst>
      <p:ext uri="{BB962C8B-B14F-4D97-AF65-F5344CB8AC3E}">
        <p14:creationId xmlns:p14="http://schemas.microsoft.com/office/powerpoint/2010/main" val="1790235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68908-7B69-49D0-B989-49BDCAF70542}" type="datetime1">
              <a:rPr lang="fr-FR" smtClean="0"/>
              <a:pPr/>
              <a:t>08/04/2022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C2BB8-CAEC-4AC7-B257-AB950E478079}" type="slidenum">
              <a:rPr lang="fr-FR" smtClean="0"/>
              <a:t>‹N°›</a:t>
            </a:fld>
            <a:endParaRPr lang="fr-FR" dirty="0"/>
          </a:p>
        </p:txBody>
      </p:sp>
    </p:spTree>
    <p:extLst>
      <p:ext uri="{BB962C8B-B14F-4D97-AF65-F5344CB8AC3E}">
        <p14:creationId xmlns:p14="http://schemas.microsoft.com/office/powerpoint/2010/main" val="18433747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2F4C2BB8-CAEC-4AC7-B257-AB950E478079}" type="slidenum">
              <a:rPr lang="fr-FR" smtClean="0"/>
              <a:t>1</a:t>
            </a:fld>
            <a:endParaRPr lang="fr-FR"/>
          </a:p>
        </p:txBody>
      </p:sp>
    </p:spTree>
    <p:extLst>
      <p:ext uri="{BB962C8B-B14F-4D97-AF65-F5344CB8AC3E}">
        <p14:creationId xmlns:p14="http://schemas.microsoft.com/office/powerpoint/2010/main" val="362822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orme libre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810001" y="1449147"/>
            <a:ext cx="10572000" cy="2971051"/>
          </a:xfrm>
        </p:spPr>
        <p:txBody>
          <a:bodyPr rtlCol="0"/>
          <a:lstStyle>
            <a:lvl1pPr>
              <a:defRPr sz="5400"/>
            </a:lvl1pPr>
          </a:lstStyle>
          <a:p>
            <a:pPr rtl="0"/>
            <a:r>
              <a:rPr lang="fr-FR" noProof="0"/>
              <a:t>Modifiez le style du titre</a:t>
            </a:r>
          </a:p>
        </p:txBody>
      </p:sp>
      <p:sp>
        <p:nvSpPr>
          <p:cNvPr id="3" name="Sous-titre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D73AFBCF-1266-464F-9AE7-A015FECF5815}" type="datetime1">
              <a:rPr lang="fr-FR" noProof="0" smtClean="0"/>
              <a:t>08/04/2022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10000" y="4800600"/>
            <a:ext cx="10561418" cy="566738"/>
          </a:xfrm>
        </p:spPr>
        <p:txBody>
          <a:bodyPr rtlCol="0" anchor="b">
            <a:normAutofit/>
          </a:bodyPr>
          <a:lstStyle>
            <a:lvl1pPr algn="l">
              <a:defRPr sz="2400" b="0"/>
            </a:lvl1pPr>
          </a:lstStyle>
          <a:p>
            <a:pPr rtl="0"/>
            <a:r>
              <a:rPr lang="fr-FR" noProof="0"/>
              <a:t>Modifiez le style du titre</a:t>
            </a:r>
          </a:p>
        </p:txBody>
      </p:sp>
      <p:sp>
        <p:nvSpPr>
          <p:cNvPr id="15" name="Espace réservé d’image 14"/>
          <p:cNvSpPr>
            <a:spLocks noGrp="1" noChangeAspect="1"/>
          </p:cNvSpPr>
          <p:nvPr>
            <p:ph type="pic" sz="quarter" idx="13" hasCustomPrompt="1"/>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vl1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10000" y="5367338"/>
            <a:ext cx="10561418"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73A38138-D564-4C49-9BBD-6AAFD9105B3A}" type="datetime1">
              <a:rPr lang="fr-FR" noProof="0" smtClean="0"/>
              <a:t>08/04/2022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orme libre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50985" y="1238502"/>
            <a:ext cx="5893840" cy="2645912"/>
          </a:xfrm>
        </p:spPr>
        <p:txBody>
          <a:bodyPr rtlCol="0" anchor="b"/>
          <a:lstStyle>
            <a:lvl1pPr algn="l">
              <a:defRPr sz="4200" b="1" cap="none"/>
            </a:lvl1pPr>
          </a:lstStyle>
          <a:p>
            <a:pPr rtl="0"/>
            <a:r>
              <a:rPr lang="fr-FR" noProof="0"/>
              <a:t>Modifiez le style du titre</a:t>
            </a:r>
          </a:p>
        </p:txBody>
      </p:sp>
      <p:sp>
        <p:nvSpPr>
          <p:cNvPr id="3" name="Espace réservé du texte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9" name="Espace réservé du texte 5"/>
          <p:cNvSpPr>
            <a:spLocks noGrp="1"/>
          </p:cNvSpPr>
          <p:nvPr>
            <p:ph type="body" sz="quarter" idx="16" hasCustomPrompt="1"/>
          </p:nvPr>
        </p:nvSpPr>
        <p:spPr>
          <a:xfrm>
            <a:off x="7574642" y="1081456"/>
            <a:ext cx="3810001" cy="4075465"/>
          </a:xfrm>
        </p:spPr>
        <p:txBody>
          <a:bodyPr rtlCol="0" anchor="t"/>
          <a:lstStyle>
            <a:lvl1pPr marL="0" indent="0">
              <a:buFontTx/>
              <a:buNone/>
              <a:defRPr/>
            </a:lvl1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7786B860-F402-4C0D-88E8-02B2FA75AA45}" type="datetime1">
              <a:rPr lang="fr-FR" noProof="0" smtClean="0"/>
              <a:t>08/04/2022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9" name="Forme libre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re 1"/>
          <p:cNvSpPr>
            <a:spLocks noGrp="1"/>
          </p:cNvSpPr>
          <p:nvPr>
            <p:ph type="title"/>
          </p:nvPr>
        </p:nvSpPr>
        <p:spPr>
          <a:xfrm>
            <a:off x="1357089" y="2435957"/>
            <a:ext cx="4382521" cy="2007789"/>
          </a:xfrm>
        </p:spPr>
        <p:txBody>
          <a:bodyPr rtlCol="0"/>
          <a:lstStyle>
            <a:lvl1pPr>
              <a:defRPr sz="3200"/>
            </a:lvl1pPr>
          </a:lstStyle>
          <a:p>
            <a:pPr rtl="0"/>
            <a:r>
              <a:rPr lang="fr-FR" noProof="0"/>
              <a:t>Modifiez le style du titre</a:t>
            </a:r>
          </a:p>
        </p:txBody>
      </p:sp>
      <p:sp>
        <p:nvSpPr>
          <p:cNvPr id="6" name="Espace réservé du texte 5"/>
          <p:cNvSpPr>
            <a:spLocks noGrp="1"/>
          </p:cNvSpPr>
          <p:nvPr>
            <p:ph type="body" sz="quarter" idx="16" hasCustomPrompt="1"/>
          </p:nvPr>
        </p:nvSpPr>
        <p:spPr>
          <a:xfrm>
            <a:off x="6156000" y="2286000"/>
            <a:ext cx="4880300" cy="2295525"/>
          </a:xfrm>
        </p:spPr>
        <p:txBody>
          <a:bodyPr rtlCol="0" anchor="t"/>
          <a:lstStyle>
            <a:lvl1pPr marL="0" indent="0">
              <a:buFontTx/>
              <a:buNone/>
              <a:defRPr/>
            </a:lvl1pPr>
          </a:lstStyle>
          <a:p>
            <a:pPr lvl="0" rtl="0"/>
            <a:r>
              <a:rPr lang="fr-FR" noProof="0"/>
              <a:t>Modifiez les styles du texte</a:t>
            </a:r>
          </a:p>
        </p:txBody>
      </p:sp>
      <p:sp>
        <p:nvSpPr>
          <p:cNvPr id="2" name="Espace réservé de la date 1"/>
          <p:cNvSpPr>
            <a:spLocks noGrp="1"/>
          </p:cNvSpPr>
          <p:nvPr>
            <p:ph type="dt" sz="half" idx="10"/>
          </p:nvPr>
        </p:nvSpPr>
        <p:spPr/>
        <p:txBody>
          <a:bodyPr rtlCol="0"/>
          <a:lstStyle/>
          <a:p>
            <a:pPr rtl="0"/>
            <a:fld id="{B5DB09F6-D0C7-4680-998F-AC7BD5E8B36B}" type="datetime1">
              <a:rPr lang="fr-FR" noProof="0" smtClean="0"/>
              <a:t>08/04/2022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F3952B5-3599-40FE-926D-3F4B690D78F0}" type="datetime1">
              <a:rPr lang="fr-FR" noProof="0" smtClean="0"/>
              <a:t>08/04/2022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orme libre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183540" y="586171"/>
            <a:ext cx="2494791" cy="5134798"/>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810001" y="446089"/>
            <a:ext cx="6611540" cy="5414962"/>
          </a:xfrm>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041C2D6-3EDC-4170-B948-EBE400C9A019}" type="datetime1">
              <a:rPr lang="fr-FR" noProof="0" smtClean="0"/>
              <a:t>08/04/2022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447188"/>
            <a:ext cx="10571998" cy="97045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818712" y="2222287"/>
            <a:ext cx="10554574" cy="363651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C130F53A-468A-4CDA-80DF-ED0569D47A08}" type="datetime1">
              <a:rPr lang="fr-FR" noProof="0" smtClean="0"/>
              <a:t>08/04/2022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10" name="Forme libre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2951396"/>
            <a:ext cx="10561418" cy="1468800"/>
          </a:xfrm>
        </p:spPr>
        <p:txBody>
          <a:bodyPr rtlCol="0" anchor="b"/>
          <a:lstStyle>
            <a:lvl1pPr algn="r">
              <a:defRPr sz="4800" b="1" cap="none"/>
            </a:lvl1pPr>
          </a:lstStyle>
          <a:p>
            <a:pPr rtl="0"/>
            <a:r>
              <a:rPr lang="fr-FR" noProof="0"/>
              <a:t>Modifiez le style du titre</a:t>
            </a:r>
          </a:p>
        </p:txBody>
      </p:sp>
      <p:sp>
        <p:nvSpPr>
          <p:cNvPr id="3" name="Espace réservé du texte 2"/>
          <p:cNvSpPr>
            <a:spLocks noGrp="1"/>
          </p:cNvSpPr>
          <p:nvPr>
            <p:ph type="body" idx="1" hasCustomPrompt="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9C600D4D-5583-496F-A42B-1BCC86057468}" type="datetime1">
              <a:rPr lang="fr-FR" noProof="0" smtClean="0"/>
              <a:t>08/04/2022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818712" y="2222287"/>
            <a:ext cx="5185873" cy="3638763"/>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7415" y="2222287"/>
            <a:ext cx="5194583" cy="3638764"/>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2326E8E3-E8F4-4F20-B901-72DE733DF514}" type="datetime1">
              <a:rPr lang="fr-FR" noProof="0" smtClean="0"/>
              <a:t>08/04/2022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814729" y="2751138"/>
            <a:ext cx="5189856" cy="3109913"/>
          </a:xfrm>
        </p:spPr>
        <p:txBody>
          <a:bodyPr rtlCol="0" anchor="t">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6187415" y="2751138"/>
            <a:ext cx="5194583" cy="3109913"/>
          </a:xfrm>
        </p:spPr>
        <p:txBody>
          <a:bodyPr rtlCol="0" anchor="t">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76C09DDA-C369-4B36-992D-47947D6F9158}" type="datetime1">
              <a:rPr lang="fr-FR" noProof="0" smtClean="0"/>
              <a:t>08/04/2022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836449C3-8B57-4099-A86B-E6E3D176D701}" type="datetime1">
              <a:rPr lang="fr-FR" noProof="0" smtClean="0"/>
              <a:t>08/04/2022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DAEF1CB6-CAC0-4BE7-8F61-C63AC88FCA0F}" type="datetime1">
              <a:rPr lang="fr-FR" noProof="0" smtClean="0"/>
              <a:t>08/04/2022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orme libre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1073151" y="446088"/>
            <a:ext cx="3547533" cy="1618396"/>
          </a:xfrm>
        </p:spPr>
        <p:txBody>
          <a:bodyPr rtlCol="0" anchor="b"/>
          <a:lstStyle>
            <a:lvl1pPr algn="l">
              <a:defRPr sz="2000" b="1"/>
            </a:lvl1pPr>
          </a:lstStyle>
          <a:p>
            <a:pPr rtl="0"/>
            <a:r>
              <a:rPr lang="fr-FR" noProof="0"/>
              <a:t>Modifiez le style du titre</a:t>
            </a:r>
          </a:p>
        </p:txBody>
      </p:sp>
      <p:sp>
        <p:nvSpPr>
          <p:cNvPr id="3" name="Espace réservé du contenu 2"/>
          <p:cNvSpPr>
            <a:spLocks noGrp="1"/>
          </p:cNvSpPr>
          <p:nvPr>
            <p:ph idx="1" hasCustomPrompt="1"/>
          </p:nvPr>
        </p:nvSpPr>
        <p:spPr>
          <a:xfrm>
            <a:off x="4855633" y="446088"/>
            <a:ext cx="6252633" cy="5414963"/>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247C6FEB-5C93-4274-BE21-DC8F871FB556}" type="datetime1">
              <a:rPr lang="fr-FR" noProof="0" smtClean="0"/>
              <a:t>08/04/2022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fr-FR" noProof="0"/>
              <a:t>Modifiez le style du titre</a:t>
            </a:r>
          </a:p>
        </p:txBody>
      </p:sp>
      <p:sp>
        <p:nvSpPr>
          <p:cNvPr id="9" name="Espace réservé d’image 11"/>
          <p:cNvSpPr>
            <a:spLocks noGrp="1" noChangeAspect="1"/>
          </p:cNvSpPr>
          <p:nvPr>
            <p:ph type="pic" sz="quarter" idx="13" hasCustomPrompt="1"/>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a:xfrm>
            <a:off x="3885810" y="6041362"/>
            <a:ext cx="976879" cy="365125"/>
          </a:xfrm>
        </p:spPr>
        <p:txBody>
          <a:bodyPr rtlCol="0"/>
          <a:lstStyle/>
          <a:p>
            <a:pPr rtl="0"/>
            <a:fld id="{8B865D51-48DD-45CA-8854-48D27A307B56}" type="datetime1">
              <a:rPr lang="fr-FR" noProof="0" smtClean="0"/>
              <a:t>08/04/2022</a:t>
            </a:fld>
            <a:endParaRPr lang="fr-FR" noProof="0"/>
          </a:p>
        </p:txBody>
      </p:sp>
      <p:sp>
        <p:nvSpPr>
          <p:cNvPr id="6" name="Espace réservé du pied de page 5"/>
          <p:cNvSpPr>
            <a:spLocks noGrp="1"/>
          </p:cNvSpPr>
          <p:nvPr>
            <p:ph type="ftr" sz="quarter" idx="11"/>
          </p:nvPr>
        </p:nvSpPr>
        <p:spPr>
          <a:xfrm>
            <a:off x="590396" y="6041362"/>
            <a:ext cx="3295413" cy="365125"/>
          </a:xfrm>
        </p:spPr>
        <p:txBody>
          <a:bodyPr rtlCol="0"/>
          <a:lstStyle/>
          <a:p>
            <a:pPr rtl="0"/>
            <a:endParaRPr lang="fr-FR" noProof="0"/>
          </a:p>
        </p:txBody>
      </p:sp>
      <p:sp>
        <p:nvSpPr>
          <p:cNvPr id="7" name="Espace réservé du numéro de diapositive 6"/>
          <p:cNvSpPr>
            <a:spLocks noGrp="1"/>
          </p:cNvSpPr>
          <p:nvPr>
            <p:ph type="sldNum" sz="quarter" idx="12"/>
          </p:nvPr>
        </p:nvSpPr>
        <p:spPr>
          <a:xfrm>
            <a:off x="4862689" y="5915888"/>
            <a:ext cx="1062155" cy="490599"/>
          </a:xfrm>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fr-FR" noProof="0"/>
              <a:t>Modifiez le style du titre</a:t>
            </a:r>
          </a:p>
        </p:txBody>
      </p:sp>
      <p:sp>
        <p:nvSpPr>
          <p:cNvPr id="3" name="Espace réservé du texte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endParaRPr lang="fr-FR" noProof="0"/>
          </a:p>
        </p:txBody>
      </p:sp>
      <p:sp>
        <p:nvSpPr>
          <p:cNvPr id="4" name="Espace réservé de la date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E7DCAC7F-F571-46BF-84B6-650ABEDF71F2}" type="datetime1">
              <a:rPr lang="fr-FR" noProof="0" smtClean="0"/>
              <a:t>08/04/2022</a:t>
            </a:fld>
            <a:endParaRPr lang="fr-FR" noProof="0" dirty="0"/>
          </a:p>
        </p:txBody>
      </p:sp>
      <p:sp>
        <p:nvSpPr>
          <p:cNvPr id="6" name="Espace réservé du numéro de diapositive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D57F1E4F-1CFF-5643-939E-217C01CDF565}" type="slidenum">
              <a:rPr lang="fr-FR" noProof="0" smtClean="0"/>
              <a:pPr/>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810001" y="2725271"/>
            <a:ext cx="10572000" cy="2189254"/>
          </a:xfrm>
          <a:effectLst/>
        </p:spPr>
        <p:txBody>
          <a:bodyPr rtlCol="0" anchor="t">
            <a:normAutofit/>
          </a:bodyPr>
          <a:lstStyle/>
          <a:p>
            <a:pPr algn="ctr"/>
            <a:r>
              <a:rPr lang="fr-FR" dirty="0">
                <a:solidFill>
                  <a:schemeClr val="tx1"/>
                </a:solidFill>
              </a:rPr>
              <a:t>Les Types et Méthodes Génériques</a:t>
            </a:r>
          </a:p>
        </p:txBody>
      </p:sp>
      <p:sp>
        <p:nvSpPr>
          <p:cNvPr id="9" name="Freeform: Shape 8">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900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4" descr="Une image contenant texte, extérieur, signe, jour&#10;&#10;Description générée automatiquement">
            <a:extLst>
              <a:ext uri="{FF2B5EF4-FFF2-40B4-BE49-F238E27FC236}">
                <a16:creationId xmlns:a16="http://schemas.microsoft.com/office/drawing/2014/main" id="{19010579-8516-BC13-A06C-675D31F2487E}"/>
              </a:ext>
            </a:extLst>
          </p:cNvPr>
          <p:cNvPicPr>
            <a:picLocks noChangeAspect="1"/>
          </p:cNvPicPr>
          <p:nvPr/>
        </p:nvPicPr>
        <p:blipFill>
          <a:blip r:embed="rId2"/>
          <a:stretch>
            <a:fillRect/>
          </a:stretch>
        </p:blipFill>
        <p:spPr>
          <a:xfrm>
            <a:off x="1608015" y="970152"/>
            <a:ext cx="8995509" cy="5201002"/>
          </a:xfrm>
          <a:prstGeom prst="rect">
            <a:avLst/>
          </a:prstGeom>
        </p:spPr>
      </p:pic>
    </p:spTree>
    <p:extLst>
      <p:ext uri="{BB962C8B-B14F-4D97-AF65-F5344CB8AC3E}">
        <p14:creationId xmlns:p14="http://schemas.microsoft.com/office/powerpoint/2010/main" val="200554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0839A-0BC2-B44A-CACE-66865F1C9359}"/>
              </a:ext>
            </a:extLst>
          </p:cNvPr>
          <p:cNvSpPr>
            <a:spLocks noGrp="1"/>
          </p:cNvSpPr>
          <p:nvPr>
            <p:ph type="title"/>
          </p:nvPr>
        </p:nvSpPr>
        <p:spPr/>
        <p:txBody>
          <a:bodyPr/>
          <a:lstStyle/>
          <a:p>
            <a:r>
              <a:rPr lang="fr-FR" dirty="0"/>
              <a:t>Définition </a:t>
            </a:r>
          </a:p>
        </p:txBody>
      </p:sp>
      <p:sp>
        <p:nvSpPr>
          <p:cNvPr id="3" name="Espace réservé du contenu 2">
            <a:extLst>
              <a:ext uri="{FF2B5EF4-FFF2-40B4-BE49-F238E27FC236}">
                <a16:creationId xmlns:a16="http://schemas.microsoft.com/office/drawing/2014/main" id="{8DAE04BC-B9A2-CF89-8B3D-21E15F19E388}"/>
              </a:ext>
            </a:extLst>
          </p:cNvPr>
          <p:cNvSpPr>
            <a:spLocks noGrp="1"/>
          </p:cNvSpPr>
          <p:nvPr>
            <p:ph idx="1"/>
          </p:nvPr>
        </p:nvSpPr>
        <p:spPr/>
        <p:txBody>
          <a:bodyPr/>
          <a:lstStyle/>
          <a:p>
            <a:r>
              <a:rPr lang="fr-FR" dirty="0">
                <a:ea typeface="+mn-lt"/>
                <a:cs typeface="+mn-lt"/>
              </a:rPr>
              <a:t> Une classe générique (paramétrée) peut posséder plusieurs variables de type </a:t>
            </a:r>
            <a:endParaRPr lang="fr-FR"/>
          </a:p>
          <a:p>
            <a:pPr lvl="1"/>
            <a:r>
              <a:rPr lang="fr-FR" dirty="0">
                <a:ea typeface="+mn-lt"/>
                <a:cs typeface="+mn-lt"/>
              </a:rPr>
              <a:t>utiliser l'opérateur virgule pour les séparer  </a:t>
            </a:r>
          </a:p>
          <a:p>
            <a:r>
              <a:rPr lang="fr-FR" dirty="0">
                <a:ea typeface="+mn-lt"/>
                <a:cs typeface="+mn-lt"/>
              </a:rPr>
              <a:t>Les variables de type peuvent être utilisées tout au long de la définition de la classe pour spécifier le type de retour des méthodes, le type des attributs, ou même le type de certaines variables locales </a:t>
            </a:r>
          </a:p>
          <a:p>
            <a:r>
              <a:rPr lang="fr-FR" dirty="0">
                <a:ea typeface="+mn-lt"/>
                <a:cs typeface="+mn-lt"/>
              </a:rPr>
              <a:t>Rien n'empêche également d'utiliser des attributs ou d'autres éléments avec des types bien définis, c'est-à-dire non paramétrable, comme </a:t>
            </a:r>
            <a:r>
              <a:rPr lang="fr-FR" dirty="0" err="1">
                <a:ea typeface="+mn-lt"/>
                <a:cs typeface="+mn-lt"/>
              </a:rPr>
              <a:t>int</a:t>
            </a:r>
            <a:r>
              <a:rPr lang="fr-FR" dirty="0">
                <a:ea typeface="+mn-lt"/>
                <a:cs typeface="+mn-lt"/>
              </a:rPr>
              <a:t>, String, </a:t>
            </a:r>
            <a:r>
              <a:rPr lang="fr-FR" dirty="0" err="1">
                <a:ea typeface="+mn-lt"/>
                <a:cs typeface="+mn-lt"/>
              </a:rPr>
              <a:t>etc</a:t>
            </a:r>
            <a:endParaRPr lang="fr-FR"/>
          </a:p>
        </p:txBody>
      </p:sp>
    </p:spTree>
    <p:extLst>
      <p:ext uri="{BB962C8B-B14F-4D97-AF65-F5344CB8AC3E}">
        <p14:creationId xmlns:p14="http://schemas.microsoft.com/office/powerpoint/2010/main" val="423966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D9E10-8EC8-E03C-0BE2-10AE6CB978DD}"/>
              </a:ext>
            </a:extLst>
          </p:cNvPr>
          <p:cNvSpPr>
            <a:spLocks noGrp="1"/>
          </p:cNvSpPr>
          <p:nvPr>
            <p:ph type="title"/>
          </p:nvPr>
        </p:nvSpPr>
        <p:spPr/>
        <p:txBody>
          <a:bodyPr/>
          <a:lstStyle/>
          <a:p>
            <a:r>
              <a:rPr lang="fr-FR" dirty="0"/>
              <a:t>Les Types et Méthodes Génériques</a:t>
            </a:r>
          </a:p>
        </p:txBody>
      </p:sp>
      <p:sp>
        <p:nvSpPr>
          <p:cNvPr id="3" name="Espace réservé du contenu 2">
            <a:extLst>
              <a:ext uri="{FF2B5EF4-FFF2-40B4-BE49-F238E27FC236}">
                <a16:creationId xmlns:a16="http://schemas.microsoft.com/office/drawing/2014/main" id="{AE6A362B-E25C-90FB-60DC-822AE2E5C135}"/>
              </a:ext>
            </a:extLst>
          </p:cNvPr>
          <p:cNvSpPr>
            <a:spLocks noGrp="1"/>
          </p:cNvSpPr>
          <p:nvPr>
            <p:ph idx="1"/>
          </p:nvPr>
        </p:nvSpPr>
        <p:spPr/>
        <p:txBody>
          <a:bodyPr>
            <a:normAutofit/>
          </a:bodyPr>
          <a:lstStyle/>
          <a:p>
            <a:pPr marL="400050" lvl="1" indent="0">
              <a:buNone/>
            </a:pPr>
            <a:r>
              <a:rPr lang="fr-FR" sz="1800" b="1" dirty="0">
                <a:ea typeface="+mn-lt"/>
                <a:cs typeface="+mn-lt"/>
              </a:rPr>
              <a:t>L</a:t>
            </a:r>
            <a:r>
              <a:rPr lang="fr-FR" sz="1800" dirty="0">
                <a:ea typeface="+mn-lt"/>
                <a:cs typeface="+mn-lt"/>
              </a:rPr>
              <a:t>es méthodes génériques sont celles qui sont écrites avec une seule déclaration et qui peuvent être appelées avec des arguments de différents types.</a:t>
            </a:r>
            <a:endParaRPr lang="fr-FR" sz="1800" dirty="0"/>
          </a:p>
          <a:p>
            <a:pPr marL="400050" lvl="1" indent="0">
              <a:buNone/>
            </a:pPr>
            <a:r>
              <a:rPr lang="fr-FR" sz="1800" dirty="0">
                <a:ea typeface="+mn-lt"/>
                <a:cs typeface="+mn-lt"/>
              </a:rPr>
              <a:t>En fonction des types d’arguments passés à la méthode générique, le compilateur gère chaque appel de méthode de manière appropriée. Voici les règles pour définir les méthodes génériques:</a:t>
            </a:r>
            <a:endParaRPr lang="fr-FR" sz="1800"/>
          </a:p>
          <a:p>
            <a:pPr lvl="1"/>
            <a:r>
              <a:rPr lang="fr-FR" sz="1400" dirty="0">
                <a:ea typeface="+mn-lt"/>
                <a:cs typeface="+mn-lt"/>
              </a:rPr>
              <a:t>Les méthodes génériques ont un type paramétré(qui représente un paramètre de type générique) avant le type de retour de la déclaration de méthode</a:t>
            </a:r>
            <a:endParaRPr lang="fr-FR" sz="1400"/>
          </a:p>
          <a:p>
            <a:pPr lvl="1"/>
            <a:r>
              <a:rPr lang="fr-FR" sz="1400" dirty="0">
                <a:ea typeface="+mn-lt"/>
                <a:cs typeface="+mn-lt"/>
              </a:rPr>
              <a:t>Les méthodes génériques peuvent avoir différents types paramétrés séparés par des virgules dans la signature de méthode.</a:t>
            </a:r>
            <a:endParaRPr lang="fr-FR" sz="1400"/>
          </a:p>
          <a:p>
            <a:pPr lvl="1"/>
            <a:r>
              <a:rPr lang="fr-FR" sz="1400" dirty="0">
                <a:ea typeface="+mn-lt"/>
                <a:cs typeface="+mn-lt"/>
              </a:rPr>
              <a:t>Le corps d’une méthode générique est comme une méthode normale</a:t>
            </a:r>
            <a:endParaRPr lang="fr-FR" sz="1400"/>
          </a:p>
          <a:p>
            <a:pPr lvl="1"/>
            <a:endParaRPr lang="fr-FR" dirty="0"/>
          </a:p>
        </p:txBody>
      </p:sp>
    </p:spTree>
    <p:extLst>
      <p:ext uri="{BB962C8B-B14F-4D97-AF65-F5344CB8AC3E}">
        <p14:creationId xmlns:p14="http://schemas.microsoft.com/office/powerpoint/2010/main" val="194534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808F4-C556-6F2A-D8F1-2EF8B20658E7}"/>
              </a:ext>
            </a:extLst>
          </p:cNvPr>
          <p:cNvSpPr>
            <a:spLocks noGrp="1"/>
          </p:cNvSpPr>
          <p:nvPr>
            <p:ph type="title"/>
          </p:nvPr>
        </p:nvSpPr>
        <p:spPr/>
        <p:txBody>
          <a:bodyPr/>
          <a:lstStyle/>
          <a:p>
            <a:r>
              <a:rPr lang="fr-FR" dirty="0"/>
              <a:t>Type paramétré</a:t>
            </a:r>
          </a:p>
        </p:txBody>
      </p:sp>
      <p:sp>
        <p:nvSpPr>
          <p:cNvPr id="3" name="Espace réservé du contenu 2">
            <a:extLst>
              <a:ext uri="{FF2B5EF4-FFF2-40B4-BE49-F238E27FC236}">
                <a16:creationId xmlns:a16="http://schemas.microsoft.com/office/drawing/2014/main" id="{4A3F9202-ED5E-0F4B-72C4-46F5F86C0DC3}"/>
              </a:ext>
            </a:extLst>
          </p:cNvPr>
          <p:cNvSpPr>
            <a:spLocks noGrp="1"/>
          </p:cNvSpPr>
          <p:nvPr>
            <p:ph idx="1"/>
          </p:nvPr>
        </p:nvSpPr>
        <p:spPr/>
        <p:txBody>
          <a:bodyPr/>
          <a:lstStyle/>
          <a:p>
            <a:pPr marL="400050" lvl="1" indent="0">
              <a:buNone/>
            </a:pPr>
            <a:r>
              <a:rPr lang="fr-FR" sz="1800" dirty="0">
                <a:ea typeface="+mn-lt"/>
                <a:cs typeface="+mn-lt"/>
              </a:rPr>
              <a:t>Les conventions de dénomination de types paramétrés sont importantes pour apprendre la généricité en Java. Les types paramétrés courants sont les suivants:</a:t>
            </a:r>
            <a:endParaRPr lang="fr-FR" sz="1800" dirty="0"/>
          </a:p>
          <a:p>
            <a:pPr lvl="1" indent="0"/>
            <a:r>
              <a:rPr lang="fr-FR" dirty="0">
                <a:ea typeface="+mn-lt"/>
                <a:cs typeface="+mn-lt"/>
              </a:rPr>
              <a:t>T – Type</a:t>
            </a:r>
            <a:endParaRPr lang="fr-FR" dirty="0"/>
          </a:p>
          <a:p>
            <a:pPr lvl="1" indent="0"/>
            <a:r>
              <a:rPr lang="fr-FR" dirty="0">
                <a:ea typeface="+mn-lt"/>
                <a:cs typeface="+mn-lt"/>
              </a:rPr>
              <a:t>E – </a:t>
            </a:r>
            <a:r>
              <a:rPr lang="fr-FR" dirty="0" err="1">
                <a:ea typeface="+mn-lt"/>
                <a:cs typeface="+mn-lt"/>
              </a:rPr>
              <a:t>Element</a:t>
            </a:r>
            <a:endParaRPr lang="fr-FR" dirty="0"/>
          </a:p>
          <a:p>
            <a:pPr lvl="1" indent="0"/>
            <a:r>
              <a:rPr lang="fr-FR" dirty="0">
                <a:ea typeface="+mn-lt"/>
                <a:cs typeface="+mn-lt"/>
              </a:rPr>
              <a:t>K – Key</a:t>
            </a:r>
            <a:endParaRPr lang="fr-FR" dirty="0"/>
          </a:p>
          <a:p>
            <a:pPr lvl="1" indent="0"/>
            <a:r>
              <a:rPr lang="fr-FR" dirty="0">
                <a:ea typeface="+mn-lt"/>
                <a:cs typeface="+mn-lt"/>
              </a:rPr>
              <a:t>N – </a:t>
            </a:r>
            <a:r>
              <a:rPr lang="fr-FR" dirty="0" err="1">
                <a:ea typeface="+mn-lt"/>
                <a:cs typeface="+mn-lt"/>
              </a:rPr>
              <a:t>Number</a:t>
            </a:r>
            <a:endParaRPr lang="fr-FR" dirty="0"/>
          </a:p>
          <a:p>
            <a:pPr lvl="1" indent="0"/>
            <a:r>
              <a:rPr lang="fr-FR" dirty="0">
                <a:ea typeface="+mn-lt"/>
                <a:cs typeface="+mn-lt"/>
              </a:rPr>
              <a:t>V – Value</a:t>
            </a:r>
            <a:endParaRPr lang="fr-FR" dirty="0"/>
          </a:p>
          <a:p>
            <a:pPr lvl="1" indent="0"/>
            <a:endParaRPr lang="fr-FR" dirty="0"/>
          </a:p>
        </p:txBody>
      </p:sp>
    </p:spTree>
    <p:extLst>
      <p:ext uri="{BB962C8B-B14F-4D97-AF65-F5344CB8AC3E}">
        <p14:creationId xmlns:p14="http://schemas.microsoft.com/office/powerpoint/2010/main" val="260962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9A37F4-C356-77B1-62BC-34F60F6EA2CE}"/>
              </a:ext>
            </a:extLst>
          </p:cNvPr>
          <p:cNvSpPr>
            <a:spLocks noGrp="1"/>
          </p:cNvSpPr>
          <p:nvPr>
            <p:ph type="title"/>
          </p:nvPr>
        </p:nvSpPr>
        <p:spPr>
          <a:xfrm>
            <a:off x="810000" y="447188"/>
            <a:ext cx="10571998" cy="970450"/>
          </a:xfrm>
        </p:spPr>
        <p:txBody>
          <a:bodyPr vert="horz" lIns="91440" tIns="45720" rIns="91440" bIns="45720" rtlCol="0">
            <a:normAutofit/>
          </a:bodyPr>
          <a:lstStyle/>
          <a:p>
            <a:r>
              <a:rPr lang="en-US" err="1"/>
              <a:t>Exemple</a:t>
            </a:r>
            <a:r>
              <a:rPr lang="en-US"/>
              <a:t> de  code</a:t>
            </a:r>
          </a:p>
        </p:txBody>
      </p:sp>
      <p:pic>
        <p:nvPicPr>
          <p:cNvPr id="7" name="Image 7" descr="Une image contenant texte&#10;&#10;Description générée automatiquement">
            <a:extLst>
              <a:ext uri="{FF2B5EF4-FFF2-40B4-BE49-F238E27FC236}">
                <a16:creationId xmlns:a16="http://schemas.microsoft.com/office/drawing/2014/main" id="{937AEF30-D649-8AF2-7B2A-3D8F38A68C2F}"/>
              </a:ext>
            </a:extLst>
          </p:cNvPr>
          <p:cNvPicPr>
            <a:picLocks noChangeAspect="1"/>
          </p:cNvPicPr>
          <p:nvPr/>
        </p:nvPicPr>
        <p:blipFill>
          <a:blip r:embed="rId2"/>
          <a:stretch>
            <a:fillRect/>
          </a:stretch>
        </p:blipFill>
        <p:spPr>
          <a:xfrm>
            <a:off x="486097" y="2459463"/>
            <a:ext cx="6067490" cy="3716338"/>
          </a:xfrm>
          <a:prstGeom prst="roundRect">
            <a:avLst>
              <a:gd name="adj" fmla="val 3876"/>
            </a:avLst>
          </a:prstGeom>
          <a:ln>
            <a:solidFill>
              <a:schemeClr val="accent1"/>
            </a:solidFill>
          </a:ln>
          <a:effectLst/>
        </p:spPr>
      </p:pic>
      <p:sp>
        <p:nvSpPr>
          <p:cNvPr id="12" name="Espace réservé du contenu 11">
            <a:extLst>
              <a:ext uri="{FF2B5EF4-FFF2-40B4-BE49-F238E27FC236}">
                <a16:creationId xmlns:a16="http://schemas.microsoft.com/office/drawing/2014/main" id="{C9194396-B278-A105-7D08-D2FA5635F36A}"/>
              </a:ext>
            </a:extLst>
          </p:cNvPr>
          <p:cNvSpPr>
            <a:spLocks noGrp="1"/>
          </p:cNvSpPr>
          <p:nvPr>
            <p:ph idx="1"/>
          </p:nvPr>
        </p:nvSpPr>
        <p:spPr>
          <a:xfrm>
            <a:off x="7090558" y="2456748"/>
            <a:ext cx="4292497" cy="3704896"/>
          </a:xfrm>
        </p:spPr>
        <p:txBody>
          <a:bodyPr/>
          <a:lstStyle/>
          <a:p>
            <a:pPr marL="400050" lvl="1" indent="0">
              <a:buNone/>
            </a:pPr>
            <a:r>
              <a:rPr lang="fr-FR" sz="2000" dirty="0"/>
              <a:t>Résultat : </a:t>
            </a:r>
          </a:p>
          <a:p>
            <a:pPr lvl="1"/>
            <a:r>
              <a:rPr lang="fr-FR" dirty="0">
                <a:latin typeface="Consolas"/>
              </a:rPr>
              <a:t>Tableau des entiers:
1 2 3 </a:t>
            </a:r>
            <a:endParaRPr lang="fr-FR">
              <a:latin typeface="Century Gothic" panose="020B0502020202020204"/>
            </a:endParaRPr>
          </a:p>
          <a:p>
            <a:pPr lvl="1"/>
            <a:r>
              <a:rPr lang="fr-FR" dirty="0">
                <a:latin typeface="Consolas"/>
              </a:rPr>
              <a:t>Tableau des caractères:
A B C</a:t>
            </a:r>
            <a:endParaRPr lang="fr-FR"/>
          </a:p>
        </p:txBody>
      </p:sp>
    </p:spTree>
    <p:extLst>
      <p:ext uri="{BB962C8B-B14F-4D97-AF65-F5344CB8AC3E}">
        <p14:creationId xmlns:p14="http://schemas.microsoft.com/office/powerpoint/2010/main" val="1687630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tre guillemet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0</TotalTime>
  <Words>1</Words>
  <Application>Microsoft Office PowerPoint</Application>
  <PresentationFormat>Grand écran</PresentationFormat>
  <Paragraphs>1</Paragraphs>
  <Slides>6</Slides>
  <Notes>1</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Entre guillemets</vt:lpstr>
      <vt:lpstr>Les Types et Méthodes Génériques</vt:lpstr>
      <vt:lpstr>Présentation PowerPoint</vt:lpstr>
      <vt:lpstr>Définition </vt:lpstr>
      <vt:lpstr>Les Types et Méthodes Génériques</vt:lpstr>
      <vt:lpstr>Type paramétré</vt:lpstr>
      <vt:lpstr>Exemple de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78</cp:revision>
  <dcterms:created xsi:type="dcterms:W3CDTF">2022-04-07T18:41:16Z</dcterms:created>
  <dcterms:modified xsi:type="dcterms:W3CDTF">2022-04-08T07:34:25Z</dcterms:modified>
</cp:coreProperties>
</file>