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55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2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87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20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29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746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3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76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87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0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65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15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73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3976-B827-0F4A-984E-6F5EFB867C8C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6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7A91E-748B-E449-9F43-17EB4371D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Web Services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731C0A-E9CA-9542-AE5E-450FD2120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Frédéric Merle</a:t>
            </a:r>
          </a:p>
          <a:p>
            <a:r>
              <a:rPr lang="fr-FR" dirty="0" err="1"/>
              <a:t>frederic.merle@ynov.com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guerre SOAP vs REST (2000 à 2010)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SOAP</a:t>
            </a:r>
          </a:p>
          <a:p>
            <a:pPr lvl="1"/>
            <a:r>
              <a:rPr lang="fr-FR" dirty="0"/>
              <a:t>C’est un protocole de gestion d’API de Web Service</a:t>
            </a:r>
          </a:p>
          <a:p>
            <a:pPr lvl="1"/>
            <a:r>
              <a:rPr lang="fr-FR" dirty="0"/>
              <a:t>Le cœur de SOAP est le WSDL qui décrit le fonctionnement des web services de l’API</a:t>
            </a:r>
          </a:p>
          <a:p>
            <a:pPr lvl="1"/>
            <a:r>
              <a:rPr lang="fr-FR" dirty="0"/>
              <a:t>Repose sur l’utilisation des normes de XML pour décrire et encapsuler les messages</a:t>
            </a:r>
          </a:p>
          <a:p>
            <a:r>
              <a:rPr lang="fr-FR" dirty="0"/>
              <a:t>REST</a:t>
            </a:r>
          </a:p>
          <a:p>
            <a:pPr lvl="1"/>
            <a:r>
              <a:rPr lang="fr-FR" dirty="0"/>
              <a:t>C’est un ensemble de recommandations pour utiliser au mieux toutes les possibilités offertes par HTTP 1.1</a:t>
            </a:r>
          </a:p>
          <a:p>
            <a:pPr lvl="1"/>
            <a:r>
              <a:rPr lang="fr-FR" dirty="0"/>
              <a:t>Aucune norme spécifique en dehors du protocole HTTP</a:t>
            </a:r>
          </a:p>
          <a:p>
            <a:r>
              <a:rPr lang="fr-FR" dirty="0"/>
              <a:t>Aucune opposition théorique entre SOAP et REST </a:t>
            </a:r>
          </a:p>
        </p:txBody>
      </p:sp>
    </p:spTree>
    <p:extLst>
      <p:ext uri="{BB962C8B-B14F-4D97-AF65-F5344CB8AC3E}">
        <p14:creationId xmlns:p14="http://schemas.microsoft.com/office/powerpoint/2010/main" val="135246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cette guerre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Opposition entre éditeurs de solutions et développeurs</a:t>
            </a:r>
          </a:p>
          <a:p>
            <a:pPr lvl="1"/>
            <a:r>
              <a:rPr lang="fr-FR" dirty="0"/>
              <a:t>SOAP est soutenu par Microsoft et IBM</a:t>
            </a:r>
          </a:p>
          <a:p>
            <a:pPr lvl="2"/>
            <a:r>
              <a:rPr lang="fr-FR" dirty="0"/>
              <a:t>Les solutions SOAP sont complexes et difficiles à mettre en œuvre</a:t>
            </a:r>
          </a:p>
          <a:p>
            <a:pPr lvl="2"/>
            <a:r>
              <a:rPr lang="fr-FR" dirty="0"/>
              <a:t>Malgré la norme du W3C, SOAP reste une approche assez peut ouverte</a:t>
            </a:r>
          </a:p>
          <a:p>
            <a:pPr lvl="1"/>
            <a:r>
              <a:rPr lang="fr-FR" dirty="0"/>
              <a:t>REST est l’approche qui est soutenue par les développeurs</a:t>
            </a:r>
          </a:p>
          <a:p>
            <a:pPr lvl="2"/>
            <a:r>
              <a:rPr lang="fr-FR" dirty="0"/>
              <a:t>Les Web Services REST sont simples et rapides à développer</a:t>
            </a:r>
          </a:p>
          <a:p>
            <a:pPr lvl="2"/>
            <a:r>
              <a:rPr lang="fr-FR" dirty="0"/>
              <a:t>HTTP 1.1 est le protocole de communication le plus répandu et le plus supporté</a:t>
            </a:r>
          </a:p>
          <a:p>
            <a:r>
              <a:rPr lang="fr-FR" dirty="0"/>
              <a:t>SOAP a été largement adopté dans les grands groupes entre 2000 et 2005</a:t>
            </a:r>
          </a:p>
          <a:p>
            <a:pPr lvl="1"/>
            <a:r>
              <a:rPr lang="fr-FR" dirty="0"/>
              <a:t>Les décideurs n’étaient pas des informaticiens et faisaient confiance aux éditeurs</a:t>
            </a:r>
          </a:p>
          <a:p>
            <a:r>
              <a:rPr lang="fr-FR" dirty="0"/>
              <a:t>REST est devenu la norme partout ailleurs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88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le gagnant est… (2010 à aujourd’hui)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Aujourd’hui les API REST représentent plus de 70% du marché</a:t>
            </a:r>
          </a:p>
          <a:p>
            <a:pPr lvl="1"/>
            <a:r>
              <a:rPr lang="fr-FR" dirty="0"/>
              <a:t>Et est en augmentation constante</a:t>
            </a:r>
          </a:p>
          <a:p>
            <a:r>
              <a:rPr lang="fr-FR" dirty="0"/>
              <a:t>Toutes les nouvelles solutions logicielles reposent sur des API REST</a:t>
            </a:r>
          </a:p>
          <a:p>
            <a:pPr lvl="1"/>
            <a:r>
              <a:rPr lang="fr-FR" dirty="0"/>
              <a:t>Les nouvelles technologies et normes viennent principalement des développeurs</a:t>
            </a:r>
          </a:p>
          <a:p>
            <a:pPr lvl="1"/>
            <a:r>
              <a:rPr lang="fr-FR" dirty="0"/>
              <a:t>Les gros éditeurs reprennent ce qui est produit par la communauté des développeurs</a:t>
            </a:r>
          </a:p>
          <a:p>
            <a:pPr lvl="2"/>
            <a:r>
              <a:rPr lang="fr-FR" dirty="0"/>
              <a:t>Exemple des moteurs HTML qui viennent presque tous du KHTML de KDE</a:t>
            </a:r>
          </a:p>
          <a:p>
            <a:r>
              <a:rPr lang="fr-FR" dirty="0"/>
              <a:t>Pourtant tout n’est pas à jeter dans SOAP</a:t>
            </a:r>
          </a:p>
          <a:p>
            <a:pPr lvl="1"/>
            <a:r>
              <a:rPr lang="fr-FR" dirty="0"/>
              <a:t>Beaucoup de questions et concepts ont été explorés et ne sont pas adressés dans REST</a:t>
            </a:r>
          </a:p>
          <a:p>
            <a:pPr lvl="1"/>
            <a:r>
              <a:rPr lang="fr-FR" dirty="0"/>
              <a:t>La gestion d’une API est beaucoup mieux traitée en SOAP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63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A487A-6A70-DA43-B944-0FF8CC89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Découpage du cours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F30552-4390-DD46-8A25-A0E35032B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39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3D0EF-BE78-274F-A292-CE3765CB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Découpage des sessions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018FE5-204A-514D-A930-0BA8599B8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jours sur REST</a:t>
            </a:r>
          </a:p>
          <a:p>
            <a:r>
              <a:rPr lang="fr-FR" dirty="0"/>
              <a:t>2 jours sur SOAP</a:t>
            </a:r>
          </a:p>
          <a:p>
            <a:r>
              <a:rPr lang="fr-FR" dirty="0"/>
              <a:t>2 jour sur le Service-</a:t>
            </a:r>
            <a:r>
              <a:rPr lang="fr-FR" dirty="0" err="1"/>
              <a:t>Oriented</a:t>
            </a:r>
            <a:r>
              <a:rPr lang="fr-FR" dirty="0"/>
              <a:t> Architecture (SOA) </a:t>
            </a:r>
          </a:p>
          <a:p>
            <a:r>
              <a:rPr lang="fr-FR" dirty="0"/>
              <a:t>2 jours sur le projet</a:t>
            </a:r>
          </a:p>
          <a:p>
            <a:r>
              <a:rPr lang="fr-FR"/>
              <a:t>1  </a:t>
            </a:r>
            <a:r>
              <a:rPr lang="fr-FR" dirty="0"/>
              <a:t>jours sur les évaluations</a:t>
            </a:r>
          </a:p>
        </p:txBody>
      </p:sp>
    </p:spTree>
    <p:extLst>
      <p:ext uri="{BB962C8B-B14F-4D97-AF65-F5344CB8AC3E}">
        <p14:creationId xmlns:p14="http://schemas.microsoft.com/office/powerpoint/2010/main" val="11662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3D0EF-BE78-274F-A292-CE3765CB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018FE5-204A-514D-A930-0BA8599B8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QCM sur le contenu du cours</a:t>
            </a:r>
          </a:p>
          <a:p>
            <a:pPr lvl="1"/>
            <a:r>
              <a:rPr lang="fr-FR" dirty="0"/>
              <a:t>Coefficient 1</a:t>
            </a:r>
          </a:p>
          <a:p>
            <a:pPr lvl="1"/>
            <a:r>
              <a:rPr lang="fr-FR" dirty="0"/>
              <a:t>Les supports de cours seront autorisés pendant l’examen</a:t>
            </a:r>
          </a:p>
          <a:p>
            <a:r>
              <a:rPr lang="fr-FR" dirty="0"/>
              <a:t>Un projet sur lequel vous allez travailler sur toute la durée du cours</a:t>
            </a:r>
          </a:p>
          <a:p>
            <a:pPr lvl="1"/>
            <a:r>
              <a:rPr lang="fr-FR" dirty="0"/>
              <a:t>Coefficient 2</a:t>
            </a:r>
          </a:p>
          <a:p>
            <a:pPr lvl="1"/>
            <a:r>
              <a:rPr lang="fr-FR" dirty="0"/>
              <a:t>Des groupes de 3 étudiants</a:t>
            </a:r>
          </a:p>
          <a:p>
            <a:pPr lvl="2"/>
            <a:r>
              <a:rPr lang="fr-FR" dirty="0"/>
              <a:t>Tous les étudiants d’un même groupe auront la même note</a:t>
            </a:r>
          </a:p>
        </p:txBody>
      </p:sp>
    </p:spTree>
    <p:extLst>
      <p:ext uri="{BB962C8B-B14F-4D97-AF65-F5344CB8AC3E}">
        <p14:creationId xmlns:p14="http://schemas.microsoft.com/office/powerpoint/2010/main" val="303640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40452-D2CF-AC4D-8946-FB890EA4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suis-je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199221-3E8F-9846-A7EF-9839B6B0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Ingénieur en Systèmes d’information et télécommunication</a:t>
            </a:r>
          </a:p>
          <a:p>
            <a:r>
              <a:rPr lang="fr-FR" dirty="0"/>
              <a:t>Docteur en systèmes distribués</a:t>
            </a:r>
          </a:p>
          <a:p>
            <a:r>
              <a:rPr lang="fr-FR" dirty="0"/>
              <a:t>5 ans d’expériences dans une PME en tant que responsable des projets et directeur technique</a:t>
            </a:r>
          </a:p>
          <a:p>
            <a:r>
              <a:rPr lang="fr-FR" dirty="0"/>
              <a:t>Depuis 3 ans co-fondateur d’une startup développant un système de base de données en SaaS avec une interface No-Code</a:t>
            </a:r>
          </a:p>
        </p:txBody>
      </p:sp>
    </p:spTree>
    <p:extLst>
      <p:ext uri="{BB962C8B-B14F-4D97-AF65-F5344CB8AC3E}">
        <p14:creationId xmlns:p14="http://schemas.microsoft.com/office/powerpoint/2010/main" val="67296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A487A-6A70-DA43-B944-0FF8CC89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 généraux des Web Services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F30552-4390-DD46-8A25-A0E35032B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97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CBFD31-ACA0-0741-AB5E-242F7FE3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Web Service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7BB4AE-898B-1D44-B2FA-56C33B03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700945"/>
          </a:xfrm>
        </p:spPr>
        <p:txBody>
          <a:bodyPr/>
          <a:lstStyle/>
          <a:p>
            <a:r>
              <a:rPr lang="fr-FR" dirty="0"/>
              <a:t>Un Web Service est une fonction qu’un serveur met à disposition pour être utilisée par d’autres programmes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D1B242-80C1-7D46-AD3C-6AF3535C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4" y="3429000"/>
            <a:ext cx="1387484" cy="1404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27526A-94C5-974A-89BC-3ABB559F9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34" y="3091723"/>
            <a:ext cx="1356800" cy="19080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A3A43C5-92F3-F84B-AA54-C3A992AF0036}"/>
              </a:ext>
            </a:extLst>
          </p:cNvPr>
          <p:cNvCxnSpPr/>
          <p:nvPr/>
        </p:nvCxnSpPr>
        <p:spPr>
          <a:xfrm>
            <a:off x="2571078" y="3808207"/>
            <a:ext cx="376517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2F8B725-9BFA-FE4C-B4F9-9F4A773159B7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436358" y="4131000"/>
            <a:ext cx="3899896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0B29701-4A5F-5449-86C9-DE75F10002F1}"/>
              </a:ext>
            </a:extLst>
          </p:cNvPr>
          <p:cNvSpPr txBox="1"/>
          <p:nvPr/>
        </p:nvSpPr>
        <p:spPr>
          <a:xfrm>
            <a:off x="3206135" y="3378868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F</a:t>
            </a:r>
            <a:r>
              <a:rPr lang="fr-FR" dirty="0">
                <a:cs typeface="Apple Chancery" panose="03020702040506060504" pitchFamily="66" charset="-79"/>
              </a:rPr>
              <a:t>(arg1, arg2, … , </a:t>
            </a:r>
            <a:r>
              <a:rPr lang="fr-FR" dirty="0" err="1">
                <a:cs typeface="Apple Chancery" panose="03020702040506060504" pitchFamily="66" charset="-79"/>
              </a:rPr>
              <a:t>argn</a:t>
            </a:r>
            <a:r>
              <a:rPr lang="fr-FR" dirty="0">
                <a:cs typeface="Apple Chancery" panose="03020702040506060504" pitchFamily="66" charset="-79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5D5409-32AA-F049-B386-D9824ABBC1FC}"/>
              </a:ext>
            </a:extLst>
          </p:cNvPr>
          <p:cNvSpPr txBox="1"/>
          <p:nvPr/>
        </p:nvSpPr>
        <p:spPr>
          <a:xfrm>
            <a:off x="3930656" y="4154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résultat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D2180BF-0166-3B49-B6A0-AB86C7A735C1}"/>
              </a:ext>
            </a:extLst>
          </p:cNvPr>
          <p:cNvSpPr txBox="1">
            <a:spLocks/>
          </p:cNvSpPr>
          <p:nvPr/>
        </p:nvSpPr>
        <p:spPr>
          <a:xfrm>
            <a:off x="677334" y="5259748"/>
            <a:ext cx="8596668" cy="700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ET C’EST TOUT !</a:t>
            </a:r>
          </a:p>
        </p:txBody>
      </p:sp>
    </p:spTree>
    <p:extLst>
      <p:ext uri="{BB962C8B-B14F-4D97-AF65-F5344CB8AC3E}">
        <p14:creationId xmlns:p14="http://schemas.microsoft.com/office/powerpoint/2010/main" val="192808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d’utilisations de « Web Services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sites web</a:t>
            </a:r>
          </a:p>
          <a:p>
            <a:r>
              <a:rPr lang="fr-FR" dirty="0"/>
              <a:t>Les systèmes de contrôles de machines outils</a:t>
            </a:r>
          </a:p>
          <a:p>
            <a:r>
              <a:rPr lang="fr-FR" dirty="0"/>
              <a:t>Toutes communications entre des systèmes distants</a:t>
            </a:r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637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Applications </a:t>
            </a:r>
            <a:r>
              <a:rPr lang="fr-FR" dirty="0" err="1"/>
              <a:t>Programming</a:t>
            </a:r>
            <a:r>
              <a:rPr lang="fr-FR" dirty="0"/>
              <a:t> Interface</a:t>
            </a:r>
            <a:br>
              <a:rPr lang="fr-FR" dirty="0"/>
            </a:br>
            <a:r>
              <a:rPr lang="fr-FR" dirty="0"/>
              <a:t>(API)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API est l’ensemble des fonctions exposées par un système afin de lui permettre d’interagir avec d’autres systèmes</a:t>
            </a:r>
          </a:p>
          <a:p>
            <a:r>
              <a:rPr lang="fr-FR" dirty="0"/>
              <a:t>Pour faire plus simple :</a:t>
            </a:r>
          </a:p>
          <a:p>
            <a:pPr lvl="1"/>
            <a:r>
              <a:rPr lang="fr-FR" dirty="0"/>
              <a:t>Ce sont tous les Web Services qu’un système met à disposition</a:t>
            </a:r>
          </a:p>
          <a:p>
            <a:r>
              <a:rPr lang="fr-FR" dirty="0"/>
              <a:t>Le point important dans une API est qu’elle fournit un ensemble cohérent de web services parfois dépendants les uns des autres</a:t>
            </a:r>
          </a:p>
          <a:p>
            <a:r>
              <a:rPr lang="fr-FR" dirty="0"/>
              <a:t>Exemple :</a:t>
            </a:r>
          </a:p>
          <a:p>
            <a:pPr lvl="1"/>
            <a:r>
              <a:rPr lang="fr-FR" dirty="0"/>
              <a:t>Un système avec un contrôle d’accès aura un web service d’authentification qui renvoie un </a:t>
            </a:r>
            <a:r>
              <a:rPr lang="fr-FR" dirty="0" err="1"/>
              <a:t>token</a:t>
            </a:r>
            <a:endParaRPr lang="fr-FR" dirty="0"/>
          </a:p>
          <a:p>
            <a:pPr lvl="1"/>
            <a:r>
              <a:rPr lang="fr-FR" dirty="0"/>
              <a:t>Les autres web services prendront en entrée ce </a:t>
            </a:r>
            <a:r>
              <a:rPr lang="fr-FR" dirty="0" err="1"/>
              <a:t>token</a:t>
            </a:r>
            <a:r>
              <a:rPr lang="fr-FR" dirty="0"/>
              <a:t> afin de produire des réponses adaptées aux droits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74203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A487A-6A70-DA43-B944-0FF8CC89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L’histoire des Web Services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F30552-4390-DD46-8A25-A0E35032B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8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dates clés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~1960 : Les premiers réseaux informatiques</a:t>
            </a:r>
          </a:p>
          <a:p>
            <a:r>
              <a:rPr lang="fr-FR" dirty="0"/>
              <a:t>~1969 : Première version de ARPANET</a:t>
            </a:r>
          </a:p>
          <a:p>
            <a:r>
              <a:rPr lang="fr-FR" dirty="0"/>
              <a:t>~1980 : Les débuts d’internet</a:t>
            </a:r>
          </a:p>
          <a:p>
            <a:r>
              <a:rPr lang="fr-FR" dirty="0"/>
              <a:t>1990 : Création du protocole HTTP (0.9)</a:t>
            </a:r>
          </a:p>
          <a:p>
            <a:r>
              <a:rPr lang="fr-FR" dirty="0"/>
              <a:t>~1991 : Les premières pages web sont créées</a:t>
            </a:r>
          </a:p>
          <a:p>
            <a:r>
              <a:rPr lang="fr-FR" dirty="0"/>
              <a:t>~1998 : Première tentative de standardisation des appels entre machines avec le protocole XML-RPC (XML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err="1"/>
              <a:t>procedure</a:t>
            </a:r>
            <a:r>
              <a:rPr lang="fr-FR" dirty="0"/>
              <a:t> call)</a:t>
            </a:r>
          </a:p>
          <a:p>
            <a:r>
              <a:rPr lang="fr-FR" dirty="0"/>
              <a:t>~1999 : HTTP 1.1 et RFC 2616</a:t>
            </a:r>
          </a:p>
          <a:p>
            <a:r>
              <a:rPr lang="fr-FR" dirty="0"/>
              <a:t>~2000 : Les premières utilisations du terme Web Service</a:t>
            </a:r>
          </a:p>
          <a:p>
            <a:r>
              <a:rPr lang="fr-FR" dirty="0"/>
              <a:t>Janvier 2002 : Création du groupe de travail sur les Web Services dans le W3C</a:t>
            </a:r>
          </a:p>
        </p:txBody>
      </p:sp>
    </p:spTree>
    <p:extLst>
      <p:ext uri="{BB962C8B-B14F-4D97-AF65-F5344CB8AC3E}">
        <p14:creationId xmlns:p14="http://schemas.microsoft.com/office/powerpoint/2010/main" val="101090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L’époque du chaos (avant l’an 2000)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Aucune tentative de normalisation des communications entre systèmes</a:t>
            </a:r>
          </a:p>
          <a:p>
            <a:r>
              <a:rPr lang="fr-FR" dirty="0"/>
              <a:t>Tous les échanges se font sur la base de protocoles propriétaires</a:t>
            </a:r>
          </a:p>
          <a:p>
            <a:r>
              <a:rPr lang="fr-FR" dirty="0"/>
              <a:t>Pour que 2 systèmes communiquent il faut développer des interfaces spécifiques</a:t>
            </a:r>
          </a:p>
          <a:p>
            <a:pPr lvl="1"/>
            <a:r>
              <a:rPr lang="fr-FR" dirty="0"/>
              <a:t>Protocole de communication</a:t>
            </a:r>
          </a:p>
          <a:p>
            <a:pPr lvl="1"/>
            <a:r>
              <a:rPr lang="fr-FR" dirty="0"/>
              <a:t>Format de données échangées</a:t>
            </a:r>
          </a:p>
          <a:p>
            <a:r>
              <a:rPr lang="fr-FR" dirty="0"/>
              <a:t>Deux évènements majeurs vont tendre vers une normalisation :</a:t>
            </a:r>
          </a:p>
          <a:p>
            <a:pPr lvl="1"/>
            <a:r>
              <a:rPr lang="fr-FR" dirty="0"/>
              <a:t>1998 avec XML-RPC de Microsoft qui deviendra le standard SOAP</a:t>
            </a:r>
          </a:p>
          <a:p>
            <a:pPr lvl="1"/>
            <a:r>
              <a:rPr lang="fr-FR" dirty="0"/>
              <a:t>1999 avec HTTP 1.1 et la thèse de Roy Fielding en 2000 qui donnera REST</a:t>
            </a:r>
          </a:p>
        </p:txBody>
      </p:sp>
    </p:spTree>
    <p:extLst>
      <p:ext uri="{BB962C8B-B14F-4D97-AF65-F5344CB8AC3E}">
        <p14:creationId xmlns:p14="http://schemas.microsoft.com/office/powerpoint/2010/main" val="308364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{3410A082-BCD8-0740-BC13-9F2B9AD7FB50}tf10001060</Template>
  <TotalTime>1726</TotalTime>
  <Words>773</Words>
  <Application>Microsoft Macintosh PowerPoint</Application>
  <PresentationFormat>Grand écran</PresentationFormat>
  <Paragraphs>92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Apple Chancery</vt:lpstr>
      <vt:lpstr>Arial</vt:lpstr>
      <vt:lpstr>Trebuchet MS</vt:lpstr>
      <vt:lpstr>Wingdings 3</vt:lpstr>
      <vt:lpstr>Facette</vt:lpstr>
      <vt:lpstr>Les Web Services</vt:lpstr>
      <vt:lpstr>Qui suis-je ?</vt:lpstr>
      <vt:lpstr>Principes généraux des Web Services</vt:lpstr>
      <vt:lpstr>Qu’est-ce qu’un Web Service ?</vt:lpstr>
      <vt:lpstr>Exemples d’utilisations de « Web Services »</vt:lpstr>
      <vt:lpstr>Les Applications Programming Interface (API)</vt:lpstr>
      <vt:lpstr>L’histoire des Web Services</vt:lpstr>
      <vt:lpstr>Quelques dates clés </vt:lpstr>
      <vt:lpstr>L’époque du chaos (avant l’an 2000)</vt:lpstr>
      <vt:lpstr>La guerre SOAP vs REST (2000 à 2010)</vt:lpstr>
      <vt:lpstr>Pourquoi cette guerre ?</vt:lpstr>
      <vt:lpstr>Et le gagnant est… (2010 à aujourd’hui)</vt:lpstr>
      <vt:lpstr>Découpage du cours</vt:lpstr>
      <vt:lpstr>Découpage des sessions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Web Services</dc:title>
  <dc:creator>frédéric merle</dc:creator>
  <cp:lastModifiedBy>frédéric merle</cp:lastModifiedBy>
  <cp:revision>10</cp:revision>
  <dcterms:created xsi:type="dcterms:W3CDTF">2021-12-04T11:56:46Z</dcterms:created>
  <dcterms:modified xsi:type="dcterms:W3CDTF">2022-12-08T11:20:06Z</dcterms:modified>
</cp:coreProperties>
</file>