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2" r:id="rId1"/>
  </p:sldMasterIdLst>
  <p:sldIdLst>
    <p:sldId id="256" r:id="rId2"/>
    <p:sldId id="272" r:id="rId3"/>
    <p:sldId id="280" r:id="rId4"/>
    <p:sldId id="273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55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27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9874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20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0296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746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133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76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87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80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5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65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1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15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2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22/03/2023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73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C3976-B827-0F4A-984E-6F5EFB867C8C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6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D7A91E-748B-E449-9F43-17EB4371D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web services et l’héritage de la SOA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731C0A-E9CA-9542-AE5E-450FD2120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Frédéric Merle</a:t>
            </a:r>
          </a:p>
          <a:p>
            <a:r>
              <a:rPr lang="fr-FR" dirty="0" err="1"/>
              <a:t>frederic.merle@ynov.com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 quoi sert un </a:t>
            </a:r>
            <a:r>
              <a:rPr lang="fr-FR" dirty="0" err="1"/>
              <a:t>mashup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utilisations des </a:t>
            </a:r>
            <a:r>
              <a:rPr lang="fr-FR" dirty="0" err="1"/>
              <a:t>mashup</a:t>
            </a:r>
            <a:endParaRPr lang="fr-FR" dirty="0"/>
          </a:p>
          <a:p>
            <a:pPr lvl="1"/>
            <a:r>
              <a:rPr lang="fr-FR" dirty="0"/>
              <a:t>Permet d’enrichir une application d’éléments extérieurs pertinents</a:t>
            </a:r>
          </a:p>
          <a:p>
            <a:pPr lvl="2"/>
            <a:r>
              <a:rPr lang="fr-FR" dirty="0"/>
              <a:t>Une carte Google </a:t>
            </a:r>
            <a:r>
              <a:rPr lang="fr-FR" dirty="0" err="1"/>
              <a:t>Map</a:t>
            </a:r>
            <a:r>
              <a:rPr lang="fr-FR" dirty="0"/>
              <a:t> pour localiser certains éléments</a:t>
            </a:r>
          </a:p>
          <a:p>
            <a:pPr lvl="2"/>
            <a:r>
              <a:rPr lang="fr-FR" dirty="0"/>
              <a:t>Les résultats d’un comparateur de prix après le test d’un produit spécifiques</a:t>
            </a:r>
          </a:p>
          <a:p>
            <a:pPr lvl="1"/>
            <a:r>
              <a:rPr lang="fr-FR" dirty="0"/>
              <a:t>Permet de créer des applications croisant des données issues de différents back-office</a:t>
            </a:r>
          </a:p>
          <a:p>
            <a:pPr lvl="2"/>
            <a:r>
              <a:rPr lang="fr-FR" dirty="0"/>
              <a:t>Croiser des données comptables avec des données de CRM pour faire du </a:t>
            </a:r>
            <a:r>
              <a:rPr lang="fr-FR" dirty="0" err="1"/>
              <a:t>reporting</a:t>
            </a:r>
            <a:endParaRPr lang="fr-FR" dirty="0"/>
          </a:p>
          <a:p>
            <a:r>
              <a:rPr lang="fr-FR" dirty="0"/>
              <a:t>C’est quoi un bon </a:t>
            </a:r>
            <a:r>
              <a:rPr lang="fr-FR" dirty="0" err="1"/>
              <a:t>mashup</a:t>
            </a:r>
            <a:r>
              <a:rPr lang="fr-FR" dirty="0"/>
              <a:t> ?</a:t>
            </a:r>
          </a:p>
          <a:p>
            <a:pPr lvl="1"/>
            <a:r>
              <a:rPr lang="fr-FR" dirty="0"/>
              <a:t>N’utilise que des services externes qui sont pertinents au regard du service rendu par l’application</a:t>
            </a:r>
          </a:p>
          <a:p>
            <a:pPr lvl="1"/>
            <a:r>
              <a:rPr lang="fr-FR" dirty="0"/>
              <a:t>L’intégration des différents services doit être la plus discrète possible</a:t>
            </a:r>
          </a:p>
        </p:txBody>
      </p:sp>
    </p:spTree>
    <p:extLst>
      <p:ext uri="{BB962C8B-B14F-4D97-AF65-F5344CB8AC3E}">
        <p14:creationId xmlns:p14="http://schemas.microsoft.com/office/powerpoint/2010/main" val="37181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pièges à éviter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HTTPS et le Cross-Origine-Ressource-Sharing (CORS)</a:t>
            </a:r>
          </a:p>
          <a:p>
            <a:pPr lvl="1"/>
            <a:r>
              <a:rPr lang="fr-FR" dirty="0"/>
              <a:t>Ajoute un contrôle à l’utilisation des </a:t>
            </a:r>
            <a:r>
              <a:rPr lang="fr-FR" sz="1800" dirty="0" err="1">
                <a:effectLst/>
                <a:latin typeface="Calibri" panose="020F0502020204030204" pitchFamily="34" charset="0"/>
              </a:rPr>
              <a:t>XMLHttpRequest</a:t>
            </a:r>
            <a:r>
              <a:rPr lang="fr-FR" sz="1800" dirty="0">
                <a:effectLst/>
                <a:latin typeface="Calibri" panose="020F0502020204030204" pitchFamily="34" charset="0"/>
              </a:rPr>
              <a:t> intégré aux navigateurs web</a:t>
            </a:r>
            <a:endParaRPr lang="fr-FR" dirty="0"/>
          </a:p>
          <a:p>
            <a:pPr lvl="2"/>
            <a:r>
              <a:rPr lang="fr-FR" dirty="0"/>
              <a:t>Le serveur doit indiquer les balises « Access-Control-</a:t>
            </a:r>
            <a:r>
              <a:rPr lang="fr-FR" dirty="0" err="1"/>
              <a:t>Allow</a:t>
            </a:r>
            <a:r>
              <a:rPr lang="fr-FR" dirty="0"/>
              <a:t>-Origin » et « Access-Control-</a:t>
            </a:r>
            <a:r>
              <a:rPr lang="fr-FR" dirty="0" err="1"/>
              <a:t>Allow</a:t>
            </a:r>
            <a:r>
              <a:rPr lang="fr-FR" dirty="0"/>
              <a:t>-Methods » dans l’entête des réponses à aux appels à la méthode « Options »</a:t>
            </a:r>
          </a:p>
          <a:p>
            <a:pPr lvl="2"/>
            <a:r>
              <a:rPr lang="fr-FR" dirty="0"/>
              <a:t>Si l’origine de l’appel et la méthode utilisés ne correspondent pas au contenu des balises, l’appel est rejeté par le navigateur</a:t>
            </a:r>
          </a:p>
          <a:p>
            <a:r>
              <a:rPr lang="fr-FR" dirty="0"/>
              <a:t>Appel synchrone aux ressources externes </a:t>
            </a:r>
          </a:p>
          <a:p>
            <a:pPr lvl="1"/>
            <a:r>
              <a:rPr lang="fr-FR" dirty="0"/>
              <a:t>Si le temps de réponse des services externes est plus lent que l’application elle-même </a:t>
            </a:r>
          </a:p>
          <a:p>
            <a:pPr lvl="2"/>
            <a:r>
              <a:rPr lang="fr-FR" dirty="0"/>
              <a:t>Affichage séquentiels de blocs dans l’application ou augmentation du temps de réponse global de l’application</a:t>
            </a:r>
          </a:p>
          <a:p>
            <a:r>
              <a:rPr lang="fr-FR" dirty="0"/>
              <a:t>Duplication des données externe dans le système de l’application </a:t>
            </a:r>
            <a:r>
              <a:rPr lang="fr-FR" dirty="0" err="1"/>
              <a:t>front-office</a:t>
            </a:r>
            <a:endParaRPr lang="fr-FR" dirty="0"/>
          </a:p>
          <a:p>
            <a:pPr lvl="1"/>
            <a:r>
              <a:rPr lang="fr-FR" dirty="0"/>
              <a:t>Meilleures performances et un affichage plus fluide au prix de beaucoup de ressources matérielles (augmentations de la taille de la base de données…) </a:t>
            </a:r>
          </a:p>
        </p:txBody>
      </p:sp>
    </p:spTree>
    <p:extLst>
      <p:ext uri="{BB962C8B-B14F-4D97-AF65-F5344CB8AC3E}">
        <p14:creationId xmlns:p14="http://schemas.microsoft.com/office/powerpoint/2010/main" val="473047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43F8E-575F-7B47-A698-282AD2EE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générale sur la SOA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331B70-FF02-8E41-9C7B-21B5B957E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371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 modèle théorique d’architecture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Définit une approche pour mieux exploiter les ressources matérielles</a:t>
            </a:r>
          </a:p>
          <a:p>
            <a:pPr lvl="1"/>
            <a:r>
              <a:rPr lang="fr-FR" dirty="0"/>
              <a:t>Gestion de l’ajout à chaud de ressources</a:t>
            </a:r>
          </a:p>
          <a:p>
            <a:pPr lvl="2"/>
            <a:r>
              <a:rPr lang="fr-FR" dirty="0"/>
              <a:t>Passage à l’échelle</a:t>
            </a:r>
          </a:p>
          <a:p>
            <a:pPr lvl="1"/>
            <a:r>
              <a:rPr lang="fr-FR" dirty="0"/>
              <a:t>Allocations des ressources à des tâches en fonction des besoins en temps réel</a:t>
            </a:r>
          </a:p>
          <a:p>
            <a:pPr lvl="2"/>
            <a:r>
              <a:rPr lang="fr-FR" dirty="0"/>
              <a:t>Réduit les coûts associés au </a:t>
            </a:r>
            <a:r>
              <a:rPr lang="fr-FR" dirty="0" err="1"/>
              <a:t>surprovisionning</a:t>
            </a:r>
            <a:r>
              <a:rPr lang="fr-FR" dirty="0"/>
              <a:t> </a:t>
            </a:r>
          </a:p>
          <a:p>
            <a:r>
              <a:rPr lang="fr-FR" dirty="0"/>
              <a:t>Repose sur la création de services génériques</a:t>
            </a:r>
          </a:p>
          <a:p>
            <a:pPr lvl="1"/>
            <a:r>
              <a:rPr lang="fr-FR" dirty="0"/>
              <a:t>Les services ne sont pas associés spécifiquement à des applications</a:t>
            </a:r>
          </a:p>
          <a:p>
            <a:pPr lvl="1"/>
            <a:r>
              <a:rPr lang="fr-FR" dirty="0"/>
              <a:t>Le services définissent la fonction des ressources sur lesquels ils sont installés</a:t>
            </a:r>
          </a:p>
          <a:p>
            <a:r>
              <a:rPr lang="fr-FR" dirty="0"/>
              <a:t>La communication avec les services est prise en charge par un bus de services</a:t>
            </a:r>
          </a:p>
          <a:p>
            <a:pPr lvl="1"/>
            <a:r>
              <a:rPr lang="fr-FR" dirty="0"/>
              <a:t>Qui peut aussi bien être un protocole (HTTP, HTTPS…) qu’un système middleware (Kafka, </a:t>
            </a:r>
            <a:r>
              <a:rPr lang="fr-FR" dirty="0" err="1"/>
              <a:t>RabbitMQ</a:t>
            </a:r>
            <a:r>
              <a:rPr lang="fr-FR" dirty="0"/>
              <a:t>…)</a:t>
            </a:r>
          </a:p>
          <a:p>
            <a:r>
              <a:rPr lang="fr-FR" dirty="0"/>
              <a:t>Un modèle qui n’est pas forcément associé à des Web Services</a:t>
            </a:r>
          </a:p>
        </p:txBody>
      </p:sp>
    </p:spTree>
    <p:extLst>
      <p:ext uri="{BB962C8B-B14F-4D97-AF65-F5344CB8AC3E}">
        <p14:creationId xmlns:p14="http://schemas.microsoft.com/office/powerpoint/2010/main" val="227812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 modèle d’architecture pensé pour et par les grand éditeurs de logiciels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SOA est un modèle qui est assez difficile à mettre en place</a:t>
            </a:r>
          </a:p>
          <a:p>
            <a:pPr lvl="1"/>
            <a:r>
              <a:rPr lang="fr-FR" dirty="0"/>
              <a:t>Nécessite le développement d’applications sur la base de services génériques</a:t>
            </a:r>
          </a:p>
          <a:p>
            <a:pPr lvl="2"/>
            <a:r>
              <a:rPr lang="fr-FR" dirty="0"/>
              <a:t>Le modèle pur de SOA n’est pas compatible avec des applications monolithiques</a:t>
            </a:r>
          </a:p>
          <a:p>
            <a:pPr lvl="1"/>
            <a:r>
              <a:rPr lang="fr-FR" dirty="0"/>
              <a:t>La compatibilité de l’orchestration implique des technologies homogène</a:t>
            </a:r>
          </a:p>
          <a:p>
            <a:pPr lvl="2"/>
            <a:r>
              <a:rPr lang="fr-FR" dirty="0"/>
              <a:t>Même couche de software installé sur tous les serveurs</a:t>
            </a:r>
          </a:p>
          <a:p>
            <a:r>
              <a:rPr lang="fr-FR" dirty="0"/>
              <a:t>Favorise grandement les grands éditeurs (Microsoft, IBM, Oracle…)</a:t>
            </a:r>
          </a:p>
          <a:p>
            <a:pPr lvl="1"/>
            <a:r>
              <a:rPr lang="fr-FR" dirty="0"/>
              <a:t>Se sont les seuls capables de fournir des suites logicielles complètes reposant sur une technologie homogène</a:t>
            </a:r>
          </a:p>
          <a:p>
            <a:r>
              <a:rPr lang="fr-FR" dirty="0"/>
              <a:t>Le standard de la SOA validé par les grands éditeurs eux-mêmes</a:t>
            </a:r>
          </a:p>
          <a:p>
            <a:pPr lvl="1"/>
            <a:r>
              <a:rPr lang="fr-FR" dirty="0"/>
              <a:t>IBM, Microsoft, Oracle sont des membres très importants d’OASIS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9400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 modèle qui a grandement influencé l’informatique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On retrouve l’allocation dynamique de ressources dans</a:t>
            </a:r>
          </a:p>
          <a:p>
            <a:pPr lvl="1"/>
            <a:r>
              <a:rPr lang="fr-FR" dirty="0"/>
              <a:t>Les cloud public</a:t>
            </a:r>
          </a:p>
          <a:p>
            <a:pPr lvl="1"/>
            <a:r>
              <a:rPr lang="fr-FR" dirty="0"/>
              <a:t>Docker + </a:t>
            </a:r>
            <a:r>
              <a:rPr lang="fr-FR" dirty="0" err="1"/>
              <a:t>Kubernetes</a:t>
            </a:r>
            <a:endParaRPr lang="fr-FR" dirty="0"/>
          </a:p>
          <a:p>
            <a:r>
              <a:rPr lang="fr-FR" dirty="0"/>
              <a:t>Le développement dans les entreprises de middleware de communication</a:t>
            </a:r>
          </a:p>
          <a:p>
            <a:pPr lvl="1"/>
            <a:r>
              <a:rPr lang="fr-FR" dirty="0"/>
              <a:t>Apache Kafka, </a:t>
            </a:r>
            <a:r>
              <a:rPr lang="fr-FR" dirty="0" err="1"/>
              <a:t>RabbitMQ</a:t>
            </a:r>
            <a:r>
              <a:rPr lang="fr-FR" dirty="0"/>
              <a:t>…</a:t>
            </a:r>
          </a:p>
          <a:p>
            <a:r>
              <a:rPr lang="fr-FR" dirty="0"/>
              <a:t>Le concept d’application </a:t>
            </a:r>
            <a:r>
              <a:rPr lang="fr-FR" dirty="0" err="1"/>
              <a:t>mashup</a:t>
            </a:r>
            <a:endParaRPr lang="fr-FR" dirty="0"/>
          </a:p>
          <a:p>
            <a:pPr lvl="1"/>
            <a:r>
              <a:rPr lang="fr-FR" dirty="0"/>
              <a:t>Basé aussi bien sur des services internes qu’externes</a:t>
            </a:r>
          </a:p>
          <a:p>
            <a:r>
              <a:rPr lang="fr-FR" dirty="0"/>
              <a:t>Le concept d’exploitation de services externalisé doit aussi beaucoup à la SOA</a:t>
            </a:r>
          </a:p>
          <a:p>
            <a:pPr lvl="1"/>
            <a:r>
              <a:rPr lang="fr-FR" dirty="0"/>
              <a:t>Tous les système « As-A-Service »</a:t>
            </a:r>
          </a:p>
          <a:p>
            <a:r>
              <a:rPr lang="fr-FR" dirty="0"/>
              <a:t>La plupart de ses apports reposent sur des API de </a:t>
            </a:r>
            <a:r>
              <a:rPr lang="fr-FR"/>
              <a:t>Web Services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678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SOA et les web services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SOA est un concept qui est assez peu lié aux Web Services</a:t>
            </a:r>
          </a:p>
          <a:p>
            <a:pPr lvl="1"/>
            <a:r>
              <a:rPr lang="fr-FR" dirty="0"/>
              <a:t>Des concepts incompatibles avec REST</a:t>
            </a:r>
          </a:p>
          <a:p>
            <a:pPr lvl="1"/>
            <a:r>
              <a:rPr lang="fr-FR" dirty="0"/>
              <a:t>Beaucoup plus lié à SOAP</a:t>
            </a:r>
          </a:p>
          <a:p>
            <a:pPr lvl="2"/>
            <a:r>
              <a:rPr lang="fr-FR" dirty="0"/>
              <a:t>Mais les web services SOAP sont en très grande perte de vitesse</a:t>
            </a:r>
          </a:p>
          <a:p>
            <a:r>
              <a:rPr lang="fr-FR" dirty="0"/>
              <a:t>La SOA a introduit les bases de la mutualisation des ressources des SI</a:t>
            </a:r>
          </a:p>
          <a:p>
            <a:pPr lvl="1"/>
            <a:r>
              <a:rPr lang="fr-FR" dirty="0"/>
              <a:t>Mutualisation des données</a:t>
            </a:r>
          </a:p>
          <a:p>
            <a:pPr lvl="1"/>
            <a:r>
              <a:rPr lang="fr-FR" dirty="0"/>
              <a:t>Mutualisation des ressources de traitement</a:t>
            </a:r>
          </a:p>
          <a:p>
            <a:r>
              <a:rPr lang="fr-FR" dirty="0"/>
              <a:t>Les web services comme solution pour la communication entre les systèmes</a:t>
            </a:r>
          </a:p>
          <a:p>
            <a:pPr lvl="1"/>
            <a:r>
              <a:rPr lang="fr-FR" dirty="0"/>
              <a:t>Donner accès à des ressources de traitements</a:t>
            </a:r>
          </a:p>
          <a:p>
            <a:pPr lvl="1"/>
            <a:r>
              <a:rPr lang="fr-FR" dirty="0"/>
              <a:t>Echanger des données</a:t>
            </a:r>
          </a:p>
        </p:txBody>
      </p:sp>
    </p:spTree>
    <p:extLst>
      <p:ext uri="{BB962C8B-B14F-4D97-AF65-F5344CB8AC3E}">
        <p14:creationId xmlns:p14="http://schemas.microsoft.com/office/powerpoint/2010/main" val="94056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43F8E-575F-7B47-A698-282AD2EE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Intégration de systèmes hétérogènes avec des web services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331B70-FF02-8E41-9C7B-21B5B957E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55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Intégration d’un système dans un 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 système d’information repose sur la gestion des données</a:t>
            </a:r>
          </a:p>
          <a:p>
            <a:pPr lvl="1"/>
            <a:r>
              <a:rPr lang="fr-FR" dirty="0"/>
              <a:t>Créer de la nouvelle donnée</a:t>
            </a:r>
          </a:p>
          <a:p>
            <a:pPr lvl="1"/>
            <a:r>
              <a:rPr lang="fr-FR" dirty="0"/>
              <a:t>Accéder aux données existantes</a:t>
            </a:r>
          </a:p>
          <a:p>
            <a:pPr lvl="1"/>
            <a:r>
              <a:rPr lang="fr-FR" dirty="0"/>
              <a:t>Effectuer des traitements sur les données</a:t>
            </a:r>
          </a:p>
          <a:p>
            <a:r>
              <a:rPr lang="fr-FR" dirty="0"/>
              <a:t>Intégrer un nouveau système dans un système d’information c’est :</a:t>
            </a:r>
          </a:p>
          <a:p>
            <a:pPr lvl="1"/>
            <a:r>
              <a:rPr lang="fr-FR" dirty="0"/>
              <a:t>Offrir de nouvelles fonctionnalités aux utilisateurs</a:t>
            </a:r>
          </a:p>
          <a:p>
            <a:pPr lvl="1"/>
            <a:r>
              <a:rPr lang="fr-FR" dirty="0"/>
              <a:t>Permettre aux autres systèmes du SI d’exploiter les données du nouveau système</a:t>
            </a:r>
          </a:p>
          <a:p>
            <a:pPr lvl="1"/>
            <a:r>
              <a:rPr lang="fr-FR" dirty="0"/>
              <a:t>Permettre aux autres systèmes du SI d’exploiter les capacités de traitement du nouveau système</a:t>
            </a:r>
          </a:p>
        </p:txBody>
      </p:sp>
    </p:spTree>
    <p:extLst>
      <p:ext uri="{BB962C8B-B14F-4D97-AF65-F5344CB8AC3E}">
        <p14:creationId xmlns:p14="http://schemas.microsoft.com/office/powerpoint/2010/main" val="127497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Web Services comme outil d’intégration des systèmes dans les 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Les Web Services HTTP comme solution standard de communication pour les systèmes</a:t>
            </a:r>
          </a:p>
          <a:p>
            <a:pPr lvl="1"/>
            <a:r>
              <a:rPr lang="fr-FR" dirty="0"/>
              <a:t>Pour s’intégrer à un SI, un système doit avoir une API de web services HTTP</a:t>
            </a:r>
          </a:p>
          <a:p>
            <a:pPr lvl="2"/>
            <a:r>
              <a:rPr lang="fr-FR" dirty="0"/>
              <a:t>Même des grosses sociétés comme SAP en propose </a:t>
            </a:r>
          </a:p>
          <a:p>
            <a:pPr lvl="1"/>
            <a:r>
              <a:rPr lang="fr-FR" dirty="0"/>
              <a:t>Le respect de REST facilite l’exploitation de l’API</a:t>
            </a:r>
          </a:p>
          <a:p>
            <a:r>
              <a:rPr lang="fr-FR" dirty="0"/>
              <a:t>Exploitation des web services au sein des SI</a:t>
            </a:r>
          </a:p>
          <a:p>
            <a:pPr lvl="1"/>
            <a:r>
              <a:rPr lang="fr-FR" dirty="0"/>
              <a:t>Connexion directe aux systèmes cibles</a:t>
            </a:r>
          </a:p>
          <a:p>
            <a:pPr lvl="2"/>
            <a:r>
              <a:rPr lang="fr-FR" dirty="0"/>
              <a:t>Ex: déversement automatiques des données dans un </a:t>
            </a:r>
            <a:r>
              <a:rPr lang="fr-FR" dirty="0" err="1"/>
              <a:t>DataLake</a:t>
            </a:r>
            <a:endParaRPr lang="fr-FR" dirty="0"/>
          </a:p>
          <a:p>
            <a:pPr lvl="1"/>
            <a:r>
              <a:rPr lang="fr-FR" dirty="0"/>
              <a:t>Intégration à un bus de service</a:t>
            </a:r>
          </a:p>
          <a:p>
            <a:pPr lvl="2"/>
            <a:r>
              <a:rPr lang="fr-FR" dirty="0"/>
              <a:t>Ex: Apache Kafka, </a:t>
            </a:r>
            <a:r>
              <a:rPr lang="fr-FR" dirty="0" err="1"/>
              <a:t>Talend</a:t>
            </a:r>
            <a:r>
              <a:rPr lang="fr-FR" dirty="0"/>
              <a:t>, </a:t>
            </a:r>
            <a:r>
              <a:rPr lang="fr-FR" dirty="0" err="1"/>
              <a:t>RabbitMQ</a:t>
            </a:r>
            <a:endParaRPr lang="fr-FR" dirty="0"/>
          </a:p>
          <a:p>
            <a:r>
              <a:rPr lang="fr-FR" dirty="0"/>
              <a:t>Il y a toujours un travail d’intégration du nouveau système à effectuer</a:t>
            </a:r>
          </a:p>
          <a:p>
            <a:pPr lvl="1"/>
            <a:r>
              <a:rPr lang="fr-FR" dirty="0"/>
              <a:t>Il faut toujours développer les mécanismes d’exploitation des web services</a:t>
            </a:r>
          </a:p>
        </p:txBody>
      </p:sp>
    </p:spTree>
    <p:extLst>
      <p:ext uri="{BB962C8B-B14F-4D97-AF65-F5344CB8AC3E}">
        <p14:creationId xmlns:p14="http://schemas.microsoft.com/office/powerpoint/2010/main" val="188697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3 approches d’intégration d’un système dans un SI avec des web services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Adapter les web services du nouveau système</a:t>
            </a:r>
          </a:p>
          <a:p>
            <a:pPr lvl="1"/>
            <a:r>
              <a:rPr lang="fr-FR" dirty="0"/>
              <a:t>Généralement l’approche des petits éditeurs de logiciel</a:t>
            </a:r>
          </a:p>
          <a:p>
            <a:pPr lvl="1"/>
            <a:r>
              <a:rPr lang="fr-FR" dirty="0"/>
              <a:t>Nécessite la maitrise du code du nouveau système</a:t>
            </a:r>
          </a:p>
          <a:p>
            <a:r>
              <a:rPr lang="fr-FR" dirty="0"/>
              <a:t>Transformer les données au niveau du système cible</a:t>
            </a:r>
          </a:p>
          <a:p>
            <a:pPr lvl="1"/>
            <a:r>
              <a:rPr lang="fr-FR" dirty="0"/>
              <a:t>Solution choisie quand le nombre d’interactions entre les systèmes est limité</a:t>
            </a:r>
          </a:p>
          <a:p>
            <a:pPr lvl="1"/>
            <a:r>
              <a:rPr lang="fr-FR" dirty="0"/>
              <a:t>Nécessite la maitrise du code du système cible</a:t>
            </a:r>
          </a:p>
          <a:p>
            <a:pPr lvl="2"/>
            <a:r>
              <a:rPr lang="fr-FR" dirty="0"/>
              <a:t>Ou que le système cible soit prévu pour intégrer différentes sources de données</a:t>
            </a:r>
          </a:p>
          <a:p>
            <a:pPr lvl="1"/>
            <a:r>
              <a:rPr lang="fr-FR" dirty="0"/>
              <a:t>Généralement pris en charge par la DSI de la société</a:t>
            </a:r>
          </a:p>
          <a:p>
            <a:r>
              <a:rPr lang="fr-FR" dirty="0"/>
              <a:t>Effectuer les adaptations au niveau du bus de service</a:t>
            </a:r>
          </a:p>
          <a:p>
            <a:pPr lvl="1"/>
            <a:r>
              <a:rPr lang="fr-FR" dirty="0"/>
              <a:t>Solution choisie si il existe déjà un bus de service</a:t>
            </a:r>
          </a:p>
          <a:p>
            <a:pPr lvl="2"/>
            <a:r>
              <a:rPr lang="fr-FR" dirty="0"/>
              <a:t>Ou qu’un nombre important de systèmes doit être interconnecté</a:t>
            </a:r>
          </a:p>
          <a:p>
            <a:pPr lvl="1"/>
            <a:r>
              <a:rPr lang="fr-FR" dirty="0"/>
              <a:t>Utilise les primitive du bus de services</a:t>
            </a:r>
          </a:p>
          <a:p>
            <a:pPr lvl="1"/>
            <a:r>
              <a:rPr lang="fr-FR" dirty="0"/>
              <a:t>Solution généralement prise en charge par le gestionnaire du bus de service</a:t>
            </a:r>
          </a:p>
        </p:txBody>
      </p:sp>
    </p:spTree>
    <p:extLst>
      <p:ext uri="{BB962C8B-B14F-4D97-AF65-F5344CB8AC3E}">
        <p14:creationId xmlns:p14="http://schemas.microsoft.com/office/powerpoint/2010/main" val="167013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43F8E-575F-7B47-A698-282AD2EE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</a:t>
            </a:r>
            <a:r>
              <a:rPr lang="fr-FR" dirty="0" err="1"/>
              <a:t>mashup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331B70-FF02-8E41-9C7B-21B5B957E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13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Front-office</a:t>
            </a:r>
            <a:r>
              <a:rPr lang="fr-FR" dirty="0"/>
              <a:t> et back-office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On peut distinguer deux formes d’applications dans un SI</a:t>
            </a:r>
          </a:p>
          <a:p>
            <a:pPr lvl="1"/>
            <a:r>
              <a:rPr lang="fr-FR" dirty="0"/>
              <a:t>Les applications </a:t>
            </a:r>
            <a:r>
              <a:rPr lang="fr-FR" dirty="0" err="1"/>
              <a:t>front-office</a:t>
            </a:r>
            <a:endParaRPr lang="fr-FR" dirty="0"/>
          </a:p>
          <a:p>
            <a:pPr lvl="2"/>
            <a:r>
              <a:rPr lang="fr-FR" dirty="0"/>
              <a:t>Visent à être utilisées par les utilisateurs finaux</a:t>
            </a:r>
          </a:p>
          <a:p>
            <a:pPr lvl="1"/>
            <a:r>
              <a:rPr lang="fr-FR" dirty="0"/>
              <a:t>Les applications back-office</a:t>
            </a:r>
          </a:p>
          <a:p>
            <a:pPr lvl="2"/>
            <a:r>
              <a:rPr lang="fr-FR" dirty="0"/>
              <a:t>Visent à fournir des services pour le </a:t>
            </a:r>
            <a:r>
              <a:rPr lang="fr-FR" dirty="0" err="1"/>
              <a:t>front-office</a:t>
            </a:r>
            <a:endParaRPr lang="fr-FR" dirty="0"/>
          </a:p>
          <a:p>
            <a:r>
              <a:rPr lang="fr-FR" dirty="0"/>
              <a:t>Ces deux formes ne sont pas exclusives</a:t>
            </a:r>
          </a:p>
          <a:p>
            <a:pPr lvl="1"/>
            <a:r>
              <a:rPr lang="fr-FR" dirty="0"/>
              <a:t>Une application peut être du </a:t>
            </a:r>
            <a:r>
              <a:rPr lang="fr-FR" dirty="0" err="1"/>
              <a:t>front-office</a:t>
            </a:r>
            <a:r>
              <a:rPr lang="fr-FR" dirty="0"/>
              <a:t> pour certains utilisateurs et servir de back-offices pour certaines applications </a:t>
            </a:r>
            <a:r>
              <a:rPr lang="fr-FR" dirty="0" err="1"/>
              <a:t>front-office</a:t>
            </a:r>
            <a:r>
              <a:rPr lang="fr-FR" dirty="0"/>
              <a:t> </a:t>
            </a:r>
          </a:p>
          <a:p>
            <a:r>
              <a:rPr lang="fr-FR" dirty="0"/>
              <a:t>A ne pas confondre avec le front-end et le back-end</a:t>
            </a:r>
          </a:p>
          <a:p>
            <a:pPr lvl="1"/>
            <a:r>
              <a:rPr lang="fr-FR" dirty="0"/>
              <a:t>Qui sont deux éléments d’une même application</a:t>
            </a:r>
          </a:p>
          <a:p>
            <a:r>
              <a:rPr lang="fr-FR" dirty="0"/>
              <a:t>Fournisseurs et consommateurs de web </a:t>
            </a:r>
            <a:r>
              <a:rPr lang="fr-FR" dirty="0" err="1"/>
              <a:t>serivces</a:t>
            </a:r>
            <a:endParaRPr lang="fr-FR" dirty="0"/>
          </a:p>
          <a:p>
            <a:pPr lvl="1"/>
            <a:r>
              <a:rPr lang="fr-FR" dirty="0"/>
              <a:t>Le </a:t>
            </a:r>
            <a:r>
              <a:rPr lang="fr-FR" dirty="0" err="1"/>
              <a:t>front-office</a:t>
            </a:r>
            <a:r>
              <a:rPr lang="fr-FR" dirty="0"/>
              <a:t> consomme des web services exposés par le back-office</a:t>
            </a:r>
          </a:p>
        </p:txBody>
      </p:sp>
    </p:spTree>
    <p:extLst>
      <p:ext uri="{BB962C8B-B14F-4D97-AF65-F5344CB8AC3E}">
        <p14:creationId xmlns:p14="http://schemas.microsoft.com/office/powerpoint/2010/main" val="266091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/>
              <a:t>mashup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Construire une application front-offre reposant sur différents Web Services proposés par différents back-office</a:t>
            </a:r>
          </a:p>
          <a:p>
            <a:pPr lvl="1"/>
            <a:r>
              <a:rPr lang="fr-FR" dirty="0"/>
              <a:t>Les back-offices peuvent faire parti, ou pas, du SI</a:t>
            </a:r>
          </a:p>
          <a:p>
            <a:r>
              <a:rPr lang="fr-FR" dirty="0"/>
              <a:t>Un principe simple </a:t>
            </a:r>
          </a:p>
          <a:p>
            <a:pPr lvl="1"/>
            <a:r>
              <a:rPr lang="fr-FR" dirty="0"/>
              <a:t>Un cœur d’application qui agrège plusieurs éléments</a:t>
            </a:r>
          </a:p>
          <a:p>
            <a:pPr lvl="1"/>
            <a:r>
              <a:rPr lang="fr-FR" dirty="0"/>
              <a:t>Des services issues de différents back-office</a:t>
            </a:r>
          </a:p>
          <a:p>
            <a:pPr lvl="2"/>
            <a:r>
              <a:rPr lang="fr-FR" dirty="0"/>
              <a:t>Fournis des données</a:t>
            </a:r>
          </a:p>
          <a:p>
            <a:pPr lvl="2"/>
            <a:r>
              <a:rPr lang="fr-FR" dirty="0"/>
              <a:t>Fournis des fonctionnalités</a:t>
            </a:r>
          </a:p>
          <a:p>
            <a:pPr lvl="1"/>
            <a:r>
              <a:rPr lang="fr-FR" dirty="0"/>
              <a:t>Des éléments développés spécifiquement pour l’application</a:t>
            </a:r>
          </a:p>
          <a:p>
            <a:r>
              <a:rPr lang="fr-FR" dirty="0"/>
              <a:t>Repose fortement sur les concepts de la SOA</a:t>
            </a:r>
          </a:p>
        </p:txBody>
      </p:sp>
    </p:spTree>
    <p:extLst>
      <p:ext uri="{BB962C8B-B14F-4D97-AF65-F5344CB8AC3E}">
        <p14:creationId xmlns:p14="http://schemas.microsoft.com/office/powerpoint/2010/main" val="24517046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{3410A082-BCD8-0740-BC13-9F2B9AD7FB50}tf10001060</Template>
  <TotalTime>4109</TotalTime>
  <Words>1122</Words>
  <Application>Microsoft Macintosh PowerPoint</Application>
  <PresentationFormat>Grand écran</PresentationFormat>
  <Paragraphs>127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Facette</vt:lpstr>
      <vt:lpstr>Les web services et l’héritage de la SOA</vt:lpstr>
      <vt:lpstr>La SOA et les web services</vt:lpstr>
      <vt:lpstr>Intégration de systèmes hétérogènes avec des web services</vt:lpstr>
      <vt:lpstr>Intégration d’un système dans un SI</vt:lpstr>
      <vt:lpstr>Les Web Services comme outil d’intégration des systèmes dans les SI</vt:lpstr>
      <vt:lpstr>Les 3 approches d’intégration d’un système dans un SI avec des web services</vt:lpstr>
      <vt:lpstr>Application mashup</vt:lpstr>
      <vt:lpstr>Front-office et back-office</vt:lpstr>
      <vt:lpstr>Les mashup</vt:lpstr>
      <vt:lpstr>A quoi sert un mashup</vt:lpstr>
      <vt:lpstr>Les pièges à éviter</vt:lpstr>
      <vt:lpstr>Conclusion générale sur la SOA</vt:lpstr>
      <vt:lpstr>Un modèle théorique d’architecture</vt:lpstr>
      <vt:lpstr>Un modèle d’architecture pensé pour et par les grand éditeurs de logiciels</vt:lpstr>
      <vt:lpstr>Un modèle qui a grandement influencé l’informatique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Web Services</dc:title>
  <dc:creator>frédéric merle</dc:creator>
  <cp:lastModifiedBy>frédéric merle</cp:lastModifiedBy>
  <cp:revision>35</cp:revision>
  <dcterms:created xsi:type="dcterms:W3CDTF">2021-12-04T11:56:46Z</dcterms:created>
  <dcterms:modified xsi:type="dcterms:W3CDTF">2023-03-22T10:38:34Z</dcterms:modified>
</cp:coreProperties>
</file>