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2" r:id="rId1"/>
  </p:sldMasterIdLst>
  <p:sldIdLst>
    <p:sldId id="256" r:id="rId2"/>
    <p:sldId id="272" r:id="rId3"/>
    <p:sldId id="280" r:id="rId4"/>
    <p:sldId id="273" r:id="rId5"/>
    <p:sldId id="288" r:id="rId6"/>
    <p:sldId id="298" r:id="rId7"/>
    <p:sldId id="289" r:id="rId8"/>
    <p:sldId id="299" r:id="rId9"/>
    <p:sldId id="290" r:id="rId10"/>
    <p:sldId id="300" r:id="rId11"/>
    <p:sldId id="297" r:id="rId12"/>
    <p:sldId id="293" r:id="rId13"/>
    <p:sldId id="292" r:id="rId14"/>
    <p:sldId id="294" r:id="rId15"/>
    <p:sldId id="301" r:id="rId16"/>
    <p:sldId id="302" r:id="rId17"/>
    <p:sldId id="303" r:id="rId18"/>
    <p:sldId id="295" r:id="rId19"/>
    <p:sldId id="304" r:id="rId20"/>
    <p:sldId id="29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55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27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87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20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296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746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3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76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87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80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5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65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15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2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05/01/2022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73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C3976-B827-0F4A-984E-6F5EFB867C8C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6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7A91E-748B-E449-9F43-17EB4371D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concepts de SOAP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731C0A-E9CA-9542-AE5E-450FD2120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Frédéric Merle</a:t>
            </a:r>
          </a:p>
          <a:p>
            <a:r>
              <a:rPr lang="fr-FR" dirty="0" err="1"/>
              <a:t>frederic.merle@ynov.com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 et limites du routage SOAP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Beaucoup de possibilités offertes</a:t>
            </a:r>
          </a:p>
          <a:p>
            <a:pPr lvl="1"/>
            <a:r>
              <a:rPr lang="fr-FR" dirty="0"/>
              <a:t>Routage avancé</a:t>
            </a:r>
          </a:p>
          <a:p>
            <a:pPr lvl="1"/>
            <a:r>
              <a:rPr lang="fr-FR" dirty="0"/>
              <a:t>Traitement de flux</a:t>
            </a:r>
          </a:p>
          <a:p>
            <a:r>
              <a:rPr lang="fr-FR" dirty="0"/>
              <a:t>Fonctionnement assez simple</a:t>
            </a:r>
          </a:p>
          <a:p>
            <a:pPr lvl="1"/>
            <a:r>
              <a:rPr lang="fr-FR" dirty="0"/>
              <a:t>Tout est géré au niveau des entêtes</a:t>
            </a:r>
          </a:p>
          <a:p>
            <a:pPr lvl="1"/>
            <a:r>
              <a:rPr lang="fr-FR" dirty="0"/>
              <a:t>Assez peu de nouvelles balises nécessaires</a:t>
            </a:r>
          </a:p>
          <a:p>
            <a:r>
              <a:rPr lang="fr-FR" dirty="0"/>
              <a:t>Documentation quasi inexistante</a:t>
            </a:r>
          </a:p>
          <a:p>
            <a:r>
              <a:rPr lang="fr-FR" dirty="0"/>
              <a:t>Aucune information sur l’implémentation de ces mécanismes</a:t>
            </a:r>
          </a:p>
          <a:p>
            <a:pPr lvl="1"/>
            <a:r>
              <a:rPr lang="fr-FR" dirty="0"/>
              <a:t>Mécanisme totalement optionnel</a:t>
            </a:r>
          </a:p>
          <a:p>
            <a:pPr lvl="1"/>
            <a:r>
              <a:rPr lang="fr-FR" dirty="0"/>
              <a:t>Aucun moyen de savoir si un serveur SOAP peut gérer ces messages</a:t>
            </a:r>
          </a:p>
        </p:txBody>
      </p:sp>
    </p:spTree>
    <p:extLst>
      <p:ext uri="{BB962C8B-B14F-4D97-AF65-F5344CB8AC3E}">
        <p14:creationId xmlns:p14="http://schemas.microsoft.com/office/powerpoint/2010/main" val="184675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43F8E-575F-7B47-A698-282AD2EE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Services Description </a:t>
            </a:r>
            <a:r>
              <a:rPr lang="fr-FR" dirty="0" err="1"/>
              <a:t>Language</a:t>
            </a:r>
            <a:r>
              <a:rPr lang="fr-FR" dirty="0"/>
              <a:t> (WSDL)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31B70-FF02-8E41-9C7B-21B5B957E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11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090428-8298-E147-AB61-8B6B17E8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que le WSDL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6DFD01-CE42-2C44-A8F2-BF460EC8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Dialecte XML permettant de décrire des web services</a:t>
            </a:r>
          </a:p>
          <a:p>
            <a:pPr lvl="1"/>
            <a:r>
              <a:rPr lang="fr-FR" dirty="0"/>
              <a:t>Seule la version 2.0 est standardisée par le W3C</a:t>
            </a:r>
          </a:p>
          <a:p>
            <a:pPr lvl="1"/>
            <a:r>
              <a:rPr lang="fr-FR" dirty="0"/>
              <a:t>Décrit comment accéder aux web services de l’API</a:t>
            </a:r>
          </a:p>
          <a:p>
            <a:pPr lvl="2"/>
            <a:r>
              <a:rPr lang="fr-FR" dirty="0"/>
              <a:t>Adresse, port, protocole…</a:t>
            </a:r>
          </a:p>
          <a:p>
            <a:pPr lvl="1"/>
            <a:r>
              <a:rPr lang="fr-FR" dirty="0"/>
              <a:t>Décrit en détail les I/O des web services</a:t>
            </a:r>
          </a:p>
          <a:p>
            <a:pPr lvl="2"/>
            <a:r>
              <a:rPr lang="fr-FR" dirty="0"/>
              <a:t>Fournit des XSD complets pour chaque type de message</a:t>
            </a:r>
          </a:p>
          <a:p>
            <a:r>
              <a:rPr lang="fr-FR" dirty="0"/>
              <a:t>Répond au principal problème de SOAP</a:t>
            </a:r>
          </a:p>
          <a:p>
            <a:pPr lvl="1"/>
            <a:r>
              <a:rPr lang="fr-FR" dirty="0"/>
              <a:t>Trouver les web services</a:t>
            </a:r>
          </a:p>
          <a:p>
            <a:pPr lvl="1"/>
            <a:r>
              <a:rPr lang="fr-FR" dirty="0"/>
              <a:t>Décrire comment les utiliser</a:t>
            </a:r>
          </a:p>
        </p:txBody>
      </p:sp>
    </p:spTree>
    <p:extLst>
      <p:ext uri="{BB962C8B-B14F-4D97-AF65-F5344CB8AC3E}">
        <p14:creationId xmlns:p14="http://schemas.microsoft.com/office/powerpoint/2010/main" val="196363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84450-A6DD-3E41-A1BB-0CCEE8AD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très simple de WSDL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6A43B-C059-5D4E-9247-FAD9063CB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version="1.0"?&gt;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wsdl:description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xmlns:wsdl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="http://www.w3.org/ns/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wsdl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xmlns:wsoap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 "http://www.w3.org/ns/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wsdl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/soap"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xmlns:hy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="http://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www.herongyang.com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/Service/"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targetNamespace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="http://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www.herongyang.com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/Service/"&gt;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wsdl:documentation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Hello_WSDL_20_SOAP.wsdl Copyright (c)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HerongYang.com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All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Rights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Reserved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wsdl:documentation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wsdl:types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xsd:schema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xmlns:xsd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="http://www.w3.org/2001/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XMLSchema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targetNamespace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="http://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www.herongyang.com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/Service/"&gt;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&lt;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xsd:element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="Hello" type="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xsd:string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"/&gt;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&lt;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xsd:element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HelloResponse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xsd:string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"/&gt;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xsd:schema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wsdl:types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wsdl:interface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helloInterface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wsdl:operation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="Hello" pattern="http://www.w3.org/ns/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wsdl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/in-out"&gt;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&lt;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wsdl:input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messageLabel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="In"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hy:Hello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"/&gt;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&lt;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wsdl:output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messageLabel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="Out"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hy:HelloResponse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"/&gt;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wsdl:operation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wsdl:interface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wsdl:binding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helloBinding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 interface="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hy:helloInterface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 type="http://www.w3.org/ns/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wsdl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/soap"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wsoap:protocol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="http://www.w3.org/2003/05/soap/bindings/HTTP/"&gt;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wsdl:operation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hy:Hello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wsoap:mep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="http://www.w3.org/2003/05/soap/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/soap-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"/&gt;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wsdl:binding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wsdl:service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helloService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 interface="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hy:helloInterface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wsdl:endpoint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helloEndpoint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 binding="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hy:helloBinding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="http://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www.herongyang.com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/Service/Hello_SOAP_12.php"/&gt;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wsdl:service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wsdl:description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515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8C7D4-E715-2E44-B551-E795DAC5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Balise 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8E5E4F-209D-7F41-AD8A-627701B2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wsdl:types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xsd:schema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xmlns:xsd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="http://www.w3.org/2001/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XMLSchema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" 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targetNamespace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="http://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www.herongyang.com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/Service/"&gt;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	&lt;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xsd:element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="Hello" type="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xsd:string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"/&gt;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	&lt;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xsd:element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HelloResponse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xsd:string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"/&gt;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xsd:schema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wsdl:types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r>
              <a:rPr lang="fr-FR" dirty="0"/>
              <a:t>La balise type doit contenir la description de l’ensemble des documents qui seront utilisés dans les messages de l’API</a:t>
            </a:r>
          </a:p>
          <a:p>
            <a:pPr lvl="1"/>
            <a:r>
              <a:rPr lang="fr-FR" dirty="0"/>
              <a:t>La description est contenue dans la balise </a:t>
            </a:r>
            <a:r>
              <a:rPr lang="fr-FR" dirty="0" err="1"/>
              <a:t>schema</a:t>
            </a:r>
            <a:endParaRPr lang="fr-FR" dirty="0"/>
          </a:p>
          <a:p>
            <a:pPr lvl="1"/>
            <a:r>
              <a:rPr lang="fr-FR" dirty="0"/>
              <a:t>La description doit être au format XSD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69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8C7D4-E715-2E44-B551-E795DAC5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Balise interface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8E5E4F-209D-7F41-AD8A-627701B2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wsdl:interface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helloInterface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"&gt;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wsdl:operation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="Hello" pattern="http://www.w3.org/ns/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wsdl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/in-out"&gt;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	&lt;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wsdl:input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messageLabel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="In"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hy:Hello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"/&gt;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	&lt;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wsdl:output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messageLabel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="Out"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hy:HelloResponse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"/&gt;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wsdl:operation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wsdl:interface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r>
              <a:rPr lang="fr-FR" dirty="0"/>
              <a:t>Cette balise définit les entrées et sorties de tous les web services de l’API</a:t>
            </a:r>
          </a:p>
          <a:p>
            <a:pPr lvl="1"/>
            <a:r>
              <a:rPr lang="fr-FR" dirty="0"/>
              <a:t>Balise &lt;input&gt; pour les entrée du web service et &lt;output&gt; pour la réponse</a:t>
            </a:r>
          </a:p>
          <a:p>
            <a:pPr lvl="1"/>
            <a:r>
              <a:rPr lang="fr-FR" dirty="0"/>
              <a:t>Chaque élément doit correspondre à un élément de la balise type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522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8C7D4-E715-2E44-B551-E795DAC5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Balise binding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8E5E4F-209D-7F41-AD8A-627701B2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wsdl:binding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helloBinding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interface="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hy:helloInterface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type="http://www.w3.org/ns/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wsdl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/soap" 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wsoap:protocol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="http://www.w3.org/2003/05/soap/bindings/HTTP/"&gt;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	&lt;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wsdl:operation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hy:Hello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wsoap:mep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="http://www.w3.org/2003/05/soap/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mep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/soap-			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"/&gt;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wsdl:binding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r>
              <a:rPr lang="fr-FR" dirty="0"/>
              <a:t>Cette balise définit comment les web services de l’API peuvent être appelés</a:t>
            </a:r>
          </a:p>
          <a:p>
            <a:pPr lvl="1"/>
            <a:r>
              <a:rPr lang="fr-FR" dirty="0"/>
              <a:t>Pour chaque interface définie dans le document il doit y avoir un binding correspondant</a:t>
            </a:r>
          </a:p>
          <a:p>
            <a:pPr lvl="2"/>
            <a:r>
              <a:rPr lang="fr-FR" dirty="0"/>
              <a:t>Mais il peut y avoir plusieurs binding pour une seule interface</a:t>
            </a:r>
          </a:p>
          <a:p>
            <a:pPr lvl="1"/>
            <a:r>
              <a:rPr lang="fr-FR" dirty="0"/>
              <a:t>Le binding doit définir tous les éléments de communication nécessaire à la transmission des messages</a:t>
            </a:r>
          </a:p>
          <a:p>
            <a:pPr lvl="2"/>
            <a:r>
              <a:rPr lang="fr-FR" dirty="0"/>
              <a:t>Le protocole utilisé, les méthodes associées à ce protocole…</a:t>
            </a:r>
          </a:p>
          <a:p>
            <a:pPr lvl="2"/>
            <a:r>
              <a:rPr lang="fr-FR" dirty="0"/>
              <a:t>Mais pas les informations sur les machines à contacter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031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8C7D4-E715-2E44-B551-E795DAC5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Balise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8E5E4F-209D-7F41-AD8A-627701B2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wsdl:service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helloService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" interface="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hy:helloInterface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"&gt;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wsdl:endpoint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helloEndpoint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" binding="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hy:helloBinding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" 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="http://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www.herongyang.com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/Service/Hello_SOAP_12.php"/&gt;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wsdl:service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r>
              <a:rPr lang="fr-FR" dirty="0"/>
              <a:t>Cette balise définit les machines portant les web services de l’API</a:t>
            </a:r>
          </a:p>
          <a:p>
            <a:pPr lvl="1"/>
            <a:r>
              <a:rPr lang="fr-FR" dirty="0"/>
              <a:t>Pour chaque interface, on définit au moins un </a:t>
            </a:r>
            <a:r>
              <a:rPr lang="fr-FR" dirty="0" err="1"/>
              <a:t>endpoint</a:t>
            </a:r>
            <a:endParaRPr lang="fr-FR" dirty="0"/>
          </a:p>
          <a:p>
            <a:pPr lvl="1"/>
            <a:r>
              <a:rPr lang="fr-FR" dirty="0"/>
              <a:t>Chaque </a:t>
            </a:r>
            <a:r>
              <a:rPr lang="fr-FR" dirty="0" err="1"/>
              <a:t>endpoint</a:t>
            </a:r>
            <a:r>
              <a:rPr lang="fr-FR" dirty="0"/>
              <a:t> est associé à</a:t>
            </a:r>
          </a:p>
          <a:p>
            <a:pPr lvl="2"/>
            <a:r>
              <a:rPr lang="fr-FR" dirty="0"/>
              <a:t>Les informations permettant de communiquer avec la machine (URL, IP, Port…)</a:t>
            </a:r>
          </a:p>
          <a:p>
            <a:pPr lvl="2"/>
            <a:r>
              <a:rPr lang="fr-FR" dirty="0"/>
              <a:t>Le binding qui doit être utilisé</a:t>
            </a:r>
          </a:p>
          <a:p>
            <a:pPr lvl="1"/>
            <a:r>
              <a:rPr lang="fr-FR" dirty="0"/>
              <a:t>Il peut y avoir plusieurs </a:t>
            </a:r>
            <a:r>
              <a:rPr lang="fr-FR" dirty="0" err="1"/>
              <a:t>endpoint</a:t>
            </a:r>
            <a:r>
              <a:rPr lang="fr-FR" dirty="0"/>
              <a:t> pour une interface</a:t>
            </a:r>
          </a:p>
          <a:p>
            <a:pPr lvl="2"/>
            <a:r>
              <a:rPr lang="fr-FR" dirty="0"/>
              <a:t>Si plusieurs binding</a:t>
            </a:r>
          </a:p>
          <a:p>
            <a:pPr lvl="2"/>
            <a:r>
              <a:rPr lang="fr-FR" dirty="0"/>
              <a:t>Si plusieurs machines portent le web service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5528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4BF59-FE9B-5F42-AA8D-4E523438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sur le WSDL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DBB75E-1669-E043-9842-6C355DF3F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Répond au besoin de structuration d’une API de web service SOAP</a:t>
            </a:r>
          </a:p>
          <a:p>
            <a:pPr lvl="1"/>
            <a:r>
              <a:rPr lang="fr-FR" dirty="0"/>
              <a:t>Fournit la liste de tous les web services disponibles dans l’API</a:t>
            </a:r>
          </a:p>
          <a:p>
            <a:pPr lvl="1"/>
            <a:r>
              <a:rPr lang="fr-FR" dirty="0"/>
              <a:t>Fournit toutes les informations nécessaires pour communiquer avec les web services</a:t>
            </a:r>
          </a:p>
          <a:p>
            <a:r>
              <a:rPr lang="fr-FR" dirty="0"/>
              <a:t>Format très compliqué</a:t>
            </a:r>
          </a:p>
          <a:p>
            <a:pPr lvl="1"/>
            <a:r>
              <a:rPr lang="fr-FR" dirty="0"/>
              <a:t>Les informations sont fragmentées entre plusieurs balises</a:t>
            </a:r>
          </a:p>
          <a:p>
            <a:pPr lvl="1"/>
            <a:r>
              <a:rPr lang="fr-FR" dirty="0"/>
              <a:t>Individuellement chaque fragment d’information n’apporte pas grand-chose</a:t>
            </a:r>
          </a:p>
          <a:p>
            <a:pPr lvl="1"/>
            <a:r>
              <a:rPr lang="fr-FR" dirty="0"/>
              <a:t>Très verbeux</a:t>
            </a:r>
          </a:p>
          <a:p>
            <a:r>
              <a:rPr lang="fr-FR" dirty="0"/>
              <a:t>Norme conçue pour être lue par des machines</a:t>
            </a:r>
          </a:p>
          <a:p>
            <a:pPr lvl="1"/>
            <a:r>
              <a:rPr lang="fr-FR" dirty="0"/>
              <a:t>Impose presque automatiquement l’utilisation d’une bibliothèque pour exploiter le document</a:t>
            </a:r>
          </a:p>
          <a:p>
            <a:pPr lvl="1"/>
            <a:r>
              <a:rPr lang="fr-FR" dirty="0"/>
              <a:t>Permet de construire automatiquement des classes pour chaque web service de l’API</a:t>
            </a:r>
          </a:p>
        </p:txBody>
      </p:sp>
    </p:spTree>
    <p:extLst>
      <p:ext uri="{BB962C8B-B14F-4D97-AF65-F5344CB8AC3E}">
        <p14:creationId xmlns:p14="http://schemas.microsoft.com/office/powerpoint/2010/main" val="2285375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43F8E-575F-7B47-A698-282AD2EE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générale sur SOAP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31B70-FF02-8E41-9C7B-21B5B957E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49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Au-delà du simple format de message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protocole SOAP en lui-même ne définit qu’un format spécifique de messages</a:t>
            </a:r>
          </a:p>
          <a:p>
            <a:pPr lvl="1"/>
            <a:r>
              <a:rPr lang="fr-FR" dirty="0"/>
              <a:t>Agnostique du protocole de transmission des messages</a:t>
            </a:r>
          </a:p>
          <a:p>
            <a:pPr lvl="1"/>
            <a:r>
              <a:rPr lang="fr-FR" dirty="0"/>
              <a:t>Mécanisme intégré de validation du format des documents XML transmis</a:t>
            </a:r>
          </a:p>
          <a:p>
            <a:r>
              <a:rPr lang="fr-FR" dirty="0"/>
              <a:t>SOAP prend en compte des éléments de transmission des messages</a:t>
            </a:r>
          </a:p>
          <a:p>
            <a:pPr lvl="1"/>
            <a:r>
              <a:rPr lang="fr-FR" dirty="0"/>
              <a:t>Concept de nœuds finaux et intermédiaires</a:t>
            </a:r>
          </a:p>
          <a:p>
            <a:pPr lvl="2"/>
            <a:r>
              <a:rPr lang="fr-FR" dirty="0"/>
              <a:t>Gestion d’actions possibles sur ces différents types de nœuds </a:t>
            </a:r>
          </a:p>
          <a:p>
            <a:r>
              <a:rPr lang="fr-FR" dirty="0"/>
              <a:t>Comme pour REST, d’autres éléments ont été ajoutés pour permettre la gestion complète d’une API</a:t>
            </a:r>
          </a:p>
          <a:p>
            <a:pPr lvl="1"/>
            <a:r>
              <a:rPr lang="fr-FR" dirty="0"/>
              <a:t>WSDL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0565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CA3D3-B5C1-A74C-9F1F-63B8AECE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protocole très puissant mais difficile à mettre en place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35815-165D-324F-8B07-7D4CCF34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SOAP permet de faire énormément de choses</a:t>
            </a:r>
          </a:p>
          <a:p>
            <a:pPr lvl="1"/>
            <a:r>
              <a:rPr lang="fr-FR" dirty="0"/>
              <a:t>Des web services sur différents protocole de communication</a:t>
            </a:r>
          </a:p>
          <a:p>
            <a:pPr lvl="1"/>
            <a:r>
              <a:rPr lang="fr-FR" dirty="0"/>
              <a:t>Un routage personnalisé</a:t>
            </a:r>
          </a:p>
          <a:p>
            <a:pPr lvl="1"/>
            <a:r>
              <a:rPr lang="fr-FR" dirty="0"/>
              <a:t>Des traitements de flux</a:t>
            </a:r>
          </a:p>
          <a:p>
            <a:r>
              <a:rPr lang="fr-FR" dirty="0"/>
              <a:t>Avec des performances généralement médiocre</a:t>
            </a:r>
          </a:p>
          <a:p>
            <a:pPr lvl="1"/>
            <a:r>
              <a:rPr lang="fr-FR" dirty="0"/>
              <a:t>Le XML est très verbeux et couteux à traiter</a:t>
            </a:r>
          </a:p>
          <a:p>
            <a:r>
              <a:rPr lang="fr-FR" dirty="0"/>
              <a:t>Très difficile à mettre en place</a:t>
            </a:r>
          </a:p>
          <a:p>
            <a:pPr lvl="1"/>
            <a:r>
              <a:rPr lang="fr-FR" dirty="0"/>
              <a:t>Beaucoup de documents XML très structurés à rendre accessibles</a:t>
            </a:r>
          </a:p>
          <a:p>
            <a:r>
              <a:rPr lang="fr-FR" dirty="0"/>
              <a:t>Avec beaucoup de fonctions obligatoires mais inutiles</a:t>
            </a:r>
          </a:p>
          <a:p>
            <a:pPr lvl="1"/>
            <a:r>
              <a:rPr lang="fr-FR" dirty="0" err="1"/>
              <a:t>Autovalidation</a:t>
            </a:r>
            <a:r>
              <a:rPr lang="fr-FR" dirty="0"/>
              <a:t> des messages transmis</a:t>
            </a:r>
          </a:p>
        </p:txBody>
      </p:sp>
    </p:spTree>
    <p:extLst>
      <p:ext uri="{BB962C8B-B14F-4D97-AF65-F5344CB8AC3E}">
        <p14:creationId xmlns:p14="http://schemas.microsoft.com/office/powerpoint/2010/main" val="348466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43F8E-575F-7B47-A698-282AD2EE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SOAP over </a:t>
            </a:r>
            <a:r>
              <a:rPr lang="fr-FR" dirty="0" err="1"/>
              <a:t>Anything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31B70-FF02-8E41-9C7B-21B5B957E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55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Agnostique du protocole de transmission des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SOAP n’exploite aucune propriété des protocoles de transmission qu’il utilise</a:t>
            </a:r>
          </a:p>
          <a:p>
            <a:pPr lvl="1"/>
            <a:r>
              <a:rPr lang="fr-FR" dirty="0"/>
              <a:t>Il peut donc être utilisé avec n’importe quel protocole de transmission</a:t>
            </a:r>
          </a:p>
          <a:p>
            <a:pPr lvl="2"/>
            <a:r>
              <a:rPr lang="fr-FR" dirty="0"/>
              <a:t>HTTP, SMTP, TCP, UDP, Java Message Service (JMS), pigeon voyageur (RFC 2549)…</a:t>
            </a:r>
          </a:p>
          <a:p>
            <a:pPr lvl="1"/>
            <a:r>
              <a:rPr lang="fr-FR" dirty="0"/>
              <a:t>Mais ne bénéficie d’aucun avantage lié à un protocole</a:t>
            </a:r>
          </a:p>
          <a:p>
            <a:r>
              <a:rPr lang="fr-FR" dirty="0"/>
              <a:t>SOAP doit prendre en compte dans son Header tous les éléments nécessaires à la réalisation de la qualité de services (</a:t>
            </a:r>
            <a:r>
              <a:rPr lang="fr-FR" dirty="0" err="1"/>
              <a:t>QoS</a:t>
            </a:r>
            <a:r>
              <a:rPr lang="fr-FR" dirty="0"/>
              <a:t>) souhaités</a:t>
            </a:r>
          </a:p>
          <a:p>
            <a:pPr lvl="1"/>
            <a:r>
              <a:rPr lang="fr-FR" dirty="0"/>
              <a:t>La transmission des messages</a:t>
            </a:r>
          </a:p>
          <a:p>
            <a:pPr lvl="2"/>
            <a:r>
              <a:rPr lang="fr-FR" dirty="0"/>
              <a:t>Ordre d’arrivée, routage, latence…</a:t>
            </a:r>
          </a:p>
          <a:p>
            <a:pPr lvl="1"/>
            <a:r>
              <a:rPr lang="fr-FR" dirty="0"/>
              <a:t>Gestion de la sécurité</a:t>
            </a:r>
          </a:p>
          <a:p>
            <a:pPr lvl="2"/>
            <a:r>
              <a:rPr lang="fr-FR" dirty="0"/>
              <a:t>Intégrité, confidentialité, identification…</a:t>
            </a:r>
          </a:p>
          <a:p>
            <a:r>
              <a:rPr lang="fr-FR" dirty="0"/>
              <a:t>Ou associer l’implémentation de ses Web Services à des protocoles précis</a:t>
            </a:r>
          </a:p>
        </p:txBody>
      </p:sp>
    </p:spTree>
    <p:extLst>
      <p:ext uri="{BB962C8B-B14F-4D97-AF65-F5344CB8AC3E}">
        <p14:creationId xmlns:p14="http://schemas.microsoft.com/office/powerpoint/2010/main" val="127497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SOAP Protocol Binding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Relier un Web Service SOAP à l’utilisation d’un protocole de communication précis</a:t>
            </a:r>
          </a:p>
          <a:p>
            <a:pPr lvl="1"/>
            <a:r>
              <a:rPr lang="fr-FR" dirty="0"/>
              <a:t>Aucune spécification sur comment le déclarer en dehors d’un WSDL</a:t>
            </a:r>
          </a:p>
          <a:p>
            <a:r>
              <a:rPr lang="fr-FR" dirty="0"/>
              <a:t>Ne pas réinventer la roue</a:t>
            </a:r>
          </a:p>
          <a:p>
            <a:pPr lvl="1"/>
            <a:r>
              <a:rPr lang="fr-FR" dirty="0"/>
              <a:t>On cherche le protocole de communication le plus adapté à ses besoins</a:t>
            </a:r>
          </a:p>
          <a:p>
            <a:pPr lvl="1"/>
            <a:r>
              <a:rPr lang="fr-FR" dirty="0"/>
              <a:t>On ajoute les éléments qui manquent au niveau du Header SOAP</a:t>
            </a:r>
          </a:p>
          <a:p>
            <a:pPr lvl="2"/>
            <a:r>
              <a:rPr lang="fr-FR" dirty="0"/>
              <a:t>Et on développe la prise en charge de ses éléments</a:t>
            </a:r>
          </a:p>
          <a:p>
            <a:r>
              <a:rPr lang="fr-FR" dirty="0"/>
              <a:t>Permettre des cas d’utilisation au-delà de HTTP</a:t>
            </a:r>
          </a:p>
          <a:p>
            <a:pPr lvl="1"/>
            <a:r>
              <a:rPr lang="fr-FR" dirty="0"/>
              <a:t>Communication autre que Client-Serveur</a:t>
            </a:r>
          </a:p>
          <a:p>
            <a:pPr lvl="1"/>
            <a:r>
              <a:rPr lang="fr-FR" dirty="0"/>
              <a:t>Meilleures performances si on utilise des protocoles adaptés</a:t>
            </a:r>
          </a:p>
          <a:p>
            <a:pPr lvl="2"/>
            <a:r>
              <a:rPr lang="fr-FR" dirty="0"/>
              <a:t>UDP pour la transmission très rapide de messages légers sans </a:t>
            </a:r>
            <a:r>
              <a:rPr lang="fr-FR" dirty="0" err="1"/>
              <a:t>QoS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80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43F8E-575F-7B47-A698-282AD2EE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Routage des messages avec SOAP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31B70-FF02-8E41-9C7B-21B5B957E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52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L’entête des messages SOAP peut contenir des informations de routage</a:t>
            </a:r>
          </a:p>
          <a:p>
            <a:pPr lvl="1"/>
            <a:r>
              <a:rPr lang="fr-FR" dirty="0"/>
              <a:t>Adresse finale du message</a:t>
            </a:r>
          </a:p>
          <a:p>
            <a:pPr lvl="1"/>
            <a:r>
              <a:rPr lang="fr-FR" dirty="0"/>
              <a:t>Adresse finale de réponse</a:t>
            </a:r>
          </a:p>
          <a:p>
            <a:pPr lvl="1"/>
            <a:r>
              <a:rPr lang="fr-FR" dirty="0"/>
              <a:t>Action à mener par le web service de réception</a:t>
            </a:r>
          </a:p>
          <a:p>
            <a:r>
              <a:rPr lang="fr-FR" dirty="0"/>
              <a:t>Tous ces mécanismes sont optionnels</a:t>
            </a:r>
          </a:p>
          <a:p>
            <a:r>
              <a:rPr lang="fr-FR" dirty="0"/>
              <a:t>Permet de prendre en charge de nombreux cas d’utilisation directement au niveau du protocole</a:t>
            </a:r>
          </a:p>
          <a:p>
            <a:pPr lvl="1"/>
            <a:r>
              <a:rPr lang="fr-FR" dirty="0"/>
              <a:t>Utilisation de proxy</a:t>
            </a:r>
          </a:p>
          <a:p>
            <a:pPr lvl="1"/>
            <a:r>
              <a:rPr lang="fr-FR" dirty="0"/>
              <a:t>Réseau virtuel (overlay)</a:t>
            </a:r>
          </a:p>
          <a:p>
            <a:pPr lvl="1"/>
            <a:r>
              <a:rPr lang="fr-FR" dirty="0"/>
              <a:t>Moteur de traitement de flux (</a:t>
            </a:r>
            <a:r>
              <a:rPr lang="fr-FR" dirty="0" err="1"/>
              <a:t>stream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75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E8B75-2A41-454B-9BDE-4A47D2C6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Routage SOAP en pratique (1/2)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162ED430-F88F-5546-9617-9B456DB4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299" y="3375735"/>
            <a:ext cx="774551" cy="108921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C3835D3-D8FF-8C4E-963F-86FD00E4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00" y="3429000"/>
            <a:ext cx="971121" cy="98268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B86D0EB-D3F5-6B49-95D8-B8B4FD2D3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780" y="3429000"/>
            <a:ext cx="774551" cy="108921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8F06C207-8D4E-8043-BAF2-C80A69091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150" y="3429000"/>
            <a:ext cx="774551" cy="1089212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98308C0-FA0A-8146-BAF5-E54EAC224B33}"/>
              </a:ext>
            </a:extLst>
          </p:cNvPr>
          <p:cNvCxnSpPr/>
          <p:nvPr/>
        </p:nvCxnSpPr>
        <p:spPr>
          <a:xfrm>
            <a:off x="1805721" y="3858485"/>
            <a:ext cx="109728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A0FDC71-60A4-704D-9FD2-B478DF5B942D}"/>
              </a:ext>
            </a:extLst>
          </p:cNvPr>
          <p:cNvCxnSpPr>
            <a:cxnSpLocks/>
          </p:cNvCxnSpPr>
          <p:nvPr/>
        </p:nvCxnSpPr>
        <p:spPr>
          <a:xfrm>
            <a:off x="3695850" y="3826007"/>
            <a:ext cx="291293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5378992-A3DE-594A-AC3A-D89E8021908C}"/>
              </a:ext>
            </a:extLst>
          </p:cNvPr>
          <p:cNvCxnSpPr>
            <a:cxnSpLocks/>
          </p:cNvCxnSpPr>
          <p:nvPr/>
        </p:nvCxnSpPr>
        <p:spPr>
          <a:xfrm>
            <a:off x="7383331" y="3811852"/>
            <a:ext cx="111281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A49C077-4614-DF43-94A4-5CA8FD835D8B}"/>
              </a:ext>
            </a:extLst>
          </p:cNvPr>
          <p:cNvCxnSpPr>
            <a:cxnSpLocks/>
          </p:cNvCxnSpPr>
          <p:nvPr/>
        </p:nvCxnSpPr>
        <p:spPr>
          <a:xfrm flipH="1">
            <a:off x="7326587" y="4164278"/>
            <a:ext cx="1169563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EE924FCF-0813-C24B-BE50-15DE8E3CD5B9}"/>
              </a:ext>
            </a:extLst>
          </p:cNvPr>
          <p:cNvCxnSpPr>
            <a:cxnSpLocks/>
          </p:cNvCxnSpPr>
          <p:nvPr/>
        </p:nvCxnSpPr>
        <p:spPr>
          <a:xfrm flipH="1">
            <a:off x="3695850" y="4164278"/>
            <a:ext cx="2890538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DFD5C3F-E868-BB4F-8D0E-4D19CFBE037F}"/>
              </a:ext>
            </a:extLst>
          </p:cNvPr>
          <p:cNvCxnSpPr>
            <a:cxnSpLocks/>
          </p:cNvCxnSpPr>
          <p:nvPr/>
        </p:nvCxnSpPr>
        <p:spPr>
          <a:xfrm flipH="1">
            <a:off x="1751737" y="4164278"/>
            <a:ext cx="115126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A242CE28-AA70-6D42-B082-1A21BE7BE789}"/>
              </a:ext>
            </a:extLst>
          </p:cNvPr>
          <p:cNvSpPr txBox="1"/>
          <p:nvPr/>
        </p:nvSpPr>
        <p:spPr>
          <a:xfrm>
            <a:off x="2504357" y="4502549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SOAP proxy1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7C4C7C1-7589-D249-A903-EE30B369D840}"/>
              </a:ext>
            </a:extLst>
          </p:cNvPr>
          <p:cNvSpPr txBox="1"/>
          <p:nvPr/>
        </p:nvSpPr>
        <p:spPr>
          <a:xfrm>
            <a:off x="6106116" y="4509759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SOAP proxy2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C6B046C-FCBA-A54A-B6C8-0F014F5D6D94}"/>
              </a:ext>
            </a:extLst>
          </p:cNvPr>
          <p:cNvSpPr txBox="1"/>
          <p:nvPr/>
        </p:nvSpPr>
        <p:spPr>
          <a:xfrm>
            <a:off x="929693" y="451821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815E12C-DAFE-6D4E-A541-8D0F4A378E10}"/>
              </a:ext>
            </a:extLst>
          </p:cNvPr>
          <p:cNvSpPr txBox="1"/>
          <p:nvPr/>
        </p:nvSpPr>
        <p:spPr>
          <a:xfrm>
            <a:off x="8407974" y="455826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serveur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5AC2CCF-D5F1-2542-8721-E7BC6862219F}"/>
              </a:ext>
            </a:extLst>
          </p:cNvPr>
          <p:cNvSpPr txBox="1"/>
          <p:nvPr/>
        </p:nvSpPr>
        <p:spPr>
          <a:xfrm>
            <a:off x="54769" y="2352974"/>
            <a:ext cx="2962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u="sng" dirty="0"/>
              <a:t>requête</a:t>
            </a:r>
          </a:p>
          <a:p>
            <a:r>
              <a:rPr lang="fr-FR" dirty="0"/>
              <a:t>Récepteur final : serveur</a:t>
            </a:r>
          </a:p>
          <a:p>
            <a:r>
              <a:rPr lang="fr-FR" dirty="0"/>
              <a:t>Émetteur d’origine : client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96F06D9-D7C9-C44B-A948-4131DF71D486}"/>
              </a:ext>
            </a:extLst>
          </p:cNvPr>
          <p:cNvSpPr txBox="1"/>
          <p:nvPr/>
        </p:nvSpPr>
        <p:spPr>
          <a:xfrm>
            <a:off x="7420720" y="2377015"/>
            <a:ext cx="3137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u="sng" dirty="0"/>
              <a:t>Réponse</a:t>
            </a:r>
          </a:p>
          <a:p>
            <a:r>
              <a:rPr lang="fr-FR" dirty="0"/>
              <a:t>Récepteur final : client</a:t>
            </a:r>
          </a:p>
          <a:p>
            <a:r>
              <a:rPr lang="fr-FR" dirty="0"/>
              <a:t>Émetteur d’origine : serveur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720F324-50B3-094A-8AD5-6ED34431C76D}"/>
              </a:ext>
            </a:extLst>
          </p:cNvPr>
          <p:cNvSpPr txBox="1"/>
          <p:nvPr/>
        </p:nvSpPr>
        <p:spPr>
          <a:xfrm>
            <a:off x="2308139" y="4927601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Contient des </a:t>
            </a:r>
          </a:p>
          <a:p>
            <a:pPr algn="ctr"/>
            <a:r>
              <a:rPr lang="fr-FR" dirty="0"/>
              <a:t>tables de routage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1094EE5-FFC0-2144-AB7C-A0C222EC0E95}"/>
              </a:ext>
            </a:extLst>
          </p:cNvPr>
          <p:cNvSpPr txBox="1"/>
          <p:nvPr/>
        </p:nvSpPr>
        <p:spPr>
          <a:xfrm>
            <a:off x="5882125" y="4921872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Contient des </a:t>
            </a:r>
          </a:p>
          <a:p>
            <a:pPr algn="ctr"/>
            <a:r>
              <a:rPr lang="fr-FR" dirty="0"/>
              <a:t>tables de routage</a:t>
            </a:r>
          </a:p>
        </p:txBody>
      </p:sp>
    </p:spTree>
    <p:extLst>
      <p:ext uri="{BB962C8B-B14F-4D97-AF65-F5344CB8AC3E}">
        <p14:creationId xmlns:p14="http://schemas.microsoft.com/office/powerpoint/2010/main" val="82487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/>
      <p:bldP spid="46" grpId="0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E8B75-2A41-454B-9BDE-4A47D2C6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Routage SOAP en pratique (2/2)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162ED430-F88F-5546-9617-9B456DB4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271" y="2433450"/>
            <a:ext cx="774551" cy="108921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C3835D3-D8FF-8C4E-963F-86FD00E4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873" y="4271962"/>
            <a:ext cx="971121" cy="98268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B86D0EB-D3F5-6B49-95D8-B8B4FD2D3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453" y="2433450"/>
            <a:ext cx="774551" cy="1089212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98308C0-FA0A-8146-BAF5-E54EAC224B33}"/>
              </a:ext>
            </a:extLst>
          </p:cNvPr>
          <p:cNvCxnSpPr>
            <a:cxnSpLocks/>
          </p:cNvCxnSpPr>
          <p:nvPr/>
        </p:nvCxnSpPr>
        <p:spPr>
          <a:xfrm flipV="1">
            <a:off x="2207994" y="3228975"/>
            <a:ext cx="1097280" cy="14724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DFD5C3F-E868-BB4F-8D0E-4D19CFBE037F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2154010" y="5007241"/>
            <a:ext cx="1166260" cy="87859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C6B046C-FCBA-A54A-B6C8-0F014F5D6D94}"/>
              </a:ext>
            </a:extLst>
          </p:cNvPr>
          <p:cNvSpPr txBox="1"/>
          <p:nvPr/>
        </p:nvSpPr>
        <p:spPr>
          <a:xfrm>
            <a:off x="1236873" y="534448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DF8571E0-8FA9-9D4A-B9C1-C4FACB1CD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452" y="5341229"/>
            <a:ext cx="774551" cy="1089212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0374DFF0-6080-A348-8ABF-920A8DE71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270" y="5341229"/>
            <a:ext cx="774551" cy="1089212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B22601C0-B859-6249-A9D6-E488BF68E279}"/>
              </a:ext>
            </a:extLst>
          </p:cNvPr>
          <p:cNvSpPr txBox="1"/>
          <p:nvPr/>
        </p:nvSpPr>
        <p:spPr>
          <a:xfrm>
            <a:off x="3273422" y="1930400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serveur 1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C9EBD691-442B-5348-9556-87959FC5FC1A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4094822" y="2978056"/>
            <a:ext cx="4404631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89540B1-B261-D142-8539-93C60DAFE622}"/>
              </a:ext>
            </a:extLst>
          </p:cNvPr>
          <p:cNvCxnSpPr>
            <a:cxnSpLocks/>
            <a:stCxn id="23" idx="2"/>
            <a:endCxn id="50" idx="0"/>
          </p:cNvCxnSpPr>
          <p:nvPr/>
        </p:nvCxnSpPr>
        <p:spPr>
          <a:xfrm flipH="1">
            <a:off x="8886728" y="3522662"/>
            <a:ext cx="1" cy="181856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43027052-5F6F-7744-9B84-9640AA321A93}"/>
              </a:ext>
            </a:extLst>
          </p:cNvPr>
          <p:cNvCxnSpPr>
            <a:cxnSpLocks/>
            <a:stCxn id="50" idx="1"/>
            <a:endCxn id="51" idx="3"/>
          </p:cNvCxnSpPr>
          <p:nvPr/>
        </p:nvCxnSpPr>
        <p:spPr>
          <a:xfrm flipH="1">
            <a:off x="4094821" y="5885835"/>
            <a:ext cx="4404631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9A46748A-FD11-CA4E-9EF9-7AFB876DE5F6}"/>
              </a:ext>
            </a:extLst>
          </p:cNvPr>
          <p:cNvSpPr txBox="1"/>
          <p:nvPr/>
        </p:nvSpPr>
        <p:spPr>
          <a:xfrm>
            <a:off x="8315897" y="1930400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serveur 2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F3C26131-8461-4443-8494-FB7D14AD3389}"/>
              </a:ext>
            </a:extLst>
          </p:cNvPr>
          <p:cNvSpPr txBox="1"/>
          <p:nvPr/>
        </p:nvSpPr>
        <p:spPr>
          <a:xfrm>
            <a:off x="8315896" y="642721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serveur 3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2FE7CBD4-752A-FE45-A860-037A7F58C9F2}"/>
              </a:ext>
            </a:extLst>
          </p:cNvPr>
          <p:cNvSpPr txBox="1"/>
          <p:nvPr/>
        </p:nvSpPr>
        <p:spPr>
          <a:xfrm>
            <a:off x="3117804" y="642721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serveur 4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62FBBFA-4F00-914D-A71F-97D2CCF9770F}"/>
              </a:ext>
            </a:extLst>
          </p:cNvPr>
          <p:cNvSpPr txBox="1"/>
          <p:nvPr/>
        </p:nvSpPr>
        <p:spPr>
          <a:xfrm>
            <a:off x="811440" y="3907967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Requête : F(M)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DDFD3DD8-CCA4-054A-82B8-4E980E3EB537}"/>
              </a:ext>
            </a:extLst>
          </p:cNvPr>
          <p:cNvSpPr txBox="1"/>
          <p:nvPr/>
        </p:nvSpPr>
        <p:spPr>
          <a:xfrm>
            <a:off x="5754400" y="26160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</a:t>
            </a:r>
            <a:r>
              <a:rPr lang="fr-FR" baseline="-25000" dirty="0"/>
              <a:t>1</a:t>
            </a:r>
            <a:r>
              <a:rPr lang="fr-FR" dirty="0"/>
              <a:t>(M)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7B5C17E-2ABE-FE45-B941-56545A436F6C}"/>
              </a:ext>
            </a:extLst>
          </p:cNvPr>
          <p:cNvSpPr txBox="1"/>
          <p:nvPr/>
        </p:nvSpPr>
        <p:spPr>
          <a:xfrm>
            <a:off x="7869069" y="406261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</a:t>
            </a:r>
            <a:r>
              <a:rPr lang="fr-FR" baseline="-25000" dirty="0"/>
              <a:t>2</a:t>
            </a:r>
            <a:r>
              <a:rPr lang="fr-FR" dirty="0"/>
              <a:t>(f</a:t>
            </a:r>
            <a:r>
              <a:rPr lang="fr-FR" baseline="-25000" dirty="0"/>
              <a:t>1</a:t>
            </a:r>
            <a:r>
              <a:rPr lang="fr-FR" dirty="0"/>
              <a:t>(M))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38A533D-1A31-604B-92BB-6F9D79197E9C}"/>
              </a:ext>
            </a:extLst>
          </p:cNvPr>
          <p:cNvSpPr txBox="1"/>
          <p:nvPr/>
        </p:nvSpPr>
        <p:spPr>
          <a:xfrm>
            <a:off x="5928486" y="55091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</a:t>
            </a:r>
            <a:r>
              <a:rPr lang="fr-FR" baseline="-25000" dirty="0"/>
              <a:t>3</a:t>
            </a:r>
            <a:r>
              <a:rPr lang="fr-FR" dirty="0"/>
              <a:t>(f</a:t>
            </a:r>
            <a:r>
              <a:rPr lang="fr-FR" baseline="-25000" dirty="0"/>
              <a:t>2</a:t>
            </a:r>
            <a:r>
              <a:rPr lang="fr-FR" dirty="0"/>
              <a:t>(f</a:t>
            </a:r>
            <a:r>
              <a:rPr lang="fr-FR" baseline="-25000" dirty="0"/>
              <a:t>1</a:t>
            </a:r>
            <a:r>
              <a:rPr lang="fr-FR" dirty="0"/>
              <a:t>(M)))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7909C5E-FF94-CA4D-97BF-4BBB37AF59F1}"/>
              </a:ext>
            </a:extLst>
          </p:cNvPr>
          <p:cNvSpPr txBox="1"/>
          <p:nvPr/>
        </p:nvSpPr>
        <p:spPr>
          <a:xfrm>
            <a:off x="2734444" y="164227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F(M) = f</a:t>
            </a:r>
            <a:r>
              <a:rPr lang="fr-FR" baseline="-25000" dirty="0"/>
              <a:t>4</a:t>
            </a:r>
            <a:r>
              <a:rPr lang="fr-FR" dirty="0"/>
              <a:t>(f</a:t>
            </a:r>
            <a:r>
              <a:rPr lang="fr-FR" baseline="-25000" dirty="0"/>
              <a:t>3</a:t>
            </a:r>
            <a:r>
              <a:rPr lang="fr-FR" dirty="0"/>
              <a:t>(f</a:t>
            </a:r>
            <a:r>
              <a:rPr lang="fr-FR" baseline="-25000" dirty="0"/>
              <a:t>2</a:t>
            </a:r>
            <a:r>
              <a:rPr lang="fr-FR" dirty="0"/>
              <a:t>(f</a:t>
            </a:r>
            <a:r>
              <a:rPr lang="fr-FR" baseline="-25000" dirty="0"/>
              <a:t>1</a:t>
            </a:r>
            <a:r>
              <a:rPr lang="fr-FR" dirty="0"/>
              <a:t>(M))))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8138C51-B5BB-5C42-A964-FF987A10FD2D}"/>
              </a:ext>
            </a:extLst>
          </p:cNvPr>
          <p:cNvSpPr txBox="1"/>
          <p:nvPr/>
        </p:nvSpPr>
        <p:spPr>
          <a:xfrm>
            <a:off x="2455289" y="4804903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</a:t>
            </a:r>
            <a:r>
              <a:rPr lang="fr-FR" baseline="-25000" dirty="0"/>
              <a:t>4</a:t>
            </a:r>
            <a:r>
              <a:rPr lang="fr-FR" dirty="0"/>
              <a:t>(f</a:t>
            </a:r>
            <a:r>
              <a:rPr lang="fr-FR" baseline="-25000" dirty="0"/>
              <a:t>3</a:t>
            </a:r>
            <a:r>
              <a:rPr lang="fr-FR" dirty="0"/>
              <a:t>(f</a:t>
            </a:r>
            <a:r>
              <a:rPr lang="fr-FR" baseline="-25000" dirty="0"/>
              <a:t>2</a:t>
            </a:r>
            <a:r>
              <a:rPr lang="fr-FR" dirty="0"/>
              <a:t>(f</a:t>
            </a:r>
            <a:r>
              <a:rPr lang="fr-FR" baseline="-25000" dirty="0"/>
              <a:t>1</a:t>
            </a:r>
            <a:r>
              <a:rPr lang="fr-FR" dirty="0"/>
              <a:t>(M))))</a:t>
            </a:r>
          </a:p>
        </p:txBody>
      </p:sp>
    </p:spTree>
    <p:extLst>
      <p:ext uri="{BB962C8B-B14F-4D97-AF65-F5344CB8AC3E}">
        <p14:creationId xmlns:p14="http://schemas.microsoft.com/office/powerpoint/2010/main" val="23901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6" grpId="0"/>
      <p:bldP spid="67" grpId="0"/>
      <p:bldP spid="68" grpId="0"/>
      <p:bldP spid="70" grpId="0"/>
      <p:bldP spid="71" grpId="0"/>
      <p:bldP spid="72" grpId="0"/>
      <p:bldP spid="73" grpId="0"/>
      <p:bldP spid="74" grpId="0"/>
    </p:bld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{3410A082-BCD8-0740-BC13-9F2B9AD7FB50}tf10001060</Template>
  <TotalTime>2888</TotalTime>
  <Words>1709</Words>
  <Application>Microsoft Macintosh PowerPoint</Application>
  <PresentationFormat>Grand écran</PresentationFormat>
  <Paragraphs>187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Facette</vt:lpstr>
      <vt:lpstr>Les concepts de SOAP</vt:lpstr>
      <vt:lpstr>Au-delà du simple format de message</vt:lpstr>
      <vt:lpstr>SOAP over Anything</vt:lpstr>
      <vt:lpstr>Agnostique du protocole de transmission des messages</vt:lpstr>
      <vt:lpstr>SOAP Protocol Binding</vt:lpstr>
      <vt:lpstr>Routage des messages avec SOAP</vt:lpstr>
      <vt:lpstr>Concept de base</vt:lpstr>
      <vt:lpstr>Routage SOAP en pratique (1/2)</vt:lpstr>
      <vt:lpstr>Routage SOAP en pratique (2/2)</vt:lpstr>
      <vt:lpstr>Avantages et limites du routage SOAP</vt:lpstr>
      <vt:lpstr>Web Services Description Language (WSDL)</vt:lpstr>
      <vt:lpstr>Qu’est que le WSDL</vt:lpstr>
      <vt:lpstr>Exemple très simple de WSDL</vt:lpstr>
      <vt:lpstr>Balise type</vt:lpstr>
      <vt:lpstr>Balise interface</vt:lpstr>
      <vt:lpstr>Balise binding</vt:lpstr>
      <vt:lpstr>Balise service</vt:lpstr>
      <vt:lpstr>Conclusion sur le WSDL</vt:lpstr>
      <vt:lpstr>Conclusion générale sur SOAP</vt:lpstr>
      <vt:lpstr>Un protocole très puissant mais difficile à mettre en place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Web Services</dc:title>
  <dc:creator>frédéric merle</dc:creator>
  <cp:lastModifiedBy>frédéric merle</cp:lastModifiedBy>
  <cp:revision>25</cp:revision>
  <dcterms:created xsi:type="dcterms:W3CDTF">2021-12-04T11:56:46Z</dcterms:created>
  <dcterms:modified xsi:type="dcterms:W3CDTF">2022-01-05T11:06:55Z</dcterms:modified>
</cp:coreProperties>
</file>