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72" r:id="rId3"/>
    <p:sldId id="288" r:id="rId4"/>
    <p:sldId id="273" r:id="rId5"/>
    <p:sldId id="289" r:id="rId6"/>
    <p:sldId id="290" r:id="rId7"/>
    <p:sldId id="291" r:id="rId8"/>
    <p:sldId id="292" r:id="rId9"/>
    <p:sldId id="28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559"/>
  </p:normalViewPr>
  <p:slideViewPr>
    <p:cSldViewPr snapToGrid="0" snapToObjects="1">
      <p:cViewPr varScale="1">
        <p:scale>
          <a:sx n="119" d="100"/>
          <a:sy n="119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0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4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6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976-B827-0F4A-984E-6F5EFB867C8C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7A91E-748B-E449-9F43-17EB437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Web Services et REST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31C0A-E9CA-9542-AE5E-450FD212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Merle</a:t>
            </a:r>
          </a:p>
          <a:p>
            <a:r>
              <a:rPr lang="fr-FR" dirty="0" err="1"/>
              <a:t>frederic.merle@ynov.com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</a:t>
            </a:r>
            <a:r>
              <a:rPr lang="fr-FR" dirty="0" err="1"/>
              <a:t>from</a:t>
            </a:r>
            <a:r>
              <a:rPr lang="fr-FR" dirty="0"/>
              <a:t> scratch vs Etendre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recommandations de REST sont assez simples à suivre au moment de la conception du système</a:t>
            </a:r>
          </a:p>
          <a:p>
            <a:pPr lvl="1"/>
            <a:r>
              <a:rPr lang="fr-FR" dirty="0"/>
              <a:t>Organisation des données et fonctions en se basant sur les recommandations</a:t>
            </a:r>
          </a:p>
          <a:p>
            <a:pPr lvl="2"/>
            <a:r>
              <a:rPr lang="fr-FR" dirty="0"/>
              <a:t>Facilite la découpe du système et les développements</a:t>
            </a:r>
          </a:p>
          <a:p>
            <a:r>
              <a:rPr lang="fr-FR" dirty="0"/>
              <a:t>Elles sont très difficiles à appliquer dans un système possédant sa propre logique</a:t>
            </a:r>
          </a:p>
          <a:p>
            <a:pPr lvl="1"/>
            <a:r>
              <a:rPr lang="fr-FR" dirty="0"/>
              <a:t>Tous les systèmes ne proposent pas une corrélation forte entre les données et les fonctions dans leur design</a:t>
            </a:r>
          </a:p>
          <a:p>
            <a:pPr lvl="2"/>
            <a:r>
              <a:rPr lang="fr-FR" dirty="0"/>
              <a:t>Il faut alors reconstruire cette corrélation</a:t>
            </a:r>
          </a:p>
          <a:p>
            <a:r>
              <a:rPr lang="fr-FR" dirty="0"/>
              <a:t>Pourtant, c’est bien ce deuxième cas qui est le plus courant</a:t>
            </a:r>
          </a:p>
          <a:p>
            <a:pPr lvl="1"/>
            <a:r>
              <a:rPr lang="fr-FR" dirty="0"/>
              <a:t>Il est assez rare de développer un système avec comme interface de communication principale une API REST</a:t>
            </a:r>
          </a:p>
        </p:txBody>
      </p:sp>
    </p:spTree>
    <p:extLst>
      <p:ext uri="{BB962C8B-B14F-4D97-AF65-F5344CB8AC3E}">
        <p14:creationId xmlns:p14="http://schemas.microsoft.com/office/powerpoint/2010/main" val="28088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une API REST pour un système </a:t>
            </a:r>
            <a:r>
              <a:rPr lang="fr-FR" dirty="0" err="1"/>
              <a:t>pré-existant</a:t>
            </a:r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C1B15083-F435-AF4D-9CDB-720B9037CCC1}"/>
              </a:ext>
            </a:extLst>
          </p:cNvPr>
          <p:cNvGrpSpPr/>
          <p:nvPr/>
        </p:nvGrpSpPr>
        <p:grpSpPr>
          <a:xfrm>
            <a:off x="8908931" y="3108910"/>
            <a:ext cx="1216959" cy="1922183"/>
            <a:chOff x="7761046" y="3216536"/>
            <a:chExt cx="1216959" cy="192218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80514C9-B6BF-274B-A0A5-E4602EA3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1046" y="3216536"/>
              <a:ext cx="804134" cy="804134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AEFDCEE8-DACA-F74F-951B-42B5B6603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3871" y="3715425"/>
              <a:ext cx="804134" cy="804134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976CAE4-48B8-2241-977E-5DEBCC57F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0512" y="4334585"/>
              <a:ext cx="804134" cy="804134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ABE0F481-4FE3-FD48-9895-3204414B1F2C}"/>
              </a:ext>
            </a:extLst>
          </p:cNvPr>
          <p:cNvSpPr txBox="1"/>
          <p:nvPr/>
        </p:nvSpPr>
        <p:spPr>
          <a:xfrm>
            <a:off x="8628760" y="211506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Programme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CD64EB3-D8B2-1D4E-B37D-EB70E85E49F0}"/>
              </a:ext>
            </a:extLst>
          </p:cNvPr>
          <p:cNvGrpSpPr/>
          <p:nvPr/>
        </p:nvGrpSpPr>
        <p:grpSpPr>
          <a:xfrm>
            <a:off x="6755538" y="3231359"/>
            <a:ext cx="1364476" cy="2046811"/>
            <a:chOff x="3516554" y="2139427"/>
            <a:chExt cx="2166281" cy="3161254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91C40F66-BC21-C44E-9230-C98817A33167}"/>
                </a:ext>
              </a:extLst>
            </p:cNvPr>
            <p:cNvSpPr/>
            <p:nvPr/>
          </p:nvSpPr>
          <p:spPr>
            <a:xfrm>
              <a:off x="4124577" y="213942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2FD5F22-ABB3-4F43-ADA0-73B3BC59BE6B}"/>
                </a:ext>
              </a:extLst>
            </p:cNvPr>
            <p:cNvSpPr/>
            <p:nvPr/>
          </p:nvSpPr>
          <p:spPr>
            <a:xfrm>
              <a:off x="3516555" y="3262854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ABE4E6E-FDB4-F949-8865-A20C1A1D0C28}"/>
                </a:ext>
              </a:extLst>
            </p:cNvPr>
            <p:cNvSpPr/>
            <p:nvPr/>
          </p:nvSpPr>
          <p:spPr>
            <a:xfrm>
              <a:off x="4768435" y="3262854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78B461AB-0AFA-D344-90FC-0AD56509283A}"/>
                </a:ext>
              </a:extLst>
            </p:cNvPr>
            <p:cNvSpPr/>
            <p:nvPr/>
          </p:nvSpPr>
          <p:spPr>
            <a:xfrm>
              <a:off x="4124577" y="4386281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9" name="Connecteur en arc 18">
              <a:extLst>
                <a:ext uri="{FF2B5EF4-FFF2-40B4-BE49-F238E27FC236}">
                  <a16:creationId xmlns:a16="http://schemas.microsoft.com/office/drawing/2014/main" id="{0C5BFC20-5AA1-1044-9018-C5719F696BE1}"/>
                </a:ext>
              </a:extLst>
            </p:cNvPr>
            <p:cNvCxnSpPr>
              <a:stCxn id="14" idx="6"/>
              <a:endCxn id="14" idx="7"/>
            </p:cNvCxnSpPr>
            <p:nvPr/>
          </p:nvCxnSpPr>
          <p:spPr>
            <a:xfrm flipH="1" flipV="1">
              <a:off x="4905066" y="2273338"/>
              <a:ext cx="133911" cy="323289"/>
            </a:xfrm>
            <a:prstGeom prst="curvedConnector4">
              <a:avLst>
                <a:gd name="adj1" fmla="val -170710"/>
                <a:gd name="adj2" fmla="val 212132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en arc 20">
              <a:extLst>
                <a:ext uri="{FF2B5EF4-FFF2-40B4-BE49-F238E27FC236}">
                  <a16:creationId xmlns:a16="http://schemas.microsoft.com/office/drawing/2014/main" id="{0A10A6B8-C90D-9341-86B2-CD8AB966E7B0}"/>
                </a:ext>
              </a:extLst>
            </p:cNvPr>
            <p:cNvCxnSpPr>
              <a:cxnSpLocks/>
              <a:stCxn id="14" idx="5"/>
              <a:endCxn id="16" idx="0"/>
            </p:cNvCxnSpPr>
            <p:nvPr/>
          </p:nvCxnSpPr>
          <p:spPr>
            <a:xfrm rot="16200000" flipH="1">
              <a:off x="4893881" y="2931100"/>
              <a:ext cx="342938" cy="320569"/>
            </a:xfrm>
            <a:prstGeom prst="curvedConnector3">
              <a:avLst>
                <a:gd name="adj1" fmla="val 25003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rc 24">
              <a:extLst>
                <a:ext uri="{FF2B5EF4-FFF2-40B4-BE49-F238E27FC236}">
                  <a16:creationId xmlns:a16="http://schemas.microsoft.com/office/drawing/2014/main" id="{5909E822-6B9C-5D45-80E5-2BFC0009B9DD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 rot="5400000">
              <a:off x="3944653" y="2949019"/>
              <a:ext cx="342938" cy="28473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en arc 27">
              <a:extLst>
                <a:ext uri="{FF2B5EF4-FFF2-40B4-BE49-F238E27FC236}">
                  <a16:creationId xmlns:a16="http://schemas.microsoft.com/office/drawing/2014/main" id="{DF6B93E5-334D-F046-9FCE-C8F54BCFE8B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4430955" y="3720054"/>
              <a:ext cx="337480" cy="1270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en arc 31">
              <a:extLst>
                <a:ext uri="{FF2B5EF4-FFF2-40B4-BE49-F238E27FC236}">
                  <a16:creationId xmlns:a16="http://schemas.microsoft.com/office/drawing/2014/main" id="{44B3B23A-C1B6-4948-B74E-1AD14C9F8E8C}"/>
                </a:ext>
              </a:extLst>
            </p:cNvPr>
            <p:cNvCxnSpPr>
              <a:cxnSpLocks/>
              <a:stCxn id="15" idx="4"/>
              <a:endCxn id="17" idx="1"/>
            </p:cNvCxnSpPr>
            <p:nvPr/>
          </p:nvCxnSpPr>
          <p:spPr>
            <a:xfrm rot="16200000" flipH="1">
              <a:off x="3944652" y="4206356"/>
              <a:ext cx="342938" cy="28473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en arc 34">
              <a:extLst>
                <a:ext uri="{FF2B5EF4-FFF2-40B4-BE49-F238E27FC236}">
                  <a16:creationId xmlns:a16="http://schemas.microsoft.com/office/drawing/2014/main" id="{13F712E1-160D-C445-91C5-13B23B0D3848}"/>
                </a:ext>
              </a:extLst>
            </p:cNvPr>
            <p:cNvCxnSpPr>
              <a:cxnSpLocks/>
              <a:stCxn id="16" idx="4"/>
              <a:endCxn id="17" idx="7"/>
            </p:cNvCxnSpPr>
            <p:nvPr/>
          </p:nvCxnSpPr>
          <p:spPr>
            <a:xfrm rot="5400000">
              <a:off x="4893882" y="4188439"/>
              <a:ext cx="342938" cy="32056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rc 38">
              <a:extLst>
                <a:ext uri="{FF2B5EF4-FFF2-40B4-BE49-F238E27FC236}">
                  <a16:creationId xmlns:a16="http://schemas.microsoft.com/office/drawing/2014/main" id="{DE949BB0-1D9E-6540-B5CB-CC685F77E865}"/>
                </a:ext>
              </a:extLst>
            </p:cNvPr>
            <p:cNvCxnSpPr>
              <a:cxnSpLocks/>
              <a:stCxn id="15" idx="2"/>
              <a:endCxn id="15" idx="1"/>
            </p:cNvCxnSpPr>
            <p:nvPr/>
          </p:nvCxnSpPr>
          <p:spPr>
            <a:xfrm rot="10800000" flipH="1">
              <a:off x="3516554" y="3396766"/>
              <a:ext cx="133911" cy="323289"/>
            </a:xfrm>
            <a:prstGeom prst="curvedConnector4">
              <a:avLst>
                <a:gd name="adj1" fmla="val -170710"/>
                <a:gd name="adj2" fmla="val 212132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D3AC0844-B231-C748-96DD-BA7F191FEAC6}"/>
              </a:ext>
            </a:extLst>
          </p:cNvPr>
          <p:cNvSpPr txBox="1"/>
          <p:nvPr/>
        </p:nvSpPr>
        <p:spPr>
          <a:xfrm>
            <a:off x="6744252" y="2095472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Machine à</a:t>
            </a:r>
          </a:p>
          <a:p>
            <a:pPr algn="ctr"/>
            <a:r>
              <a:rPr lang="fr-FR" dirty="0"/>
              <a:t>états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3852FEF-D2E1-6E41-B6E4-41B7940ABF27}"/>
              </a:ext>
            </a:extLst>
          </p:cNvPr>
          <p:cNvGrpSpPr/>
          <p:nvPr/>
        </p:nvGrpSpPr>
        <p:grpSpPr>
          <a:xfrm>
            <a:off x="5305850" y="3014694"/>
            <a:ext cx="575954" cy="2270821"/>
            <a:chOff x="3338821" y="3468420"/>
            <a:chExt cx="575954" cy="2270821"/>
          </a:xfrm>
        </p:grpSpPr>
        <p:sp>
          <p:nvSpPr>
            <p:cNvPr id="45" name="Carré corné 44">
              <a:extLst>
                <a:ext uri="{FF2B5EF4-FFF2-40B4-BE49-F238E27FC236}">
                  <a16:creationId xmlns:a16="http://schemas.microsoft.com/office/drawing/2014/main" id="{A570CDDA-3485-3645-A41B-3BBA7FF9F075}"/>
                </a:ext>
              </a:extLst>
            </p:cNvPr>
            <p:cNvSpPr/>
            <p:nvPr/>
          </p:nvSpPr>
          <p:spPr>
            <a:xfrm rot="10800000">
              <a:off x="3338822" y="3468420"/>
              <a:ext cx="575953" cy="681685"/>
            </a:xfrm>
            <a:prstGeom prst="foldedCorner">
              <a:avLst>
                <a:gd name="adj" fmla="val 389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Carré corné 45">
              <a:extLst>
                <a:ext uri="{FF2B5EF4-FFF2-40B4-BE49-F238E27FC236}">
                  <a16:creationId xmlns:a16="http://schemas.microsoft.com/office/drawing/2014/main" id="{4C25AA8A-C4B4-3445-A26B-01FB84F818E2}"/>
                </a:ext>
              </a:extLst>
            </p:cNvPr>
            <p:cNvSpPr/>
            <p:nvPr/>
          </p:nvSpPr>
          <p:spPr>
            <a:xfrm rot="10800000">
              <a:off x="3338822" y="4262988"/>
              <a:ext cx="575953" cy="681685"/>
            </a:xfrm>
            <a:prstGeom prst="foldedCorner">
              <a:avLst>
                <a:gd name="adj" fmla="val 389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arré corné 46">
              <a:extLst>
                <a:ext uri="{FF2B5EF4-FFF2-40B4-BE49-F238E27FC236}">
                  <a16:creationId xmlns:a16="http://schemas.microsoft.com/office/drawing/2014/main" id="{9693E0F9-A7E6-7447-B202-3A6A003DA86A}"/>
                </a:ext>
              </a:extLst>
            </p:cNvPr>
            <p:cNvSpPr/>
            <p:nvPr/>
          </p:nvSpPr>
          <p:spPr>
            <a:xfrm rot="10800000">
              <a:off x="3338821" y="5057556"/>
              <a:ext cx="575953" cy="681685"/>
            </a:xfrm>
            <a:prstGeom prst="foldedCorner">
              <a:avLst>
                <a:gd name="adj" fmla="val 389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E958DAB-9BD0-E44B-938E-C25ED1950768}"/>
              </a:ext>
            </a:extLst>
          </p:cNvPr>
          <p:cNvCxnSpPr>
            <a:cxnSpLocks/>
          </p:cNvCxnSpPr>
          <p:nvPr/>
        </p:nvCxnSpPr>
        <p:spPr>
          <a:xfrm flipH="1">
            <a:off x="5020099" y="5031093"/>
            <a:ext cx="281296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654BE0E-9912-FC40-B268-10E88FE637E0}"/>
              </a:ext>
            </a:extLst>
          </p:cNvPr>
          <p:cNvCxnSpPr>
            <a:cxnSpLocks/>
          </p:cNvCxnSpPr>
          <p:nvPr/>
        </p:nvCxnSpPr>
        <p:spPr>
          <a:xfrm flipH="1">
            <a:off x="5003392" y="4249916"/>
            <a:ext cx="281296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15E4F2D-2AA3-1C4B-A32B-78DAA912CBE2}"/>
              </a:ext>
            </a:extLst>
          </p:cNvPr>
          <p:cNvCxnSpPr>
            <a:cxnSpLocks/>
          </p:cNvCxnSpPr>
          <p:nvPr/>
        </p:nvCxnSpPr>
        <p:spPr>
          <a:xfrm flipH="1">
            <a:off x="4998937" y="3546340"/>
            <a:ext cx="281296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F6E207C-DD92-2747-BE78-59D7721EF301}"/>
              </a:ext>
            </a:extLst>
          </p:cNvPr>
          <p:cNvCxnSpPr>
            <a:cxnSpLocks/>
          </p:cNvCxnSpPr>
          <p:nvPr/>
        </p:nvCxnSpPr>
        <p:spPr>
          <a:xfrm flipV="1">
            <a:off x="4998937" y="2855555"/>
            <a:ext cx="0" cy="217349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5E2A671-04C0-7D46-9B49-1721F8970DCD}"/>
              </a:ext>
            </a:extLst>
          </p:cNvPr>
          <p:cNvSpPr txBox="1"/>
          <p:nvPr/>
        </p:nvSpPr>
        <p:spPr>
          <a:xfrm>
            <a:off x="4899693" y="211506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Documents</a:t>
            </a:r>
          </a:p>
        </p:txBody>
      </p:sp>
      <p:sp>
        <p:nvSpPr>
          <p:cNvPr id="62" name="Flèche vers la gauche 61">
            <a:extLst>
              <a:ext uri="{FF2B5EF4-FFF2-40B4-BE49-F238E27FC236}">
                <a16:creationId xmlns:a16="http://schemas.microsoft.com/office/drawing/2014/main" id="{730EA14E-B2BC-AE46-B38D-F926C05BCBB1}"/>
              </a:ext>
            </a:extLst>
          </p:cNvPr>
          <p:cNvSpPr/>
          <p:nvPr/>
        </p:nvSpPr>
        <p:spPr>
          <a:xfrm>
            <a:off x="8299754" y="3600035"/>
            <a:ext cx="600075" cy="11001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Flèche vers la gauche 62">
            <a:extLst>
              <a:ext uri="{FF2B5EF4-FFF2-40B4-BE49-F238E27FC236}">
                <a16:creationId xmlns:a16="http://schemas.microsoft.com/office/drawing/2014/main" id="{207959A5-D298-F049-8556-FDFCFCEB1A09}"/>
              </a:ext>
            </a:extLst>
          </p:cNvPr>
          <p:cNvSpPr/>
          <p:nvPr/>
        </p:nvSpPr>
        <p:spPr>
          <a:xfrm>
            <a:off x="5923805" y="3614327"/>
            <a:ext cx="600075" cy="11001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7BEAC31-7D05-C34E-B9FB-5A86FFD7A725}"/>
              </a:ext>
            </a:extLst>
          </p:cNvPr>
          <p:cNvGrpSpPr/>
          <p:nvPr/>
        </p:nvGrpSpPr>
        <p:grpSpPr>
          <a:xfrm>
            <a:off x="260603" y="3318062"/>
            <a:ext cx="1364476" cy="2046811"/>
            <a:chOff x="3516554" y="2139427"/>
            <a:chExt cx="2166281" cy="3161254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CDAF5358-FCBB-7B41-8FA0-8A7D96DD8154}"/>
                </a:ext>
              </a:extLst>
            </p:cNvPr>
            <p:cNvSpPr/>
            <p:nvPr/>
          </p:nvSpPr>
          <p:spPr>
            <a:xfrm>
              <a:off x="4124577" y="213942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2D733DFF-0FF0-5E44-84C7-F0B51C208150}"/>
                </a:ext>
              </a:extLst>
            </p:cNvPr>
            <p:cNvSpPr/>
            <p:nvPr/>
          </p:nvSpPr>
          <p:spPr>
            <a:xfrm>
              <a:off x="3516555" y="3262854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3207D26D-F194-D942-985C-9552B78079AD}"/>
                </a:ext>
              </a:extLst>
            </p:cNvPr>
            <p:cNvSpPr/>
            <p:nvPr/>
          </p:nvSpPr>
          <p:spPr>
            <a:xfrm>
              <a:off x="4768435" y="3262854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1A37344-ECF7-0447-A910-4279D9324F52}"/>
                </a:ext>
              </a:extLst>
            </p:cNvPr>
            <p:cNvSpPr/>
            <p:nvPr/>
          </p:nvSpPr>
          <p:spPr>
            <a:xfrm>
              <a:off x="4124577" y="4386281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en arc 68">
              <a:extLst>
                <a:ext uri="{FF2B5EF4-FFF2-40B4-BE49-F238E27FC236}">
                  <a16:creationId xmlns:a16="http://schemas.microsoft.com/office/drawing/2014/main" id="{04EE7EB5-5881-1345-90CC-42F1219DA0DD}"/>
                </a:ext>
              </a:extLst>
            </p:cNvPr>
            <p:cNvCxnSpPr>
              <a:stCxn id="65" idx="6"/>
              <a:endCxn id="65" idx="7"/>
            </p:cNvCxnSpPr>
            <p:nvPr/>
          </p:nvCxnSpPr>
          <p:spPr>
            <a:xfrm flipH="1" flipV="1">
              <a:off x="4905066" y="2273338"/>
              <a:ext cx="133911" cy="323289"/>
            </a:xfrm>
            <a:prstGeom prst="curvedConnector4">
              <a:avLst>
                <a:gd name="adj1" fmla="val -170710"/>
                <a:gd name="adj2" fmla="val 212132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en arc 69">
              <a:extLst>
                <a:ext uri="{FF2B5EF4-FFF2-40B4-BE49-F238E27FC236}">
                  <a16:creationId xmlns:a16="http://schemas.microsoft.com/office/drawing/2014/main" id="{B3023F9A-3DCF-2B4F-971A-93A50F108089}"/>
                </a:ext>
              </a:extLst>
            </p:cNvPr>
            <p:cNvCxnSpPr>
              <a:cxnSpLocks/>
              <a:stCxn id="65" idx="5"/>
              <a:endCxn id="67" idx="0"/>
            </p:cNvCxnSpPr>
            <p:nvPr/>
          </p:nvCxnSpPr>
          <p:spPr>
            <a:xfrm rot="16200000" flipH="1">
              <a:off x="4893881" y="2931100"/>
              <a:ext cx="342938" cy="320569"/>
            </a:xfrm>
            <a:prstGeom prst="curvedConnector3">
              <a:avLst>
                <a:gd name="adj1" fmla="val 25003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rc 70">
              <a:extLst>
                <a:ext uri="{FF2B5EF4-FFF2-40B4-BE49-F238E27FC236}">
                  <a16:creationId xmlns:a16="http://schemas.microsoft.com/office/drawing/2014/main" id="{F798CB80-F371-EE49-9943-E9694F432C10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rot="5400000">
              <a:off x="3944653" y="2949019"/>
              <a:ext cx="342938" cy="28473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en arc 71">
              <a:extLst>
                <a:ext uri="{FF2B5EF4-FFF2-40B4-BE49-F238E27FC236}">
                  <a16:creationId xmlns:a16="http://schemas.microsoft.com/office/drawing/2014/main" id="{CD5113D3-077E-844B-A4A6-532983F8A25E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4430955" y="3720054"/>
              <a:ext cx="337480" cy="1270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en arc 72">
              <a:extLst>
                <a:ext uri="{FF2B5EF4-FFF2-40B4-BE49-F238E27FC236}">
                  <a16:creationId xmlns:a16="http://schemas.microsoft.com/office/drawing/2014/main" id="{BBF65925-9FE5-E247-A397-971E2A3423FE}"/>
                </a:ext>
              </a:extLst>
            </p:cNvPr>
            <p:cNvCxnSpPr>
              <a:cxnSpLocks/>
              <a:stCxn id="66" idx="4"/>
              <a:endCxn id="68" idx="1"/>
            </p:cNvCxnSpPr>
            <p:nvPr/>
          </p:nvCxnSpPr>
          <p:spPr>
            <a:xfrm rot="16200000" flipH="1">
              <a:off x="3944652" y="4206356"/>
              <a:ext cx="342938" cy="28473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en arc 73">
              <a:extLst>
                <a:ext uri="{FF2B5EF4-FFF2-40B4-BE49-F238E27FC236}">
                  <a16:creationId xmlns:a16="http://schemas.microsoft.com/office/drawing/2014/main" id="{2302D4D7-329D-8945-BA94-FEB23DCBEA4C}"/>
                </a:ext>
              </a:extLst>
            </p:cNvPr>
            <p:cNvCxnSpPr>
              <a:cxnSpLocks/>
              <a:stCxn id="67" idx="4"/>
              <a:endCxn id="68" idx="7"/>
            </p:cNvCxnSpPr>
            <p:nvPr/>
          </p:nvCxnSpPr>
          <p:spPr>
            <a:xfrm rot="5400000">
              <a:off x="4893882" y="4188439"/>
              <a:ext cx="342938" cy="32056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en arc 74">
              <a:extLst>
                <a:ext uri="{FF2B5EF4-FFF2-40B4-BE49-F238E27FC236}">
                  <a16:creationId xmlns:a16="http://schemas.microsoft.com/office/drawing/2014/main" id="{BE5FC863-44F1-6F46-842C-DFE95294375B}"/>
                </a:ext>
              </a:extLst>
            </p:cNvPr>
            <p:cNvCxnSpPr>
              <a:cxnSpLocks/>
              <a:stCxn id="66" idx="2"/>
              <a:endCxn id="66" idx="1"/>
            </p:cNvCxnSpPr>
            <p:nvPr/>
          </p:nvCxnSpPr>
          <p:spPr>
            <a:xfrm rot="10800000" flipH="1">
              <a:off x="3516554" y="3396766"/>
              <a:ext cx="133911" cy="323289"/>
            </a:xfrm>
            <a:prstGeom prst="curvedConnector4">
              <a:avLst>
                <a:gd name="adj1" fmla="val -170710"/>
                <a:gd name="adj2" fmla="val 212132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9EC48133-4B43-BF43-875E-E4ABC91E1118}"/>
              </a:ext>
            </a:extLst>
          </p:cNvPr>
          <p:cNvSpPr txBox="1"/>
          <p:nvPr/>
        </p:nvSpPr>
        <p:spPr>
          <a:xfrm>
            <a:off x="249317" y="2182175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Machine à</a:t>
            </a:r>
          </a:p>
          <a:p>
            <a:pPr algn="ctr"/>
            <a:r>
              <a:rPr lang="fr-FR" dirty="0"/>
              <a:t>états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A1CDD74-6CA9-5B4A-B38A-346D399464FE}"/>
              </a:ext>
            </a:extLst>
          </p:cNvPr>
          <p:cNvGrpSpPr/>
          <p:nvPr/>
        </p:nvGrpSpPr>
        <p:grpSpPr>
          <a:xfrm>
            <a:off x="2687144" y="3019368"/>
            <a:ext cx="575954" cy="2270821"/>
            <a:chOff x="3338821" y="3468420"/>
            <a:chExt cx="575954" cy="2270821"/>
          </a:xfrm>
        </p:grpSpPr>
        <p:sp>
          <p:nvSpPr>
            <p:cNvPr id="78" name="Carré corné 77">
              <a:extLst>
                <a:ext uri="{FF2B5EF4-FFF2-40B4-BE49-F238E27FC236}">
                  <a16:creationId xmlns:a16="http://schemas.microsoft.com/office/drawing/2014/main" id="{257B71D7-B646-3C42-AC72-0AB2E1579D17}"/>
                </a:ext>
              </a:extLst>
            </p:cNvPr>
            <p:cNvSpPr/>
            <p:nvPr/>
          </p:nvSpPr>
          <p:spPr>
            <a:xfrm rot="10800000">
              <a:off x="3338822" y="3468420"/>
              <a:ext cx="575953" cy="681685"/>
            </a:xfrm>
            <a:prstGeom prst="foldedCorner">
              <a:avLst>
                <a:gd name="adj" fmla="val 389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Carré corné 78">
              <a:extLst>
                <a:ext uri="{FF2B5EF4-FFF2-40B4-BE49-F238E27FC236}">
                  <a16:creationId xmlns:a16="http://schemas.microsoft.com/office/drawing/2014/main" id="{31D82C31-4E83-0340-80FB-C079CFF70D33}"/>
                </a:ext>
              </a:extLst>
            </p:cNvPr>
            <p:cNvSpPr/>
            <p:nvPr/>
          </p:nvSpPr>
          <p:spPr>
            <a:xfrm rot="10800000">
              <a:off x="3338822" y="4262988"/>
              <a:ext cx="575953" cy="681685"/>
            </a:xfrm>
            <a:prstGeom prst="foldedCorner">
              <a:avLst>
                <a:gd name="adj" fmla="val 389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Carré corné 79">
              <a:extLst>
                <a:ext uri="{FF2B5EF4-FFF2-40B4-BE49-F238E27FC236}">
                  <a16:creationId xmlns:a16="http://schemas.microsoft.com/office/drawing/2014/main" id="{08ACE613-ED9B-D941-BA34-A2741A4C69E1}"/>
                </a:ext>
              </a:extLst>
            </p:cNvPr>
            <p:cNvSpPr/>
            <p:nvPr/>
          </p:nvSpPr>
          <p:spPr>
            <a:xfrm rot="10800000">
              <a:off x="3338821" y="5057556"/>
              <a:ext cx="575953" cy="681685"/>
            </a:xfrm>
            <a:prstGeom prst="foldedCorner">
              <a:avLst>
                <a:gd name="adj" fmla="val 389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59A5920-4DB6-B44C-9C35-D15BCD3C97D5}"/>
              </a:ext>
            </a:extLst>
          </p:cNvPr>
          <p:cNvCxnSpPr>
            <a:cxnSpLocks/>
          </p:cNvCxnSpPr>
          <p:nvPr/>
        </p:nvCxnSpPr>
        <p:spPr>
          <a:xfrm flipH="1">
            <a:off x="2401393" y="5035767"/>
            <a:ext cx="281296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EA5A2D41-024D-8C42-9A86-ADCCA0C7B01F}"/>
              </a:ext>
            </a:extLst>
          </p:cNvPr>
          <p:cNvCxnSpPr>
            <a:cxnSpLocks/>
          </p:cNvCxnSpPr>
          <p:nvPr/>
        </p:nvCxnSpPr>
        <p:spPr>
          <a:xfrm flipH="1">
            <a:off x="2384686" y="4254590"/>
            <a:ext cx="281296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6E9F363-C988-3D41-BE3F-D4241AD58AA1}"/>
              </a:ext>
            </a:extLst>
          </p:cNvPr>
          <p:cNvCxnSpPr>
            <a:cxnSpLocks/>
          </p:cNvCxnSpPr>
          <p:nvPr/>
        </p:nvCxnSpPr>
        <p:spPr>
          <a:xfrm flipH="1">
            <a:off x="2380231" y="3551014"/>
            <a:ext cx="281296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B82E786-75C7-DF47-A72D-CEF814623EF3}"/>
              </a:ext>
            </a:extLst>
          </p:cNvPr>
          <p:cNvCxnSpPr>
            <a:cxnSpLocks/>
          </p:cNvCxnSpPr>
          <p:nvPr/>
        </p:nvCxnSpPr>
        <p:spPr>
          <a:xfrm flipV="1">
            <a:off x="2380231" y="2860229"/>
            <a:ext cx="0" cy="217349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BF4FCEF9-3F7F-E847-9974-5E412C88321F}"/>
              </a:ext>
            </a:extLst>
          </p:cNvPr>
          <p:cNvSpPr txBox="1"/>
          <p:nvPr/>
        </p:nvSpPr>
        <p:spPr>
          <a:xfrm>
            <a:off x="2022893" y="213112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Documents</a:t>
            </a:r>
          </a:p>
        </p:txBody>
      </p:sp>
      <p:sp>
        <p:nvSpPr>
          <p:cNvPr id="86" name="Flèche vers la gauche 85">
            <a:extLst>
              <a:ext uri="{FF2B5EF4-FFF2-40B4-BE49-F238E27FC236}">
                <a16:creationId xmlns:a16="http://schemas.microsoft.com/office/drawing/2014/main" id="{38B4BF51-1C46-DC4A-BBD8-D8164CD12B13}"/>
              </a:ext>
            </a:extLst>
          </p:cNvPr>
          <p:cNvSpPr/>
          <p:nvPr/>
        </p:nvSpPr>
        <p:spPr>
          <a:xfrm>
            <a:off x="1663760" y="3763005"/>
            <a:ext cx="600075" cy="11001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EAB780-91B4-BF43-8514-E37A57CE966D}"/>
              </a:ext>
            </a:extLst>
          </p:cNvPr>
          <p:cNvSpPr/>
          <p:nvPr/>
        </p:nvSpPr>
        <p:spPr>
          <a:xfrm>
            <a:off x="4810096" y="1930400"/>
            <a:ext cx="5359006" cy="44846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A5D750E-15B7-4C4C-9E66-F5F65F491544}"/>
              </a:ext>
            </a:extLst>
          </p:cNvPr>
          <p:cNvSpPr/>
          <p:nvPr/>
        </p:nvSpPr>
        <p:spPr>
          <a:xfrm>
            <a:off x="76811" y="1922052"/>
            <a:ext cx="3456926" cy="44846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D9326B5-2778-A44E-82D5-7426B520BB98}"/>
              </a:ext>
            </a:extLst>
          </p:cNvPr>
          <p:cNvSpPr txBox="1"/>
          <p:nvPr/>
        </p:nvSpPr>
        <p:spPr>
          <a:xfrm>
            <a:off x="7005331" y="6063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FAD3649-AE54-7B49-9CE3-B13C7431A933}"/>
              </a:ext>
            </a:extLst>
          </p:cNvPr>
          <p:cNvSpPr txBox="1"/>
          <p:nvPr/>
        </p:nvSpPr>
        <p:spPr>
          <a:xfrm>
            <a:off x="1177358" y="60637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4517E36E-E131-AD45-ADC5-5A7E8F5B43F5}"/>
              </a:ext>
            </a:extLst>
          </p:cNvPr>
          <p:cNvCxnSpPr>
            <a:cxnSpLocks/>
          </p:cNvCxnSpPr>
          <p:nvPr/>
        </p:nvCxnSpPr>
        <p:spPr>
          <a:xfrm>
            <a:off x="3533737" y="3530421"/>
            <a:ext cx="1276359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0CA7EE0C-50DD-C248-8844-73800848D115}"/>
              </a:ext>
            </a:extLst>
          </p:cNvPr>
          <p:cNvCxnSpPr>
            <a:cxnSpLocks/>
          </p:cNvCxnSpPr>
          <p:nvPr/>
        </p:nvCxnSpPr>
        <p:spPr>
          <a:xfrm flipH="1">
            <a:off x="3533737" y="4859531"/>
            <a:ext cx="1276359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4F21A60A-8501-5A4B-85D0-C603664EA2B3}"/>
              </a:ext>
            </a:extLst>
          </p:cNvPr>
          <p:cNvSpPr txBox="1"/>
          <p:nvPr/>
        </p:nvSpPr>
        <p:spPr>
          <a:xfrm>
            <a:off x="3628603" y="407421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Echange</a:t>
            </a:r>
          </a:p>
        </p:txBody>
      </p:sp>
    </p:spTree>
    <p:extLst>
      <p:ext uri="{BB962C8B-B14F-4D97-AF65-F5344CB8AC3E}">
        <p14:creationId xmlns:p14="http://schemas.microsoft.com/office/powerpoint/2010/main" val="17009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4" grpId="0"/>
      <p:bldP spid="61" grpId="0"/>
      <p:bldP spid="62" grpId="0" animBg="1"/>
      <p:bldP spid="63" grpId="0" animBg="1"/>
      <p:bldP spid="76" grpId="0"/>
      <p:bldP spid="85" grpId="0"/>
      <p:bldP spid="86" grpId="0" animBg="1"/>
      <p:bldP spid="87" grpId="0" animBg="1"/>
      <p:bldP spid="88" grpId="0" animBg="1"/>
      <p:bldP spid="89" grpId="0"/>
      <p:bldP spid="90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n’est pas toujours nécessaire de passer par une machine à état</a:t>
            </a:r>
          </a:p>
          <a:p>
            <a:pPr lvl="1"/>
            <a:r>
              <a:rPr lang="fr-FR" dirty="0"/>
              <a:t>Ce n’est qu’une méthode d’analyse parmi d’autres…</a:t>
            </a:r>
          </a:p>
          <a:p>
            <a:pPr lvl="1"/>
            <a:r>
              <a:rPr lang="fr-FR" dirty="0"/>
              <a:t>… Mais qui a l’avantage d’être très rigoureuse</a:t>
            </a:r>
          </a:p>
          <a:p>
            <a:r>
              <a:rPr lang="fr-FR" dirty="0"/>
              <a:t>Pour respecter les recommandations de REST un très gros travail d’analyse est nécessaire</a:t>
            </a:r>
          </a:p>
          <a:p>
            <a:pPr lvl="1"/>
            <a:r>
              <a:rPr lang="fr-FR" dirty="0"/>
              <a:t>Il faut une compréhension fine du système initial pour pouvoir le représenter sous la forme de documents</a:t>
            </a:r>
          </a:p>
          <a:p>
            <a:r>
              <a:rPr lang="fr-FR" dirty="0"/>
              <a:t>Ne pas faire sérieusement cette analyse conduit généralement à ne pas respecter plusieurs points des recommandations de REST</a:t>
            </a:r>
          </a:p>
          <a:p>
            <a:pPr lvl="1"/>
            <a:r>
              <a:rPr lang="fr-FR" dirty="0"/>
              <a:t>Manque de cohérence dans les documents exposés</a:t>
            </a:r>
          </a:p>
          <a:p>
            <a:pPr lvl="1"/>
            <a:r>
              <a:rPr lang="fr-FR" dirty="0"/>
              <a:t>Exposition partielle des fonctions du système</a:t>
            </a:r>
          </a:p>
        </p:txBody>
      </p:sp>
    </p:spTree>
    <p:extLst>
      <p:ext uri="{BB962C8B-B14F-4D97-AF65-F5344CB8AC3E}">
        <p14:creationId xmlns:p14="http://schemas.microsoft.com/office/powerpoint/2010/main" val="8263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vs </a:t>
            </a:r>
            <a:r>
              <a:rPr lang="fr-FR" dirty="0" err="1"/>
              <a:t>RESTful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41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et </a:t>
            </a:r>
            <a:r>
              <a:rPr lang="fr-FR" dirty="0" err="1"/>
              <a:t>RESTful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Qu’entend-t-on quand on parle d’API REST</a:t>
            </a:r>
          </a:p>
          <a:p>
            <a:pPr lvl="1"/>
            <a:r>
              <a:rPr lang="fr-FR" dirty="0"/>
              <a:t>Une application partielle des recommandations de REST</a:t>
            </a:r>
          </a:p>
          <a:p>
            <a:pPr lvl="1"/>
            <a:r>
              <a:rPr lang="fr-FR" dirty="0"/>
              <a:t>Ce qui est nécessaire pour être REST</a:t>
            </a:r>
          </a:p>
          <a:p>
            <a:pPr lvl="2"/>
            <a:r>
              <a:rPr lang="fr-FR" dirty="0"/>
              <a:t>Utiliser HTTP ou HTTPS comme protocole de communication</a:t>
            </a:r>
          </a:p>
          <a:p>
            <a:pPr lvl="2"/>
            <a:r>
              <a:rPr lang="fr-FR" dirty="0"/>
              <a:t>Pour les autres points de REST, rien n’est vraiment clair</a:t>
            </a:r>
          </a:p>
          <a:p>
            <a:r>
              <a:rPr lang="fr-FR" dirty="0"/>
              <a:t>Et </a:t>
            </a:r>
            <a:r>
              <a:rPr lang="fr-FR" dirty="0" err="1"/>
              <a:t>RESTful</a:t>
            </a:r>
            <a:endParaRPr lang="fr-FR" dirty="0"/>
          </a:p>
          <a:p>
            <a:pPr lvl="1"/>
            <a:r>
              <a:rPr lang="fr-FR" dirty="0"/>
              <a:t>L’API doit respecter complètement REST</a:t>
            </a:r>
          </a:p>
          <a:p>
            <a:pPr lvl="2"/>
            <a:r>
              <a:rPr lang="fr-FR" dirty="0"/>
              <a:t>Aussi bien dans le fonctionnement que dans la logique</a:t>
            </a:r>
          </a:p>
          <a:p>
            <a:r>
              <a:rPr lang="fr-FR" dirty="0"/>
              <a:t>Il y a une très large distance entre une API REST et une API </a:t>
            </a:r>
            <a:r>
              <a:rPr lang="fr-FR" dirty="0" err="1"/>
              <a:t>RESTful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8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Richardson </a:t>
            </a:r>
            <a:r>
              <a:rPr lang="fr-FR" dirty="0" err="1"/>
              <a:t>Maturity</a:t>
            </a:r>
            <a:r>
              <a:rPr lang="fr-FR" dirty="0"/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Créé en 2008, il définit le niveau de respect au recommandation de REST</a:t>
            </a:r>
          </a:p>
          <a:p>
            <a:r>
              <a:rPr lang="fr-FR" dirty="0"/>
              <a:t>Niveau 0 : Le marais du « Plain Old XML » (SOAP)</a:t>
            </a:r>
          </a:p>
          <a:p>
            <a:pPr lvl="1"/>
            <a:r>
              <a:rPr lang="fr-FR" dirty="0"/>
              <a:t>Tout est passé en POST</a:t>
            </a:r>
          </a:p>
          <a:p>
            <a:pPr lvl="1"/>
            <a:r>
              <a:rPr lang="fr-FR" dirty="0"/>
              <a:t>Un web service peut faire plusieurs choses</a:t>
            </a:r>
          </a:p>
          <a:p>
            <a:r>
              <a:rPr lang="fr-FR" dirty="0"/>
              <a:t>Niveau 1 : Ressource (REST)</a:t>
            </a:r>
          </a:p>
          <a:p>
            <a:pPr lvl="1"/>
            <a:r>
              <a:rPr lang="fr-FR" dirty="0"/>
              <a:t>Chaque web service ne fait qu’une chose et est identifiée par une URL</a:t>
            </a:r>
          </a:p>
          <a:p>
            <a:r>
              <a:rPr lang="fr-FR" dirty="0"/>
              <a:t>Niveau 2 : Les méthodes HTTP (REST)</a:t>
            </a:r>
          </a:p>
          <a:p>
            <a:pPr lvl="1"/>
            <a:r>
              <a:rPr lang="fr-FR" dirty="0"/>
              <a:t>L’API utilise les méthodes définit dans HTTP quand c’est possible</a:t>
            </a:r>
          </a:p>
          <a:p>
            <a:r>
              <a:rPr lang="fr-FR" dirty="0"/>
              <a:t>Niveau 3 : Contrôle par </a:t>
            </a:r>
            <a:r>
              <a:rPr lang="fr-FR" dirty="0" err="1"/>
              <a:t>Hypermedia</a:t>
            </a:r>
            <a:r>
              <a:rPr lang="fr-FR" dirty="0"/>
              <a:t> (</a:t>
            </a:r>
            <a:r>
              <a:rPr lang="fr-FR" dirty="0" err="1"/>
              <a:t>RESTful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Contrôle du système par la modification de documents organisés en site web</a:t>
            </a:r>
          </a:p>
        </p:txBody>
      </p:sp>
    </p:spTree>
    <p:extLst>
      <p:ext uri="{BB962C8B-B14F-4D97-AF65-F5344CB8AC3E}">
        <p14:creationId xmlns:p14="http://schemas.microsoft.com/office/powerpoint/2010/main" val="3260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du </a:t>
            </a:r>
            <a:r>
              <a:rPr lang="fr-FR" dirty="0" err="1"/>
              <a:t>RESTful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 l’on développe une application web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  <a:p>
            <a:pPr lvl="1"/>
            <a:r>
              <a:rPr lang="fr-FR" dirty="0"/>
              <a:t>Suivre les recommandations REST permettent de structurer facilement le système</a:t>
            </a:r>
          </a:p>
          <a:p>
            <a:pPr lvl="2"/>
            <a:r>
              <a:rPr lang="fr-FR" dirty="0"/>
              <a:t>En gros, c’est un bon design pattern pour les applications web</a:t>
            </a:r>
          </a:p>
          <a:p>
            <a:pPr lvl="1"/>
            <a:r>
              <a:rPr lang="fr-FR" dirty="0"/>
              <a:t>Si la structure du système respecte REST, on fait naturellement du </a:t>
            </a:r>
            <a:r>
              <a:rPr lang="fr-FR" dirty="0" err="1"/>
              <a:t>RESTful</a:t>
            </a:r>
            <a:endParaRPr lang="fr-FR" dirty="0"/>
          </a:p>
          <a:p>
            <a:r>
              <a:rPr lang="fr-FR" dirty="0"/>
              <a:t>Sinon</a:t>
            </a:r>
          </a:p>
          <a:p>
            <a:pPr lvl="1"/>
            <a:r>
              <a:rPr lang="fr-FR" dirty="0"/>
              <a:t>Créer une API </a:t>
            </a:r>
            <a:r>
              <a:rPr lang="fr-FR" dirty="0" err="1"/>
              <a:t>RESTful</a:t>
            </a:r>
            <a:r>
              <a:rPr lang="fr-FR" dirty="0"/>
              <a:t> pour un système est très complexe</a:t>
            </a:r>
          </a:p>
          <a:p>
            <a:pPr lvl="1"/>
            <a:r>
              <a:rPr lang="fr-FR" dirty="0"/>
              <a:t>Ce n’est valable que si toutes les conditions suivantes sont remplies</a:t>
            </a:r>
          </a:p>
          <a:p>
            <a:pPr lvl="2"/>
            <a:r>
              <a:rPr lang="fr-FR" dirty="0"/>
              <a:t>L’ensemble du système doit pouvoir être contrôlé par une application extérieure</a:t>
            </a:r>
          </a:p>
          <a:p>
            <a:pPr lvl="2"/>
            <a:r>
              <a:rPr lang="fr-FR" dirty="0"/>
              <a:t>Le but est d’ouvrir à un large public </a:t>
            </a:r>
          </a:p>
          <a:p>
            <a:pPr lvl="2"/>
            <a:r>
              <a:rPr lang="fr-FR" dirty="0"/>
              <a:t>Le </a:t>
            </a:r>
            <a:r>
              <a:rPr lang="fr-FR"/>
              <a:t>système ne </a:t>
            </a:r>
            <a:r>
              <a:rPr lang="fr-FR" dirty="0"/>
              <a:t>peut pas être facilement recréé</a:t>
            </a:r>
          </a:p>
        </p:txBody>
      </p:sp>
    </p:spTree>
    <p:extLst>
      <p:ext uri="{BB962C8B-B14F-4D97-AF65-F5344CB8AC3E}">
        <p14:creationId xmlns:p14="http://schemas.microsoft.com/office/powerpoint/2010/main" val="1460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aller plus loin que les recommandations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REST est une adaptation de recommandations plus générales au contexte des Web Services</a:t>
            </a:r>
          </a:p>
          <a:p>
            <a:pPr lvl="1"/>
            <a:r>
              <a:rPr lang="fr-FR" dirty="0"/>
              <a:t>Recommandations développées dans la thèse de Doctorat de Roy Fielding</a:t>
            </a:r>
          </a:p>
          <a:p>
            <a:pPr lvl="2"/>
            <a:r>
              <a:rPr lang="fr-FR" i="1" dirty="0"/>
              <a:t>Architectural Styles and the Design of Network-</a:t>
            </a:r>
            <a:r>
              <a:rPr lang="fr-FR" i="1" dirty="0" err="1"/>
              <a:t>based</a:t>
            </a:r>
            <a:r>
              <a:rPr lang="fr-FR" i="1" dirty="0"/>
              <a:t> Software Architectures</a:t>
            </a:r>
            <a:endParaRPr lang="fr-FR" dirty="0"/>
          </a:p>
          <a:p>
            <a:r>
              <a:rPr lang="fr-FR" dirty="0"/>
              <a:t>Plusieurs questions se posent quand à la pertinence des recommandations dans le cadre de son utilisation pour des Web Services</a:t>
            </a:r>
          </a:p>
          <a:p>
            <a:pPr lvl="1"/>
            <a:r>
              <a:rPr lang="fr-FR" dirty="0"/>
              <a:t>La gestion de la sécurité</a:t>
            </a:r>
          </a:p>
          <a:p>
            <a:pPr lvl="1"/>
            <a:r>
              <a:rPr lang="fr-FR" dirty="0"/>
              <a:t>Développer une API REST pour un système déjà existant</a:t>
            </a:r>
          </a:p>
          <a:p>
            <a:r>
              <a:rPr lang="fr-FR" dirty="0"/>
              <a:t>Faut-il suivre de façon stricte toutes les recommandations ?</a:t>
            </a:r>
          </a:p>
          <a:p>
            <a:pPr lvl="1"/>
            <a:r>
              <a:rPr lang="fr-FR" dirty="0"/>
              <a:t>REST vs </a:t>
            </a:r>
            <a:r>
              <a:rPr lang="fr-FR" dirty="0" err="1"/>
              <a:t>RESTful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sécurité et les Web Services REST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3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6 principes de la sécurité des systèmes d’informations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confidentialité </a:t>
            </a:r>
          </a:p>
          <a:p>
            <a:pPr lvl="1"/>
            <a:r>
              <a:rPr lang="fr-FR" dirty="0"/>
              <a:t>L’accès aux informations est limité aux personnes autorisées</a:t>
            </a:r>
          </a:p>
          <a:p>
            <a:r>
              <a:rPr lang="fr-FR" dirty="0"/>
              <a:t>Authenticité/identification</a:t>
            </a:r>
          </a:p>
          <a:p>
            <a:pPr lvl="1"/>
            <a:r>
              <a:rPr lang="fr-FR" dirty="0"/>
              <a:t>Tout acteur du système d’information doit être identifié de façon sûre</a:t>
            </a:r>
          </a:p>
          <a:p>
            <a:r>
              <a:rPr lang="fr-FR" dirty="0"/>
              <a:t>Intégrité</a:t>
            </a:r>
          </a:p>
          <a:p>
            <a:pPr lvl="1"/>
            <a:r>
              <a:rPr lang="fr-FR" dirty="0"/>
              <a:t>Toute corruption des informations doit pouvoir être détectée</a:t>
            </a:r>
          </a:p>
          <a:p>
            <a:r>
              <a:rPr lang="fr-FR" dirty="0"/>
              <a:t>Disponibilité</a:t>
            </a:r>
          </a:p>
          <a:p>
            <a:pPr lvl="1"/>
            <a:r>
              <a:rPr lang="fr-FR" dirty="0"/>
              <a:t>Toutes les ressources doivent toujours être à tout moment disponibles</a:t>
            </a:r>
          </a:p>
          <a:p>
            <a:r>
              <a:rPr lang="fr-FR" dirty="0"/>
              <a:t>Traçabilité</a:t>
            </a:r>
          </a:p>
          <a:p>
            <a:pPr lvl="1"/>
            <a:r>
              <a:rPr lang="fr-FR" dirty="0"/>
              <a:t>Toutes actions doivent pouvoir être tracées</a:t>
            </a:r>
          </a:p>
          <a:p>
            <a:r>
              <a:rPr lang="fr-FR" dirty="0"/>
              <a:t>Non-répudiation</a:t>
            </a:r>
          </a:p>
          <a:p>
            <a:pPr lvl="1"/>
            <a:r>
              <a:rPr lang="fr-FR" dirty="0"/>
              <a:t>Il doit toujours être possible d’identifier l’auteur d’une action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97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sécurité dans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Aucune notion de sécurité dans les recommandations de REST</a:t>
            </a:r>
          </a:p>
          <a:p>
            <a:r>
              <a:rPr lang="fr-FR" dirty="0"/>
              <a:t>HTTP répond-il aux besoins de sécurité ?</a:t>
            </a:r>
          </a:p>
          <a:p>
            <a:pPr lvl="1"/>
            <a:r>
              <a:rPr lang="fr-FR" dirty="0"/>
              <a:t>Confidentialité </a:t>
            </a:r>
          </a:p>
          <a:p>
            <a:pPr lvl="2"/>
            <a:r>
              <a:rPr lang="fr-FR" dirty="0"/>
              <a:t>Pas de chiffrement des messages</a:t>
            </a:r>
          </a:p>
          <a:p>
            <a:pPr lvl="1"/>
            <a:r>
              <a:rPr lang="fr-FR" dirty="0"/>
              <a:t>Authenticité/identification</a:t>
            </a:r>
          </a:p>
          <a:p>
            <a:pPr lvl="2"/>
            <a:r>
              <a:rPr lang="fr-FR" dirty="0"/>
              <a:t>Aucun contrôle de l’identité des acteurs</a:t>
            </a:r>
          </a:p>
          <a:p>
            <a:pPr lvl="1"/>
            <a:r>
              <a:rPr lang="fr-FR" dirty="0"/>
              <a:t>Intégrité</a:t>
            </a:r>
          </a:p>
          <a:p>
            <a:pPr lvl="2"/>
            <a:r>
              <a:rPr lang="fr-FR" dirty="0"/>
              <a:t>Normalement traitées de façon limité par TCP</a:t>
            </a:r>
          </a:p>
          <a:p>
            <a:pPr lvl="1"/>
            <a:r>
              <a:rPr lang="fr-FR" dirty="0"/>
              <a:t>Disponibilité, traçabilité et non-répudiation</a:t>
            </a:r>
          </a:p>
          <a:p>
            <a:pPr lvl="2"/>
            <a:r>
              <a:rPr lang="fr-FR" dirty="0"/>
              <a:t>Considérations normalement traitées au niveau des applications elles-mêmes</a:t>
            </a:r>
          </a:p>
          <a:p>
            <a:pPr lvl="2"/>
            <a:r>
              <a:rPr lang="fr-FR" dirty="0"/>
              <a:t>Mais les Web Services sont des applications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1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solutions apportées par la communauté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L’utilisation du protocole HTTPS</a:t>
            </a:r>
          </a:p>
          <a:p>
            <a:pPr lvl="1"/>
            <a:r>
              <a:rPr lang="fr-FR" dirty="0"/>
              <a:t>Permet au protocole HTTP d’utiliser des couches de transmissions sécurisées (SSL ou TLS)</a:t>
            </a:r>
          </a:p>
          <a:p>
            <a:r>
              <a:rPr lang="fr-FR" dirty="0"/>
              <a:t>HTTPS répond-il mieux aux besoins de sécurité que HTTP ?</a:t>
            </a:r>
          </a:p>
          <a:p>
            <a:pPr lvl="1"/>
            <a:r>
              <a:rPr lang="fr-FR" dirty="0"/>
              <a:t>Oui pour la confidentialité et l’intégrité</a:t>
            </a:r>
          </a:p>
          <a:p>
            <a:pPr lvl="2"/>
            <a:r>
              <a:rPr lang="fr-FR" dirty="0"/>
              <a:t>Le chiffrement assure la confidentialité</a:t>
            </a:r>
          </a:p>
          <a:p>
            <a:pPr lvl="2"/>
            <a:r>
              <a:rPr lang="fr-FR" dirty="0"/>
              <a:t>Le chiffrement rend plus difficile la modification d’un message sans compromettre la somme de contrôle de TCP</a:t>
            </a:r>
          </a:p>
          <a:p>
            <a:pPr lvl="1"/>
            <a:r>
              <a:rPr lang="fr-FR" dirty="0"/>
              <a:t>Partiellement pour l’authenticité/identification</a:t>
            </a:r>
          </a:p>
          <a:p>
            <a:pPr lvl="2"/>
            <a:r>
              <a:rPr lang="fr-FR" dirty="0"/>
              <a:t>N’authentifie que le serveur mais pas le client</a:t>
            </a:r>
          </a:p>
          <a:p>
            <a:pPr lvl="1"/>
            <a:r>
              <a:rPr lang="fr-FR" dirty="0"/>
              <a:t>Disponibilité, traçabilité et non-répudiation</a:t>
            </a:r>
          </a:p>
          <a:p>
            <a:pPr lvl="2"/>
            <a:r>
              <a:rPr lang="fr-FR" dirty="0"/>
              <a:t>Aucun changement de ce côté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considérations de développement de Web Services REST sécurisés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Utiliser le protocole HTTPS</a:t>
            </a:r>
          </a:p>
          <a:p>
            <a:pPr lvl="1"/>
            <a:r>
              <a:rPr lang="fr-FR" dirty="0"/>
              <a:t>Mais il faut un certificat signé par une autorité de certification pour garantir l’identité du serveur</a:t>
            </a:r>
          </a:p>
          <a:p>
            <a:r>
              <a:rPr lang="fr-FR" dirty="0"/>
              <a:t>Mettre en place un mécanisme d’authentification du client</a:t>
            </a:r>
          </a:p>
          <a:p>
            <a:pPr lvl="1"/>
            <a:r>
              <a:rPr lang="fr-FR" dirty="0"/>
              <a:t>Et maintenir cette authentification par exemple avec un système de jeton (</a:t>
            </a:r>
            <a:r>
              <a:rPr lang="fr-FR" dirty="0" err="1"/>
              <a:t>token</a:t>
            </a:r>
            <a:r>
              <a:rPr lang="fr-FR" dirty="0"/>
              <a:t>)</a:t>
            </a:r>
          </a:p>
          <a:p>
            <a:r>
              <a:rPr lang="fr-FR" dirty="0"/>
              <a:t>Développer un système de traçabilité et de non-répudiation dans l’application</a:t>
            </a:r>
          </a:p>
          <a:p>
            <a:pPr lvl="1"/>
            <a:r>
              <a:rPr lang="fr-FR" dirty="0"/>
              <a:t>Mettre en place un mécanisme de log des actions effectuées</a:t>
            </a:r>
          </a:p>
          <a:p>
            <a:pPr lvl="2"/>
            <a:r>
              <a:rPr lang="fr-FR" dirty="0"/>
              <a:t>Si l’authentification fonctionne cela répond aux deux besoins</a:t>
            </a:r>
          </a:p>
          <a:p>
            <a:r>
              <a:rPr lang="fr-FR" dirty="0"/>
              <a:t>La disponibilité ?</a:t>
            </a:r>
          </a:p>
          <a:p>
            <a:pPr lvl="1"/>
            <a:r>
              <a:rPr lang="fr-FR" dirty="0"/>
              <a:t>Redondance des serveurs applicatifs</a:t>
            </a:r>
          </a:p>
          <a:p>
            <a:pPr lvl="2"/>
            <a:r>
              <a:rPr lang="fr-FR" dirty="0"/>
              <a:t>Limite les risques aux seuls composants difficiles à multiplier (les bases de données)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0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par jeton (</a:t>
            </a:r>
            <a:r>
              <a:rPr lang="fr-FR" dirty="0" err="1"/>
              <a:t>token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Nécessite deux modes d’identification</a:t>
            </a:r>
          </a:p>
          <a:p>
            <a:pPr lvl="1"/>
            <a:r>
              <a:rPr lang="fr-FR" dirty="0"/>
              <a:t>Un mode manuel</a:t>
            </a:r>
          </a:p>
          <a:p>
            <a:pPr lvl="2"/>
            <a:r>
              <a:rPr lang="fr-FR" dirty="0"/>
              <a:t>Par exemple le couple login/mot de passe</a:t>
            </a:r>
          </a:p>
          <a:p>
            <a:pPr lvl="1"/>
            <a:r>
              <a:rPr lang="fr-FR" dirty="0"/>
              <a:t>Le mode par </a:t>
            </a:r>
            <a:r>
              <a:rPr lang="fr-FR" dirty="0" err="1"/>
              <a:t>token</a:t>
            </a:r>
            <a:endParaRPr lang="fr-FR" dirty="0"/>
          </a:p>
          <a:p>
            <a:r>
              <a:rPr lang="fr-FR" dirty="0"/>
              <a:t>Une connexion initiale en mode manuel</a:t>
            </a:r>
          </a:p>
          <a:p>
            <a:pPr lvl="1"/>
            <a:r>
              <a:rPr lang="fr-FR" dirty="0"/>
              <a:t>Le serveur retourne dans l’entête un </a:t>
            </a:r>
            <a:r>
              <a:rPr lang="fr-FR" dirty="0" err="1"/>
              <a:t>token</a:t>
            </a:r>
            <a:r>
              <a:rPr lang="fr-FR" dirty="0"/>
              <a:t> généralement dans le champ « x-</a:t>
            </a:r>
            <a:r>
              <a:rPr lang="fr-FR" dirty="0" err="1"/>
              <a:t>subject</a:t>
            </a:r>
            <a:r>
              <a:rPr lang="fr-FR" dirty="0"/>
              <a:t>-</a:t>
            </a:r>
            <a:r>
              <a:rPr lang="fr-FR" dirty="0" err="1"/>
              <a:t>token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token</a:t>
            </a:r>
            <a:r>
              <a:rPr lang="fr-FR" dirty="0"/>
              <a:t> doit être généré de façon unique pour la session et avoir une durée de vie</a:t>
            </a:r>
          </a:p>
          <a:p>
            <a:r>
              <a:rPr lang="fr-FR" dirty="0"/>
              <a:t>Maintient l’identification par l’ajout de ce </a:t>
            </a:r>
            <a:r>
              <a:rPr lang="fr-FR" dirty="0" err="1"/>
              <a:t>token</a:t>
            </a:r>
            <a:r>
              <a:rPr lang="fr-FR" dirty="0"/>
              <a:t> dans toutes les requêtes suivantes</a:t>
            </a:r>
          </a:p>
          <a:p>
            <a:pPr lvl="1"/>
            <a:r>
              <a:rPr lang="fr-FR" dirty="0"/>
              <a:t>Passé dans l’entête généralement dans le champ « X-</a:t>
            </a:r>
            <a:r>
              <a:rPr lang="fr-FR" dirty="0" err="1"/>
              <a:t>Auth</a:t>
            </a:r>
            <a:r>
              <a:rPr lang="fr-FR" dirty="0"/>
              <a:t>-</a:t>
            </a:r>
            <a:r>
              <a:rPr lang="fr-FR" dirty="0" err="1"/>
              <a:t>Token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Le Web Service doit pouvoir identifier de façon unique l’utilisateur grâce au </a:t>
            </a:r>
            <a:r>
              <a:rPr lang="fr-FR" dirty="0" err="1"/>
              <a:t>token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1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Développer une API REST pour un système déjà existant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145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{3410A082-BCD8-0740-BC13-9F2B9AD7FB50}tf10001060</Template>
  <TotalTime>3758</TotalTime>
  <Words>1033</Words>
  <Application>Microsoft Macintosh PowerPoint</Application>
  <PresentationFormat>Grand écran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Les Web Services et REST</vt:lpstr>
      <vt:lpstr>Pourquoi aller plus loin que les recommandations de base</vt:lpstr>
      <vt:lpstr>La sécurité et les Web Services REST</vt:lpstr>
      <vt:lpstr>Les 6 principes de la sécurité des systèmes d’informations</vt:lpstr>
      <vt:lpstr>Gestion de la sécurité dans REST</vt:lpstr>
      <vt:lpstr>Les solutions apportées par la communauté REST</vt:lpstr>
      <vt:lpstr>Les considérations de développement de Web Services REST sécurisés</vt:lpstr>
      <vt:lpstr>Identification par jeton (token)</vt:lpstr>
      <vt:lpstr>Développer une API REST pour un système déjà existant</vt:lpstr>
      <vt:lpstr>Développement from scratch vs Etendre un système</vt:lpstr>
      <vt:lpstr>Créer un une API REST pour un système pré-existant</vt:lpstr>
      <vt:lpstr>En pratique</vt:lpstr>
      <vt:lpstr>REST vs RESTful</vt:lpstr>
      <vt:lpstr>REST et RESTful</vt:lpstr>
      <vt:lpstr>Richardson Maturity Model</vt:lpstr>
      <vt:lpstr>Faire du RESTful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Web Services</dc:title>
  <dc:creator>frédéric merle</dc:creator>
  <cp:lastModifiedBy>frédéric merle</cp:lastModifiedBy>
  <cp:revision>20</cp:revision>
  <dcterms:created xsi:type="dcterms:W3CDTF">2021-12-04T11:56:46Z</dcterms:created>
  <dcterms:modified xsi:type="dcterms:W3CDTF">2022-12-14T09:49:07Z</dcterms:modified>
</cp:coreProperties>
</file>