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2" r:id="rId1"/>
  </p:sldMasterIdLst>
  <p:notesMasterIdLst>
    <p:notesMasterId r:id="rId16"/>
  </p:notesMasterIdLst>
  <p:sldIdLst>
    <p:sldId id="256" r:id="rId2"/>
    <p:sldId id="280" r:id="rId3"/>
    <p:sldId id="273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6" r:id="rId12"/>
    <p:sldId id="297" r:id="rId13"/>
    <p:sldId id="295" r:id="rId14"/>
    <p:sldId id="29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 snapToGrid="0" snapToObjects="1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9D361-8B3D-AD44-8C06-3D9657433B38}" type="datetimeFigureOut">
              <a:rPr lang="fr-FR" smtClean="0"/>
              <a:t>04/01/2022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EE6FD-4096-774F-8AF9-B86D5D9145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509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EE6FD-4096-774F-8AF9-B86D5D91456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0832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04/01/2022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2552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04/01/2022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827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04/01/2022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9874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04/01/2022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5203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04/01/2022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0296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04/01/2022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746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04/01/2022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133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04/01/2022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769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04/01/2022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7879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04/01/2022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080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04/01/2022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57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04/01/2022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8657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04/01/2022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410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04/01/2022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2152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04/01/2022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27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04/01/2022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073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C3976-B827-0F4A-984E-6F5EFB867C8C}" type="datetimeFigureOut">
              <a:rPr lang="fr-FR" smtClean="0"/>
              <a:t>04/01/2022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768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  <p:sldLayoutId id="2147483875" r:id="rId13"/>
    <p:sldLayoutId id="2147483876" r:id="rId14"/>
    <p:sldLayoutId id="2147483877" r:id="rId15"/>
    <p:sldLayoutId id="21474838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D7A91E-748B-E449-9F43-17EB4371D9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Service </a:t>
            </a:r>
            <a:r>
              <a:rPr lang="fr-FR" dirty="0" err="1"/>
              <a:t>Oriented</a:t>
            </a:r>
            <a:r>
              <a:rPr lang="fr-FR" dirty="0"/>
              <a:t> Architecture (SOA)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2731C0A-E9CA-9542-AE5E-450FD21207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Frédéric Merle</a:t>
            </a:r>
          </a:p>
          <a:p>
            <a:r>
              <a:rPr lang="fr-FR" dirty="0" err="1"/>
              <a:t>frederic.merle@ynov.com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763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10550F-723F-F043-8A60-DCC611BE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bus de service et annuaire de services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4AB7B-78CA-834A-B01B-5C0AF973F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Middleware de communication avec les services</a:t>
            </a:r>
          </a:p>
          <a:p>
            <a:pPr lvl="1"/>
            <a:r>
              <a:rPr lang="fr-FR" dirty="0"/>
              <a:t>Elément abstrait d’une SOA</a:t>
            </a:r>
          </a:p>
          <a:p>
            <a:pPr lvl="2"/>
            <a:r>
              <a:rPr lang="fr-FR" dirty="0"/>
              <a:t>Ne nécessite pas forcément un système particulier</a:t>
            </a:r>
          </a:p>
          <a:p>
            <a:pPr lvl="1"/>
            <a:r>
              <a:rPr lang="fr-FR" dirty="0"/>
              <a:t>Définit les méthodes de communications entre les services et les applications</a:t>
            </a:r>
          </a:p>
          <a:p>
            <a:pPr lvl="2"/>
            <a:r>
              <a:rPr lang="fr-FR" dirty="0"/>
              <a:t>Fournit tous les outils nécessaires aux communications</a:t>
            </a:r>
          </a:p>
          <a:p>
            <a:pPr lvl="3"/>
            <a:r>
              <a:rPr lang="fr-FR" dirty="0"/>
              <a:t>Protocole de communication, Qualité de service, Uniformisation des formats…</a:t>
            </a:r>
          </a:p>
          <a:p>
            <a:pPr lvl="2"/>
            <a:r>
              <a:rPr lang="fr-FR" dirty="0"/>
              <a:t>Gestion de diverses modalités de communication</a:t>
            </a:r>
          </a:p>
          <a:p>
            <a:pPr lvl="3"/>
            <a:r>
              <a:rPr lang="fr-FR" dirty="0"/>
              <a:t>Multicast, </a:t>
            </a:r>
            <a:r>
              <a:rPr lang="fr-FR" dirty="0" err="1"/>
              <a:t>Anycast</a:t>
            </a:r>
            <a:r>
              <a:rPr lang="fr-FR" dirty="0"/>
              <a:t>…</a:t>
            </a:r>
          </a:p>
          <a:p>
            <a:r>
              <a:rPr lang="fr-FR" dirty="0"/>
              <a:t>L’annuaire fournit toutes les informations nécessaires pour accéder aux services via le bus de service</a:t>
            </a:r>
          </a:p>
          <a:p>
            <a:pPr lvl="1"/>
            <a:r>
              <a:rPr lang="fr-FR" dirty="0"/>
              <a:t>Différentes modalités d’accès pour différentes qualité de services</a:t>
            </a:r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2229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943F8E-575F-7B47-A698-282AD2EE0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 la SOA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331B70-FF02-8E41-9C7B-21B5B957E0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2010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10550F-723F-F043-8A60-DCC611BE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 Services, mais pas forcément des Web Services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4AB7B-78CA-834A-B01B-5C0AF973F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La SOA hérite plus de CORBA que des travaux sur les Web Services</a:t>
            </a:r>
          </a:p>
          <a:p>
            <a:pPr lvl="1"/>
            <a:r>
              <a:rPr lang="fr-FR" dirty="0"/>
              <a:t>Common Object </a:t>
            </a:r>
            <a:r>
              <a:rPr lang="fr-FR" dirty="0" err="1"/>
              <a:t>Request</a:t>
            </a:r>
            <a:r>
              <a:rPr lang="fr-FR" dirty="0"/>
              <a:t> Broker Architecture</a:t>
            </a:r>
          </a:p>
          <a:p>
            <a:pPr lvl="1"/>
            <a:r>
              <a:rPr lang="fr-FR" dirty="0"/>
              <a:t>Architecture logicielle créée en 1991</a:t>
            </a:r>
          </a:p>
          <a:p>
            <a:pPr lvl="1"/>
            <a:r>
              <a:rPr lang="fr-FR" dirty="0"/>
              <a:t>Permet de déployer des objets sur les machines implémentant CORBA</a:t>
            </a:r>
          </a:p>
          <a:p>
            <a:r>
              <a:rPr lang="fr-FR" dirty="0"/>
              <a:t>Au niveau des Web Services, la SOA est fortement liée à SOAP</a:t>
            </a:r>
          </a:p>
          <a:p>
            <a:pPr lvl="1"/>
            <a:r>
              <a:rPr lang="fr-FR" dirty="0"/>
              <a:t>Le WSDL correspond à l’annuaire de la SOA</a:t>
            </a:r>
          </a:p>
          <a:p>
            <a:pPr lvl="1"/>
            <a:r>
              <a:rPr lang="fr-FR" dirty="0"/>
              <a:t>Le concept de binding permet d’utiliser les propriétés du bus de service</a:t>
            </a:r>
          </a:p>
          <a:p>
            <a:r>
              <a:rPr lang="fr-FR" dirty="0"/>
              <a:t>Conceptuellement incompatible avec REST	</a:t>
            </a:r>
          </a:p>
          <a:p>
            <a:pPr lvl="1"/>
            <a:r>
              <a:rPr lang="fr-FR" dirty="0"/>
              <a:t>Pas besoin d’annuaire, communication uniquement HTTP…</a:t>
            </a:r>
          </a:p>
          <a:p>
            <a:pPr lvl="1"/>
            <a:r>
              <a:rPr lang="fr-FR" dirty="0"/>
              <a:t>Il faut une vision très souple de REST et de la SOA pour les faire fonctionner ensemble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4465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10550F-723F-F043-8A60-DCC611BE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L’objectif de la SOA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4AB7B-78CA-834A-B01B-5C0AF973F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globale du système d’information</a:t>
            </a:r>
          </a:p>
          <a:p>
            <a:pPr lvl="1"/>
            <a:r>
              <a:rPr lang="fr-FR" dirty="0"/>
              <a:t>Mutualisation de l’ensemble des ressources</a:t>
            </a:r>
          </a:p>
          <a:p>
            <a:pPr lvl="1"/>
            <a:r>
              <a:rPr lang="fr-FR" dirty="0"/>
              <a:t>Générer de nouveaux concepts d’application</a:t>
            </a:r>
          </a:p>
          <a:p>
            <a:r>
              <a:rPr lang="fr-FR" dirty="0"/>
              <a:t>Allocation optimale des ressources</a:t>
            </a:r>
          </a:p>
          <a:p>
            <a:pPr lvl="1"/>
            <a:r>
              <a:rPr lang="fr-FR" dirty="0"/>
              <a:t>Les ressources sont allouées dynamiquement en fonction des besoins</a:t>
            </a:r>
          </a:p>
          <a:p>
            <a:pPr lvl="1"/>
            <a:r>
              <a:rPr lang="fr-FR" dirty="0"/>
              <a:t>Permettre le passage à l’échelle par l’ajout à chaud de nouvelles ressources</a:t>
            </a:r>
          </a:p>
          <a:p>
            <a:r>
              <a:rPr lang="fr-FR" dirty="0"/>
              <a:t>Meilleurs performances</a:t>
            </a:r>
          </a:p>
          <a:p>
            <a:pPr lvl="1"/>
            <a:r>
              <a:rPr lang="fr-FR" dirty="0"/>
              <a:t>Théoriquement, la réallocation des ressources en fonction des besoins améliore grandement la qualité de service</a:t>
            </a:r>
          </a:p>
        </p:txBody>
      </p:sp>
    </p:spTree>
    <p:extLst>
      <p:ext uri="{BB962C8B-B14F-4D97-AF65-F5344CB8AC3E}">
        <p14:creationId xmlns:p14="http://schemas.microsoft.com/office/powerpoint/2010/main" val="1468048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10550F-723F-F043-8A60-DCC611BE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bilan de la SOA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4AB7B-78CA-834A-B01B-5C0AF973F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Une approche créée pour favoriser les grands éditeurs de logiciels</a:t>
            </a:r>
          </a:p>
          <a:p>
            <a:pPr lvl="1"/>
            <a:r>
              <a:rPr lang="fr-FR" dirty="0"/>
              <a:t>Microsoft, IBM, Oracle sont des membres important d’OASIS</a:t>
            </a:r>
          </a:p>
          <a:p>
            <a:pPr lvl="1"/>
            <a:r>
              <a:rPr lang="fr-FR" dirty="0"/>
              <a:t>Nécessite une couche de service de technologie uniforme</a:t>
            </a:r>
          </a:p>
          <a:p>
            <a:pPr lvl="2"/>
            <a:r>
              <a:rPr lang="fr-FR" dirty="0"/>
              <a:t>Donc seuls les grands éditeurs avec des solutions globales peuvent vendre de la SOA</a:t>
            </a:r>
          </a:p>
          <a:p>
            <a:pPr lvl="2"/>
            <a:r>
              <a:rPr lang="fr-FR" dirty="0"/>
              <a:t>Exclut toutes les solutions progicielles spécialisées</a:t>
            </a:r>
          </a:p>
          <a:p>
            <a:r>
              <a:rPr lang="fr-FR" dirty="0"/>
              <a:t>Des performances assez faibles</a:t>
            </a:r>
          </a:p>
          <a:p>
            <a:pPr lvl="1"/>
            <a:r>
              <a:rPr lang="fr-FR" dirty="0"/>
              <a:t>Les mécanismes nécessaires à l’allocation rapide des services a un coût</a:t>
            </a:r>
          </a:p>
          <a:p>
            <a:pPr lvl="2"/>
            <a:r>
              <a:rPr lang="fr-FR" dirty="0"/>
              <a:t>Virtualisation, conteneurisation… </a:t>
            </a:r>
          </a:p>
          <a:p>
            <a:pPr lvl="1"/>
            <a:r>
              <a:rPr lang="fr-FR" dirty="0"/>
              <a:t>La mise en place d’un bus de service est aussi couteuse</a:t>
            </a:r>
          </a:p>
          <a:p>
            <a:pPr lvl="2"/>
            <a:r>
              <a:rPr lang="fr-FR" dirty="0"/>
              <a:t>Apache Kafka, </a:t>
            </a:r>
            <a:r>
              <a:rPr lang="fr-FR" dirty="0" err="1"/>
              <a:t>Talend</a:t>
            </a:r>
            <a:r>
              <a:rPr lang="fr-FR" dirty="0"/>
              <a:t>, </a:t>
            </a:r>
            <a:r>
              <a:rPr lang="fr-FR" dirty="0" err="1"/>
              <a:t>RabbitMQ</a:t>
            </a:r>
            <a:r>
              <a:rPr lang="fr-FR" dirty="0"/>
              <a:t>…</a:t>
            </a:r>
          </a:p>
          <a:p>
            <a:r>
              <a:rPr lang="fr-FR" dirty="0"/>
              <a:t>Mais une très grande influence sur l’organisation des systèmes d’informations</a:t>
            </a:r>
          </a:p>
        </p:txBody>
      </p:sp>
    </p:spTree>
    <p:extLst>
      <p:ext uri="{BB962C8B-B14F-4D97-AF65-F5344CB8AC3E}">
        <p14:creationId xmlns:p14="http://schemas.microsoft.com/office/powerpoint/2010/main" val="2845015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943F8E-575F-7B47-A698-282AD2EE0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331B70-FF02-8E41-9C7B-21B5B957E0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6558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10550F-723F-F043-8A60-DCC611BE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Historique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4AB7B-78CA-834A-B01B-5C0AF973F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1998 : Publication de XML-RPC par Dave </a:t>
            </a:r>
            <a:r>
              <a:rPr lang="fr-FR" dirty="0" err="1"/>
              <a:t>Winer</a:t>
            </a:r>
            <a:endParaRPr lang="fr-FR" dirty="0"/>
          </a:p>
          <a:p>
            <a:r>
              <a:rPr lang="fr-FR" dirty="0"/>
              <a:t>Septembre 1999 : Publication de la première version de SOAP par Microsoft</a:t>
            </a:r>
          </a:p>
          <a:p>
            <a:r>
              <a:rPr lang="fr-FR" dirty="0"/>
              <a:t>1999 : Publication du protocole HTTP 1.1</a:t>
            </a:r>
          </a:p>
          <a:p>
            <a:r>
              <a:rPr lang="fr-FR" dirty="0"/>
              <a:t>24 juin 2003 : La version 1.3 de SOAP est validé comme un standard du web par le W3C</a:t>
            </a:r>
          </a:p>
          <a:p>
            <a:r>
              <a:rPr lang="fr-FR" dirty="0"/>
              <a:t>2005 : Le consortium de standardisation OASIS lance un groupe de travail sur les architectures orientées services</a:t>
            </a:r>
          </a:p>
          <a:p>
            <a:r>
              <a:rPr lang="fr-FR" dirty="0"/>
              <a:t>2012 : Validation du modèle de référence pour une architecture orientée services par l’OASIS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4976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10550F-723F-F043-8A60-DCC611BE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Qu’est-ce qu’une SOA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4AB7B-78CA-834A-B01B-5C0AF973F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C’est un modèle d’architecture de système d’information</a:t>
            </a:r>
          </a:p>
          <a:p>
            <a:pPr lvl="1"/>
            <a:r>
              <a:rPr lang="fr-FR" dirty="0"/>
              <a:t>Un modèle d’infrastructure globale qui soutient plusieurs applications différentes</a:t>
            </a:r>
          </a:p>
          <a:p>
            <a:r>
              <a:rPr lang="fr-FR" dirty="0"/>
              <a:t>C’est un modèle théorique</a:t>
            </a:r>
          </a:p>
          <a:p>
            <a:pPr lvl="1"/>
            <a:r>
              <a:rPr lang="fr-FR" dirty="0"/>
              <a:t>A ma connaissance, aucune SOA pure n’existe de façon opérationnelle</a:t>
            </a:r>
          </a:p>
          <a:p>
            <a:r>
              <a:rPr lang="fr-FR" dirty="0"/>
              <a:t>Malgré une standardisation par OASIS, il n’existe aucune règle précise sur l’implémentation d’une SOA</a:t>
            </a:r>
          </a:p>
          <a:p>
            <a:pPr lvl="1"/>
            <a:r>
              <a:rPr lang="fr-FR" dirty="0"/>
              <a:t>OASIS ne définit qu’un modèle avec des recommandations</a:t>
            </a:r>
          </a:p>
          <a:p>
            <a:pPr lvl="1"/>
            <a:r>
              <a:rPr lang="fr-FR" dirty="0"/>
              <a:t>Les standards de consortium industriels sont généralement très peu contraignants</a:t>
            </a:r>
          </a:p>
          <a:p>
            <a:pPr lvl="2"/>
            <a:r>
              <a:rPr lang="fr-FR" dirty="0"/>
              <a:t>Chaque industriel se bat pour que le standard tolère les applications qu’il a développé</a:t>
            </a:r>
          </a:p>
        </p:txBody>
      </p:sp>
    </p:spTree>
    <p:extLst>
      <p:ext uri="{BB962C8B-B14F-4D97-AF65-F5344CB8AC3E}">
        <p14:creationId xmlns:p14="http://schemas.microsoft.com/office/powerpoint/2010/main" val="180805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10550F-723F-F043-8A60-DCC611BE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principes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4AB7B-78CA-834A-B01B-5C0AF973F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Toutes les applications fournies aux utilisateurs finaux sont composées de services</a:t>
            </a:r>
          </a:p>
          <a:p>
            <a:pPr lvl="1"/>
            <a:r>
              <a:rPr lang="fr-FR" dirty="0"/>
              <a:t>Un </a:t>
            </a:r>
            <a:r>
              <a:rPr lang="fr-FR" dirty="0" err="1"/>
              <a:t>front-office</a:t>
            </a:r>
            <a:r>
              <a:rPr lang="fr-FR" dirty="0"/>
              <a:t> utilise des services répartis dans le SI pour composer l’application finale</a:t>
            </a:r>
          </a:p>
          <a:p>
            <a:pPr lvl="1"/>
            <a:r>
              <a:rPr lang="fr-FR" dirty="0"/>
              <a:t>Il est possible de créer une nouvelle application en composant différemment les services </a:t>
            </a:r>
            <a:r>
              <a:rPr lang="fr-FR" dirty="0" err="1"/>
              <a:t>pré-existants</a:t>
            </a:r>
            <a:endParaRPr lang="fr-FR" dirty="0"/>
          </a:p>
          <a:p>
            <a:r>
              <a:rPr lang="fr-FR" dirty="0"/>
              <a:t>Indépendamment aucun service n’est lié à une application spécifique</a:t>
            </a:r>
          </a:p>
          <a:p>
            <a:pPr lvl="1"/>
            <a:r>
              <a:rPr lang="fr-FR" dirty="0"/>
              <a:t>Aucun service ne doit être lié spécifiquement à une application existante</a:t>
            </a:r>
          </a:p>
          <a:p>
            <a:pPr lvl="2"/>
            <a:r>
              <a:rPr lang="fr-FR" dirty="0"/>
              <a:t>On ne crée pas les services à partir d’une application</a:t>
            </a:r>
          </a:p>
          <a:p>
            <a:r>
              <a:rPr lang="fr-FR" dirty="0"/>
              <a:t>Rendre les traitements indépendants des besoins des applications utilisateurs</a:t>
            </a:r>
          </a:p>
        </p:txBody>
      </p:sp>
    </p:spTree>
    <p:extLst>
      <p:ext uri="{BB962C8B-B14F-4D97-AF65-F5344CB8AC3E}">
        <p14:creationId xmlns:p14="http://schemas.microsoft.com/office/powerpoint/2010/main" val="1066363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10550F-723F-F043-8A60-DCC611BE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4AB7B-78CA-834A-B01B-5C0AF973F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On part du cas d’une entreprise quelconque qui a des besoins en informatique</a:t>
            </a:r>
          </a:p>
          <a:p>
            <a:pPr lvl="1"/>
            <a:r>
              <a:rPr lang="fr-FR" dirty="0"/>
              <a:t>Système de comptabilité</a:t>
            </a:r>
          </a:p>
          <a:p>
            <a:pPr lvl="1"/>
            <a:r>
              <a:rPr lang="fr-FR" dirty="0"/>
              <a:t>Système de gestion des relations clients (CRM)</a:t>
            </a:r>
          </a:p>
          <a:p>
            <a:r>
              <a:rPr lang="fr-FR" dirty="0"/>
              <a:t>Une approche classique serait :</a:t>
            </a:r>
          </a:p>
          <a:p>
            <a:pPr lvl="1"/>
            <a:r>
              <a:rPr lang="fr-FR" dirty="0"/>
              <a:t>Avoir un système de comptabilité et un CRM indépendant</a:t>
            </a:r>
          </a:p>
          <a:p>
            <a:pPr lvl="1"/>
            <a:r>
              <a:rPr lang="fr-FR" dirty="0"/>
              <a:t>Faire communiquer les deux systèmes (probablement avec des web services)</a:t>
            </a:r>
          </a:p>
          <a:p>
            <a:r>
              <a:rPr lang="fr-FR" dirty="0"/>
              <a:t>L’approche de la SOA est très différente</a:t>
            </a:r>
          </a:p>
          <a:p>
            <a:pPr lvl="1"/>
            <a:r>
              <a:rPr lang="fr-FR" dirty="0"/>
              <a:t>Toutes les données sont mutualisées</a:t>
            </a:r>
          </a:p>
          <a:p>
            <a:pPr lvl="1"/>
            <a:r>
              <a:rPr lang="fr-FR" dirty="0"/>
              <a:t>Une couche de services permet de prendre en charge tous les traitements nécessaire sur les données</a:t>
            </a:r>
          </a:p>
          <a:p>
            <a:pPr lvl="1"/>
            <a:r>
              <a:rPr lang="fr-FR" dirty="0"/>
              <a:t>Les front-offices utilisent ses services pour créer un système de comptabilité et un CRM</a:t>
            </a:r>
          </a:p>
        </p:txBody>
      </p:sp>
    </p:spTree>
    <p:extLst>
      <p:ext uri="{BB962C8B-B14F-4D97-AF65-F5344CB8AC3E}">
        <p14:creationId xmlns:p14="http://schemas.microsoft.com/office/powerpoint/2010/main" val="1472124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943F8E-575F-7B47-A698-282AD2EE0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Fonctionnement d’une SOA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331B70-FF02-8E41-9C7B-21B5B957E0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6576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10550F-723F-F043-8A60-DCC611BE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schématique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A7BAD95-D071-2841-97C3-491072EE601C}"/>
              </a:ext>
            </a:extLst>
          </p:cNvPr>
          <p:cNvSpPr/>
          <p:nvPr/>
        </p:nvSpPr>
        <p:spPr>
          <a:xfrm>
            <a:off x="2324162" y="4206239"/>
            <a:ext cx="537370" cy="5372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B223F8D6-B403-EE45-88DA-F4CF40200083}"/>
              </a:ext>
            </a:extLst>
          </p:cNvPr>
          <p:cNvSpPr/>
          <p:nvPr/>
        </p:nvSpPr>
        <p:spPr>
          <a:xfrm>
            <a:off x="2033195" y="5314278"/>
            <a:ext cx="5615492" cy="11624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Serveurs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B5F628D1-076A-824B-80C9-2A2648C82BB2}"/>
              </a:ext>
            </a:extLst>
          </p:cNvPr>
          <p:cNvSpPr/>
          <p:nvPr/>
        </p:nvSpPr>
        <p:spPr>
          <a:xfrm>
            <a:off x="3089748" y="4206239"/>
            <a:ext cx="537370" cy="5372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DF00C700-12F5-A24F-9024-B9EACCBBDF6F}"/>
              </a:ext>
            </a:extLst>
          </p:cNvPr>
          <p:cNvSpPr/>
          <p:nvPr/>
        </p:nvSpPr>
        <p:spPr>
          <a:xfrm>
            <a:off x="3855334" y="4206239"/>
            <a:ext cx="537370" cy="5372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E9948C52-26E1-7C40-91CC-DC868A3EB020}"/>
              </a:ext>
            </a:extLst>
          </p:cNvPr>
          <p:cNvSpPr/>
          <p:nvPr/>
        </p:nvSpPr>
        <p:spPr>
          <a:xfrm>
            <a:off x="4620920" y="4206239"/>
            <a:ext cx="537370" cy="5372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B3998851-45F1-B549-8810-B68189E63B51}"/>
              </a:ext>
            </a:extLst>
          </p:cNvPr>
          <p:cNvSpPr/>
          <p:nvPr/>
        </p:nvSpPr>
        <p:spPr>
          <a:xfrm>
            <a:off x="5386506" y="4206239"/>
            <a:ext cx="537370" cy="5372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990F312E-75DE-BB47-B5DF-EE20D1FC69A0}"/>
              </a:ext>
            </a:extLst>
          </p:cNvPr>
          <p:cNvSpPr/>
          <p:nvPr/>
        </p:nvSpPr>
        <p:spPr>
          <a:xfrm>
            <a:off x="6152092" y="4206239"/>
            <a:ext cx="537370" cy="5372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99F0F8F9-DEA7-1041-B4E3-59545A6A741C}"/>
              </a:ext>
            </a:extLst>
          </p:cNvPr>
          <p:cNvSpPr/>
          <p:nvPr/>
        </p:nvSpPr>
        <p:spPr>
          <a:xfrm>
            <a:off x="6917678" y="4206239"/>
            <a:ext cx="537370" cy="5372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C576521D-651D-454D-825C-E094F7E0B2A0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592847" y="4743523"/>
            <a:ext cx="0" cy="57075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9B717018-8F63-4949-B497-38E9069D3324}"/>
              </a:ext>
            </a:extLst>
          </p:cNvPr>
          <p:cNvCxnSpPr>
            <a:cxnSpLocks/>
          </p:cNvCxnSpPr>
          <p:nvPr/>
        </p:nvCxnSpPr>
        <p:spPr>
          <a:xfrm>
            <a:off x="3359609" y="4743523"/>
            <a:ext cx="0" cy="57075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4E1EA597-AD68-6E45-A508-EF1E04674EF3}"/>
              </a:ext>
            </a:extLst>
          </p:cNvPr>
          <p:cNvCxnSpPr>
            <a:cxnSpLocks/>
          </p:cNvCxnSpPr>
          <p:nvPr/>
        </p:nvCxnSpPr>
        <p:spPr>
          <a:xfrm>
            <a:off x="4112084" y="4743523"/>
            <a:ext cx="0" cy="57075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23733527-2BF3-4645-A859-229895569909}"/>
              </a:ext>
            </a:extLst>
          </p:cNvPr>
          <p:cNvCxnSpPr>
            <a:cxnSpLocks/>
          </p:cNvCxnSpPr>
          <p:nvPr/>
        </p:nvCxnSpPr>
        <p:spPr>
          <a:xfrm>
            <a:off x="4893134" y="4743523"/>
            <a:ext cx="0" cy="57075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7BBB771D-A7A3-7747-B8A3-903E692D8CEF}"/>
              </a:ext>
            </a:extLst>
          </p:cNvPr>
          <p:cNvCxnSpPr>
            <a:cxnSpLocks/>
          </p:cNvCxnSpPr>
          <p:nvPr/>
        </p:nvCxnSpPr>
        <p:spPr>
          <a:xfrm>
            <a:off x="5659897" y="4743523"/>
            <a:ext cx="0" cy="57075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195C1B11-19D3-2843-9388-6F1108C22B5E}"/>
              </a:ext>
            </a:extLst>
          </p:cNvPr>
          <p:cNvCxnSpPr>
            <a:cxnSpLocks/>
          </p:cNvCxnSpPr>
          <p:nvPr/>
        </p:nvCxnSpPr>
        <p:spPr>
          <a:xfrm>
            <a:off x="6412372" y="4743523"/>
            <a:ext cx="0" cy="57075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0807AA30-64EA-BB4B-A4C7-4AE7A954C6A7}"/>
              </a:ext>
            </a:extLst>
          </p:cNvPr>
          <p:cNvCxnSpPr>
            <a:cxnSpLocks/>
          </p:cNvCxnSpPr>
          <p:nvPr/>
        </p:nvCxnSpPr>
        <p:spPr>
          <a:xfrm>
            <a:off x="7179134" y="4743523"/>
            <a:ext cx="0" cy="57075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727F3F87-7555-2540-9EE8-8E85819E0B36}"/>
              </a:ext>
            </a:extLst>
          </p:cNvPr>
          <p:cNvSpPr/>
          <p:nvPr/>
        </p:nvSpPr>
        <p:spPr>
          <a:xfrm>
            <a:off x="2033195" y="3014662"/>
            <a:ext cx="5615492" cy="620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Service Bus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9273A953-BAB4-1E46-BEC7-2980BD7302E5}"/>
              </a:ext>
            </a:extLst>
          </p:cNvPr>
          <p:cNvCxnSpPr>
            <a:cxnSpLocks/>
          </p:cNvCxnSpPr>
          <p:nvPr/>
        </p:nvCxnSpPr>
        <p:spPr>
          <a:xfrm>
            <a:off x="7179134" y="3635484"/>
            <a:ext cx="0" cy="57075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2BBDBCCB-2187-974A-8327-0D937A120385}"/>
              </a:ext>
            </a:extLst>
          </p:cNvPr>
          <p:cNvCxnSpPr>
            <a:cxnSpLocks/>
          </p:cNvCxnSpPr>
          <p:nvPr/>
        </p:nvCxnSpPr>
        <p:spPr>
          <a:xfrm>
            <a:off x="6412372" y="3635484"/>
            <a:ext cx="0" cy="57075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BFFE7795-CC12-E745-8566-BFE1DBA15615}"/>
              </a:ext>
            </a:extLst>
          </p:cNvPr>
          <p:cNvCxnSpPr>
            <a:cxnSpLocks/>
          </p:cNvCxnSpPr>
          <p:nvPr/>
        </p:nvCxnSpPr>
        <p:spPr>
          <a:xfrm>
            <a:off x="5659897" y="3635483"/>
            <a:ext cx="0" cy="57075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9B9DF26F-39B5-654E-BEF5-15BE358F21E4}"/>
              </a:ext>
            </a:extLst>
          </p:cNvPr>
          <p:cNvCxnSpPr>
            <a:cxnSpLocks/>
          </p:cNvCxnSpPr>
          <p:nvPr/>
        </p:nvCxnSpPr>
        <p:spPr>
          <a:xfrm>
            <a:off x="4893134" y="3635483"/>
            <a:ext cx="0" cy="57075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7A7CEF4C-B65A-F84B-BA9D-ECFBA7470250}"/>
              </a:ext>
            </a:extLst>
          </p:cNvPr>
          <p:cNvCxnSpPr>
            <a:cxnSpLocks/>
          </p:cNvCxnSpPr>
          <p:nvPr/>
        </p:nvCxnSpPr>
        <p:spPr>
          <a:xfrm>
            <a:off x="4112084" y="3635483"/>
            <a:ext cx="0" cy="57075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830922C3-5DEE-B149-9400-EBB16BC93D6B}"/>
              </a:ext>
            </a:extLst>
          </p:cNvPr>
          <p:cNvCxnSpPr>
            <a:cxnSpLocks/>
          </p:cNvCxnSpPr>
          <p:nvPr/>
        </p:nvCxnSpPr>
        <p:spPr>
          <a:xfrm>
            <a:off x="3359609" y="3635483"/>
            <a:ext cx="0" cy="57075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9A4F5E53-7262-5B4F-A878-70DC6E7F0FA9}"/>
              </a:ext>
            </a:extLst>
          </p:cNvPr>
          <p:cNvCxnSpPr>
            <a:cxnSpLocks/>
          </p:cNvCxnSpPr>
          <p:nvPr/>
        </p:nvCxnSpPr>
        <p:spPr>
          <a:xfrm>
            <a:off x="2592847" y="3635483"/>
            <a:ext cx="0" cy="57075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FFE7A5B1-5E0F-6744-A158-858817D96386}"/>
              </a:ext>
            </a:extLst>
          </p:cNvPr>
          <p:cNvSpPr/>
          <p:nvPr/>
        </p:nvSpPr>
        <p:spPr>
          <a:xfrm>
            <a:off x="1583397" y="1963567"/>
            <a:ext cx="1481530" cy="471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18F0FD22-61CF-3C4B-AF39-4D781A113637}"/>
              </a:ext>
            </a:extLst>
          </p:cNvPr>
          <p:cNvCxnSpPr>
            <a:cxnSpLocks/>
          </p:cNvCxnSpPr>
          <p:nvPr/>
        </p:nvCxnSpPr>
        <p:spPr>
          <a:xfrm>
            <a:off x="2324162" y="2443907"/>
            <a:ext cx="0" cy="57075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1CFBB0AB-B21C-0440-9B73-2706563F3018}"/>
              </a:ext>
            </a:extLst>
          </p:cNvPr>
          <p:cNvSpPr/>
          <p:nvPr/>
        </p:nvSpPr>
        <p:spPr>
          <a:xfrm>
            <a:off x="3248776" y="1967371"/>
            <a:ext cx="1481530" cy="471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AC4FB0C1-426F-E84B-AD7E-C5A363E702F0}"/>
              </a:ext>
            </a:extLst>
          </p:cNvPr>
          <p:cNvSpPr/>
          <p:nvPr/>
        </p:nvSpPr>
        <p:spPr>
          <a:xfrm>
            <a:off x="4914155" y="1972419"/>
            <a:ext cx="1481530" cy="471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7625B162-AEA1-5544-9092-C45DDDE90CFF}"/>
              </a:ext>
            </a:extLst>
          </p:cNvPr>
          <p:cNvSpPr/>
          <p:nvPr/>
        </p:nvSpPr>
        <p:spPr>
          <a:xfrm>
            <a:off x="6574419" y="1966068"/>
            <a:ext cx="1481530" cy="471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46BAA6DD-E4C2-FD4D-B22A-E1918056AD52}"/>
              </a:ext>
            </a:extLst>
          </p:cNvPr>
          <p:cNvCxnSpPr>
            <a:cxnSpLocks/>
          </p:cNvCxnSpPr>
          <p:nvPr/>
        </p:nvCxnSpPr>
        <p:spPr>
          <a:xfrm>
            <a:off x="4005875" y="2443907"/>
            <a:ext cx="0" cy="57075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306048B6-B42F-EE4B-A819-9BB3381E1DEE}"/>
              </a:ext>
            </a:extLst>
          </p:cNvPr>
          <p:cNvCxnSpPr>
            <a:cxnSpLocks/>
          </p:cNvCxnSpPr>
          <p:nvPr/>
        </p:nvCxnSpPr>
        <p:spPr>
          <a:xfrm>
            <a:off x="5669820" y="2435054"/>
            <a:ext cx="0" cy="57075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F95053CE-6445-624D-9B6A-C17456322FB5}"/>
              </a:ext>
            </a:extLst>
          </p:cNvPr>
          <p:cNvCxnSpPr>
            <a:cxnSpLocks/>
          </p:cNvCxnSpPr>
          <p:nvPr/>
        </p:nvCxnSpPr>
        <p:spPr>
          <a:xfrm>
            <a:off x="7308104" y="2435053"/>
            <a:ext cx="0" cy="57075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34D5EF73-C1A8-2140-8186-071CEC4EB9E3}"/>
              </a:ext>
            </a:extLst>
          </p:cNvPr>
          <p:cNvSpPr/>
          <p:nvPr/>
        </p:nvSpPr>
        <p:spPr>
          <a:xfrm>
            <a:off x="8055949" y="3005809"/>
            <a:ext cx="873739" cy="23084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/>
              <a:t>Orchestration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201F8E03-15B1-1C48-A7DF-8A9CAC28710F}"/>
              </a:ext>
            </a:extLst>
          </p:cNvPr>
          <p:cNvSpPr/>
          <p:nvPr/>
        </p:nvSpPr>
        <p:spPr>
          <a:xfrm>
            <a:off x="763351" y="3005808"/>
            <a:ext cx="873739" cy="23084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Annuaire</a:t>
            </a:r>
          </a:p>
        </p:txBody>
      </p:sp>
    </p:spTree>
    <p:extLst>
      <p:ext uri="{BB962C8B-B14F-4D97-AF65-F5344CB8AC3E}">
        <p14:creationId xmlns:p14="http://schemas.microsoft.com/office/powerpoint/2010/main" val="1282641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6" grpId="0" animBg="1"/>
      <p:bldP spid="34" grpId="0" animBg="1"/>
      <p:bldP spid="36" grpId="0" animBg="1"/>
      <p:bldP spid="37" grpId="0" animBg="1"/>
      <p:bldP spid="38" grpId="0" animBg="1"/>
      <p:bldP spid="42" grpId="0" animBg="1"/>
      <p:bldP spid="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10550F-723F-F043-8A60-DCC611BE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services comme couche d’abstraction des ressources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4AB7B-78CA-834A-B01B-5C0AF973F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Dans la SOA, les services servent à donner accès aux ressources matérielles</a:t>
            </a:r>
          </a:p>
          <a:p>
            <a:pPr lvl="1"/>
            <a:r>
              <a:rPr lang="fr-FR" dirty="0"/>
              <a:t>Toute nouvelle ressource est exploitée par l’installation de services</a:t>
            </a:r>
          </a:p>
          <a:p>
            <a:r>
              <a:rPr lang="fr-FR" dirty="0"/>
              <a:t>Toutes les ressources matérielles sont considérées comme fonctionnellement neutres</a:t>
            </a:r>
          </a:p>
          <a:p>
            <a:pPr lvl="1"/>
            <a:r>
              <a:rPr lang="fr-FR" dirty="0"/>
              <a:t>C’est l’installation d’un service qui va définir le fonctionnement d’une ressource</a:t>
            </a:r>
          </a:p>
          <a:p>
            <a:r>
              <a:rPr lang="fr-FR" dirty="0"/>
              <a:t>L’orchestration pour l’allocation optimale des ressources disponibles</a:t>
            </a:r>
          </a:p>
          <a:p>
            <a:pPr lvl="1"/>
            <a:r>
              <a:rPr lang="fr-FR" dirty="0"/>
              <a:t>Chaque nouvelle ressource matérielle s’inscrit au niveau de l’orchestrateur</a:t>
            </a:r>
          </a:p>
          <a:p>
            <a:pPr lvl="1"/>
            <a:r>
              <a:rPr lang="fr-FR" dirty="0"/>
              <a:t>L’orchestrateur définit les installations des services sur les ressources matérielles</a:t>
            </a:r>
          </a:p>
          <a:p>
            <a:pPr lvl="2"/>
            <a:r>
              <a:rPr lang="fr-FR" dirty="0"/>
              <a:t>Les services peuvent être installés ou désinstallés en fonction des besoins</a:t>
            </a:r>
          </a:p>
          <a:p>
            <a:pPr lvl="2"/>
            <a:r>
              <a:rPr lang="fr-FR" dirty="0"/>
              <a:t>Evaluation des besoins en temps réels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71972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{3410A082-BCD8-0740-BC13-9F2B9AD7FB50}tf10001060</Template>
  <TotalTime>2789</TotalTime>
  <Words>815</Words>
  <Application>Microsoft Macintosh PowerPoint</Application>
  <PresentationFormat>Grand écran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Facette</vt:lpstr>
      <vt:lpstr>Service Oriented Architecture (SOA)</vt:lpstr>
      <vt:lpstr>Définition</vt:lpstr>
      <vt:lpstr>Historique</vt:lpstr>
      <vt:lpstr>Qu’est-ce qu’une SOA</vt:lpstr>
      <vt:lpstr>Les principes</vt:lpstr>
      <vt:lpstr>Un exemple</vt:lpstr>
      <vt:lpstr>Fonctionnement d’une SOA</vt:lpstr>
      <vt:lpstr>Architecture schématique</vt:lpstr>
      <vt:lpstr>Les services comme couche d’abstraction des ressources</vt:lpstr>
      <vt:lpstr>Le bus de service et annuaire de services</vt:lpstr>
      <vt:lpstr>Analyse de la SOA</vt:lpstr>
      <vt:lpstr>Des Services, mais pas forcément des Web Services</vt:lpstr>
      <vt:lpstr>L’objectif de la SOA</vt:lpstr>
      <vt:lpstr>Le bilan de la SOA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Web Services</dc:title>
  <dc:creator>frédéric merle</dc:creator>
  <cp:lastModifiedBy>frédéric merle</cp:lastModifiedBy>
  <cp:revision>23</cp:revision>
  <dcterms:created xsi:type="dcterms:W3CDTF">2021-12-04T11:56:46Z</dcterms:created>
  <dcterms:modified xsi:type="dcterms:W3CDTF">2022-01-04T10:16:01Z</dcterms:modified>
</cp:coreProperties>
</file>