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sldIdLst>
    <p:sldId id="256" r:id="rId2"/>
    <p:sldId id="272" r:id="rId3"/>
    <p:sldId id="280" r:id="rId4"/>
    <p:sldId id="273" r:id="rId5"/>
    <p:sldId id="288" r:id="rId6"/>
    <p:sldId id="289" r:id="rId7"/>
    <p:sldId id="290" r:id="rId8"/>
    <p:sldId id="291" r:id="rId9"/>
    <p:sldId id="297" r:id="rId10"/>
    <p:sldId id="292" r:id="rId11"/>
    <p:sldId id="293" r:id="rId12"/>
    <p:sldId id="294" r:id="rId13"/>
    <p:sldId id="295" r:id="rId14"/>
    <p:sldId id="298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559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5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8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20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46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6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15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3976-B827-0F4A-984E-6F5EFB867C8C}" type="datetimeFigureOut">
              <a:rPr lang="fr-FR" smtClean="0"/>
              <a:t>06/01/2022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6FF9C1-EC0D-1845-82E9-1572AF358A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3/05/soap-envelo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19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7A91E-748B-E449-9F43-17EB4371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Simple Object Access Protocol (SOAP)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731C0A-E9CA-9542-AE5E-450FD212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Merle</a:t>
            </a:r>
          </a:p>
          <a:p>
            <a:r>
              <a:rPr lang="fr-FR" dirty="0" err="1"/>
              <a:t>frederic.merle@ynov.com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84450-A6DD-3E41-A1BB-0CCEE8A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message SOAP en détail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6A43B-C059-5D4E-9247-FAD9063C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&lt;?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version="1.0"?&gt;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xmlns:soap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="http://www.w3.org/2003/05/soap-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xmlns:m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="http://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www.example.org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 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soap:Header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soap:Header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soap:Body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	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soap:Body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15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90428-8298-E147-AB61-8B6B17E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SOAP </a:t>
            </a:r>
            <a:r>
              <a:rPr lang="fr-FR" dirty="0" err="1"/>
              <a:t>Envelope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DFD01-CE42-2C44-A8F2-BF460EC8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messages SOAP doivent respecter « l’enveloppe » SOAP</a:t>
            </a:r>
          </a:p>
          <a:p>
            <a:r>
              <a:rPr lang="fr-FR" dirty="0"/>
              <a:t>L’enveloppe doit contenir au moins 2 champs</a:t>
            </a:r>
          </a:p>
          <a:p>
            <a:pPr lvl="1"/>
            <a:r>
              <a:rPr lang="fr-FR" dirty="0"/>
              <a:t>Le Header</a:t>
            </a:r>
          </a:p>
          <a:p>
            <a:pPr lvl="2"/>
            <a:r>
              <a:rPr lang="fr-FR" dirty="0"/>
              <a:t>Comme pour HTTP, il contient des informations relatives au message transmis</a:t>
            </a:r>
          </a:p>
          <a:p>
            <a:pPr lvl="2"/>
            <a:r>
              <a:rPr lang="fr-FR" dirty="0"/>
              <a:t>Contrairement à  HTTP, c’est aussi dans le Header que l’on retrouve des messages pour les machines intermédiaires</a:t>
            </a:r>
          </a:p>
          <a:p>
            <a:pPr lvl="1"/>
            <a:r>
              <a:rPr lang="fr-FR" dirty="0"/>
              <a:t>Le Body</a:t>
            </a:r>
          </a:p>
          <a:p>
            <a:pPr lvl="2"/>
            <a:r>
              <a:rPr lang="fr-FR" dirty="0"/>
              <a:t>Contient le document XML qui doit être traité par le Web Service</a:t>
            </a:r>
          </a:p>
          <a:p>
            <a:pPr lvl="2"/>
            <a:r>
              <a:rPr lang="fr-FR" dirty="0"/>
              <a:t>Si nécessaire, c’est en tant qu’enfant du Body que l’on a les objets &lt;</a:t>
            </a:r>
            <a:r>
              <a:rPr lang="fr-FR" dirty="0" err="1"/>
              <a:t>Fault</a:t>
            </a:r>
            <a:r>
              <a:rPr lang="fr-FR" dirty="0"/>
              <a:t>&gt;</a:t>
            </a:r>
          </a:p>
          <a:p>
            <a:pPr lvl="3"/>
            <a:r>
              <a:rPr lang="fr-FR" dirty="0"/>
              <a:t>C’est un objet normalisé qui peut contenir 4 balises</a:t>
            </a:r>
          </a:p>
          <a:p>
            <a:pPr lvl="4"/>
            <a:r>
              <a:rPr lang="fr-FR" dirty="0" err="1"/>
              <a:t>faultcode</a:t>
            </a:r>
            <a:r>
              <a:rPr lang="fr-FR" dirty="0"/>
              <a:t>, </a:t>
            </a:r>
            <a:r>
              <a:rPr lang="fr-FR" dirty="0" err="1"/>
              <a:t>faultstring</a:t>
            </a:r>
            <a:r>
              <a:rPr lang="fr-FR" dirty="0"/>
              <a:t>, </a:t>
            </a:r>
            <a:r>
              <a:rPr lang="fr-FR" dirty="0" err="1"/>
              <a:t>faultactor</a:t>
            </a:r>
            <a:r>
              <a:rPr lang="fr-FR" dirty="0"/>
              <a:t>, </a:t>
            </a:r>
            <a:r>
              <a:rPr lang="fr-FR" dirty="0" err="1"/>
              <a:t>detail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63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8C7D4-E715-2E44-B551-E795DAC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espaces de nommage 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8E5E4F-209D-7F41-AD8A-627701B2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balises d’un XML SOAP doivent faire partie d’un </a:t>
            </a:r>
            <a:r>
              <a:rPr lang="fr-FR" dirty="0" err="1"/>
              <a:t>NameSpace</a:t>
            </a:r>
            <a:r>
              <a:rPr lang="fr-FR" dirty="0"/>
              <a:t> qui a été défini</a:t>
            </a:r>
          </a:p>
          <a:p>
            <a:pPr lvl="1"/>
            <a:r>
              <a:rPr lang="fr-FR" dirty="0"/>
              <a:t>Exemple : &lt;</a:t>
            </a:r>
            <a:r>
              <a:rPr lang="fr-FR" dirty="0" err="1"/>
              <a:t>soap:Envelope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		</a:t>
            </a:r>
            <a:r>
              <a:rPr lang="fr-FR" dirty="0" err="1"/>
              <a:t>xmlns:soap</a:t>
            </a:r>
            <a:r>
              <a:rPr lang="fr-FR" dirty="0"/>
              <a:t>="http://www.w3.org/2003/05/soap-</a:t>
            </a:r>
            <a:r>
              <a:rPr lang="fr-FR" dirty="0" err="1"/>
              <a:t>envelope</a:t>
            </a:r>
            <a:r>
              <a:rPr lang="fr-FR" dirty="0"/>
              <a:t>" </a:t>
            </a:r>
          </a:p>
          <a:p>
            <a:pPr marL="457200" lvl="1" indent="0">
              <a:buNone/>
            </a:pPr>
            <a:r>
              <a:rPr lang="fr-FR" dirty="0"/>
              <a:t>		</a:t>
            </a:r>
            <a:r>
              <a:rPr lang="fr-FR" dirty="0" err="1"/>
              <a:t>xmlns:m</a:t>
            </a:r>
            <a:r>
              <a:rPr lang="fr-FR" dirty="0"/>
              <a:t>="http://</a:t>
            </a:r>
            <a:r>
              <a:rPr lang="fr-FR" dirty="0" err="1"/>
              <a:t>www.example.org</a:t>
            </a:r>
            <a:r>
              <a:rPr lang="fr-FR" dirty="0"/>
              <a:t>"&gt;</a:t>
            </a:r>
          </a:p>
          <a:p>
            <a:r>
              <a:rPr lang="fr-FR" dirty="0"/>
              <a:t>La valeur d’un </a:t>
            </a:r>
            <a:r>
              <a:rPr lang="fr-FR" dirty="0" err="1"/>
              <a:t>NameSpace</a:t>
            </a:r>
            <a:r>
              <a:rPr lang="fr-FR" dirty="0"/>
              <a:t> doit pointé vers un document XSD décrivant les balises XML de l’espace de nommage</a:t>
            </a:r>
          </a:p>
          <a:p>
            <a:pPr lvl="1"/>
            <a:r>
              <a:rPr lang="fr-FR" dirty="0">
                <a:hlinkClick r:id="rId2"/>
              </a:rPr>
              <a:t>http://www.w3.org/2003/05/soap-envelope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6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4BF59-FE9B-5F42-AA8D-4E523438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format XSD (XML 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B75E-1669-E043-9842-6C355DF3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Début des travaux par Microsoft en 1998</a:t>
            </a:r>
          </a:p>
          <a:p>
            <a:r>
              <a:rPr lang="fr-FR" dirty="0"/>
              <a:t>Format publié par le W3C en mai 2001</a:t>
            </a:r>
          </a:p>
          <a:p>
            <a:r>
              <a:rPr lang="fr-FR" dirty="0"/>
              <a:t>C’est une norme de documents XML…</a:t>
            </a:r>
          </a:p>
          <a:p>
            <a:pPr lvl="1"/>
            <a:r>
              <a:rPr lang="fr-FR" dirty="0"/>
              <a:t>Ensemble de balises et de valeurs normalisées</a:t>
            </a:r>
          </a:p>
          <a:p>
            <a:r>
              <a:rPr lang="fr-FR" dirty="0"/>
              <a:t>…Qui permet de définir des règles encadrant l’écriture de documents XML</a:t>
            </a:r>
          </a:p>
          <a:p>
            <a:pPr lvl="1"/>
            <a:r>
              <a:rPr lang="fr-FR" dirty="0"/>
              <a:t>Qui défini donc un ensemble de balises et de valeurs normalisées pour ces documents</a:t>
            </a:r>
          </a:p>
          <a:p>
            <a:r>
              <a:rPr lang="fr-FR" dirty="0"/>
              <a:t>Sert à définir des règles de conformités pour les documents XML</a:t>
            </a:r>
          </a:p>
          <a:p>
            <a:pPr lvl="1"/>
            <a:r>
              <a:rPr lang="fr-FR" dirty="0"/>
              <a:t>Si on a un document et la liste des XSD utilisés pour ce document alors on peut valider si le document est correct ou pas</a:t>
            </a:r>
          </a:p>
          <a:p>
            <a:r>
              <a:rPr lang="fr-FR" dirty="0"/>
              <a:t>Norme prévue pour être interprétée par une machine</a:t>
            </a:r>
          </a:p>
        </p:txBody>
      </p:sp>
    </p:spTree>
    <p:extLst>
      <p:ext uri="{BB962C8B-B14F-4D97-AF65-F5344CB8AC3E}">
        <p14:creationId xmlns:p14="http://schemas.microsoft.com/office/powerpoint/2010/main" val="228537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84450-A6DD-3E41-A1BB-0CCEE8A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message SOAP en détail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6A43B-C059-5D4E-9247-FAD9063C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&lt;?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version="1.0"?&gt; 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xmlns:soap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="http://www.w3.org/2003/05/soap-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xmlns:m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="http://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www.example.org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 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soap:Header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soap:Header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soap:Body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	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soap:Body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8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A3D3-B5C1-A74C-9F1F-63B8AEC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35815-165D-324F-8B07-7D4CCF34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SOAP est l’aboutissement d’un long processus de conception et de normalisation</a:t>
            </a:r>
          </a:p>
          <a:p>
            <a:pPr lvl="1"/>
            <a:r>
              <a:rPr lang="fr-FR" dirty="0"/>
              <a:t>Parti avec une base similaire à XML-RPC</a:t>
            </a:r>
          </a:p>
          <a:p>
            <a:pPr lvl="1"/>
            <a:r>
              <a:rPr lang="fr-FR" dirty="0"/>
              <a:t>3 années de travail avec le W3C pour valider le protocole</a:t>
            </a:r>
          </a:p>
          <a:p>
            <a:pPr lvl="1"/>
            <a:r>
              <a:rPr lang="fr-FR" dirty="0"/>
              <a:t>C’est la seule norme officielle pour les Web Services</a:t>
            </a:r>
          </a:p>
          <a:p>
            <a:r>
              <a:rPr lang="fr-FR" dirty="0"/>
              <a:t>SOAP repose sur l’envoi de documents XML</a:t>
            </a:r>
          </a:p>
          <a:p>
            <a:pPr lvl="1"/>
            <a:r>
              <a:rPr lang="fr-FR" dirty="0"/>
              <a:t>Le XML doit respecter le formalisme de l’enveloppe de la norme SOAP</a:t>
            </a:r>
          </a:p>
          <a:p>
            <a:pPr lvl="1"/>
            <a:r>
              <a:rPr lang="fr-FR" dirty="0"/>
              <a:t>Chaque élément autre que ceux définis dans SOAP doit faire l’objet d’un document XSD qui doit être accessible via une URL décrite dans le message SOAP</a:t>
            </a:r>
          </a:p>
          <a:p>
            <a:r>
              <a:rPr lang="fr-FR" dirty="0"/>
              <a:t>SOAP ne repose sur aucun protocole pour la transmission des messages</a:t>
            </a:r>
          </a:p>
          <a:p>
            <a:pPr lvl="1"/>
            <a:r>
              <a:rPr lang="fr-FR" dirty="0"/>
              <a:t>Il doit donc tout faire lui-même</a:t>
            </a:r>
          </a:p>
          <a:p>
            <a:r>
              <a:rPr lang="fr-FR" dirty="0"/>
              <a:t>En comparaison avec REST, ce qui est présenté ne correspond qu’à HTTP</a:t>
            </a:r>
          </a:p>
        </p:txBody>
      </p:sp>
    </p:spTree>
    <p:extLst>
      <p:ext uri="{BB962C8B-B14F-4D97-AF65-F5344CB8AC3E}">
        <p14:creationId xmlns:p14="http://schemas.microsoft.com/office/powerpoint/2010/main" val="34846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 propos : la RFC 1925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RFC humoristique du 1</a:t>
            </a:r>
            <a:r>
              <a:rPr lang="fr-FR" baseline="30000" dirty="0"/>
              <a:t>er</a:t>
            </a:r>
            <a:r>
              <a:rPr lang="fr-FR" dirty="0"/>
              <a:t> avril 1996</a:t>
            </a:r>
          </a:p>
          <a:p>
            <a:r>
              <a:rPr lang="fr-FR" dirty="0"/>
              <a:t>Décrit les « Vérités sur les réseaux »</a:t>
            </a:r>
          </a:p>
          <a:p>
            <a:pPr lvl="1"/>
            <a:r>
              <a:rPr lang="fr-FR" dirty="0"/>
              <a:t>Ces vérités sont aussi applicables à l’informatique en général</a:t>
            </a:r>
          </a:p>
          <a:p>
            <a:r>
              <a:rPr lang="fr-FR" dirty="0"/>
              <a:t>Écrit par Ross </a:t>
            </a:r>
            <a:r>
              <a:rPr lang="fr-FR" dirty="0" err="1"/>
              <a:t>Callon</a:t>
            </a:r>
            <a:endParaRPr lang="fr-FR" dirty="0"/>
          </a:p>
          <a:p>
            <a:pPr lvl="1"/>
            <a:r>
              <a:rPr lang="fr-FR" dirty="0"/>
              <a:t>Ingénieur chez </a:t>
            </a:r>
            <a:r>
              <a:rPr lang="fr-FR" dirty="0" err="1"/>
              <a:t>Juniper</a:t>
            </a:r>
            <a:r>
              <a:rPr lang="fr-FR" dirty="0"/>
              <a:t> Networks</a:t>
            </a:r>
          </a:p>
          <a:p>
            <a:r>
              <a:rPr lang="fr-FR" dirty="0">
                <a:hlinkClick r:id="rId2"/>
              </a:rPr>
              <a:t>https://datatracker.ietf.org/doc/html/rfc1925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Ce texte est important car il décrit tout ce qui ne va pas dans SOAP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5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SOAP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5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Durant les années 1980 : Définition du modèle OSI pour les réseaux</a:t>
            </a:r>
          </a:p>
          <a:p>
            <a:pPr lvl="1"/>
            <a:r>
              <a:rPr lang="fr-FR" dirty="0"/>
              <a:t>Modèle en 7 couches (physiques, liens de données, réseau, transport…)</a:t>
            </a:r>
          </a:p>
          <a:p>
            <a:pPr lvl="1"/>
            <a:r>
              <a:rPr lang="fr-FR" dirty="0"/>
              <a:t>Très similaire au modèle dit TCP/IP</a:t>
            </a:r>
          </a:p>
          <a:p>
            <a:r>
              <a:rPr lang="fr-FR" dirty="0"/>
              <a:t>1998 : Publication de XML-RPC par Dave </a:t>
            </a:r>
            <a:r>
              <a:rPr lang="fr-FR" dirty="0" err="1"/>
              <a:t>Winer</a:t>
            </a:r>
            <a:r>
              <a:rPr lang="fr-FR" dirty="0"/>
              <a:t> de </a:t>
            </a:r>
            <a:r>
              <a:rPr lang="fr-FR" dirty="0" err="1"/>
              <a:t>UserLand</a:t>
            </a:r>
            <a:r>
              <a:rPr lang="fr-FR" dirty="0"/>
              <a:t> Software</a:t>
            </a:r>
          </a:p>
          <a:p>
            <a:pPr lvl="1"/>
            <a:r>
              <a:rPr lang="fr-FR" dirty="0"/>
              <a:t>Ancien ingénieur de Microsoft qui travaillait sur SOAP</a:t>
            </a:r>
          </a:p>
          <a:p>
            <a:r>
              <a:rPr lang="fr-FR" dirty="0"/>
              <a:t>Septembre 1999 : Publication de la première version de SOAP par Microsoft</a:t>
            </a:r>
          </a:p>
          <a:p>
            <a:pPr lvl="1"/>
            <a:r>
              <a:rPr lang="fr-FR" dirty="0"/>
              <a:t>N’atteint jamais le statut de RFC au niveau de l’IETF</a:t>
            </a:r>
          </a:p>
          <a:p>
            <a:r>
              <a:rPr lang="fr-FR" dirty="0"/>
              <a:t>En 1999 : Tim </a:t>
            </a:r>
            <a:r>
              <a:rPr lang="fr-FR" dirty="0" err="1"/>
              <a:t>Berners</a:t>
            </a:r>
            <a:r>
              <a:rPr lang="fr-FR" dirty="0"/>
              <a:t>-Lee, Président du W3C, évoque son idée du Web Sémantique</a:t>
            </a:r>
          </a:p>
          <a:p>
            <a:r>
              <a:rPr lang="fr-FR" dirty="0"/>
              <a:t>24 juin 2003 : La version 1.3 de SOAP est validé comme un standard du web par le W3C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protocole né dans la douleur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Dave </a:t>
            </a:r>
            <a:r>
              <a:rPr lang="fr-FR" dirty="0" err="1"/>
              <a:t>Winer</a:t>
            </a:r>
            <a:r>
              <a:rPr lang="fr-FR" dirty="0"/>
              <a:t> vs Microsoft</a:t>
            </a:r>
          </a:p>
          <a:p>
            <a:pPr lvl="1"/>
            <a:r>
              <a:rPr lang="fr-FR" dirty="0"/>
              <a:t>Dave </a:t>
            </a:r>
            <a:r>
              <a:rPr lang="fr-FR" dirty="0" err="1"/>
              <a:t>Winer</a:t>
            </a:r>
            <a:r>
              <a:rPr lang="fr-FR" dirty="0"/>
              <a:t> veut proposer un protocole simple et rapide à implémenter</a:t>
            </a:r>
          </a:p>
          <a:p>
            <a:pPr lvl="2"/>
            <a:r>
              <a:rPr lang="fr-FR" dirty="0"/>
              <a:t>Beaucoup de liberté au développeurs</a:t>
            </a:r>
          </a:p>
          <a:p>
            <a:pPr lvl="1"/>
            <a:r>
              <a:rPr lang="fr-FR" dirty="0"/>
              <a:t>Microsoft veut un protocole normalisé qui sera le nouveau standard</a:t>
            </a:r>
          </a:p>
          <a:p>
            <a:pPr lvl="2"/>
            <a:r>
              <a:rPr lang="fr-FR" dirty="0"/>
              <a:t>SOAP doit normaliser tous les cas de figures possibles</a:t>
            </a:r>
          </a:p>
          <a:p>
            <a:r>
              <a:rPr lang="fr-FR" dirty="0"/>
              <a:t>W3C et le Web Sémantique</a:t>
            </a:r>
          </a:p>
          <a:p>
            <a:pPr lvl="1"/>
            <a:r>
              <a:rPr lang="fr-FR" dirty="0"/>
              <a:t>3 années et 2 versions de SOAP pour être finalement normalisé par le W3C</a:t>
            </a:r>
          </a:p>
          <a:p>
            <a:pPr lvl="1"/>
            <a:r>
              <a:rPr lang="fr-FR" dirty="0"/>
              <a:t>On constate de très très gros ajouts similaires aux concepts du Web Sémantique dans SOAP</a:t>
            </a:r>
          </a:p>
          <a:p>
            <a:pPr lvl="2"/>
            <a:r>
              <a:rPr lang="fr-FR" dirty="0"/>
              <a:t>Mais totalement absent de XML-RPC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0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0550F-723F-F043-8A60-DCC611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de base très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AB7B-78CA-834A-B01B-5C0AF973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Envoyer des requêtes à des fonctions distantes sous la forme de documents XML </a:t>
            </a:r>
          </a:p>
          <a:p>
            <a:pPr lvl="1"/>
            <a:r>
              <a:rPr lang="fr-FR" dirty="0"/>
              <a:t>XML est le format extensible de l’époque pour représenter des objets divers</a:t>
            </a:r>
          </a:p>
          <a:p>
            <a:pPr lvl="2"/>
            <a:r>
              <a:rPr lang="fr-FR" dirty="0"/>
              <a:t>JSON ne sera vraiment normalisé qu’au début des années 2000</a:t>
            </a:r>
          </a:p>
          <a:p>
            <a:r>
              <a:rPr lang="fr-FR" dirty="0"/>
              <a:t>Les avantages</a:t>
            </a:r>
          </a:p>
          <a:p>
            <a:pPr lvl="1"/>
            <a:r>
              <a:rPr lang="fr-FR" dirty="0"/>
              <a:t>Être totalement indépendant des couches inférieures du réseau</a:t>
            </a:r>
          </a:p>
          <a:p>
            <a:pPr lvl="2"/>
            <a:r>
              <a:rPr lang="fr-FR" dirty="0"/>
              <a:t>SOAP peut utiliser d’autres protocoles réseaux que HTTP</a:t>
            </a:r>
          </a:p>
          <a:p>
            <a:pPr lvl="3"/>
            <a:r>
              <a:rPr lang="fr-FR" dirty="0"/>
              <a:t>XML-RPC lui n’utilise que HTTP </a:t>
            </a:r>
          </a:p>
          <a:p>
            <a:pPr lvl="1"/>
            <a:r>
              <a:rPr lang="fr-FR" dirty="0"/>
              <a:t>Être totalement indépendant des langages de programmations</a:t>
            </a:r>
          </a:p>
          <a:p>
            <a:pPr lvl="2"/>
            <a:r>
              <a:rPr lang="fr-FR" dirty="0"/>
              <a:t>Tant que le programme sait interpréter du XML il est possible de créer un Web Service SOAP</a:t>
            </a:r>
          </a:p>
        </p:txBody>
      </p:sp>
    </p:spTree>
    <p:extLst>
      <p:ext uri="{BB962C8B-B14F-4D97-AF65-F5344CB8AC3E}">
        <p14:creationId xmlns:p14="http://schemas.microsoft.com/office/powerpoint/2010/main" val="1257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8B75-2A41-454B-9BDE-4A47D2C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entre les approches (1/2)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D7D525-958C-C144-A444-46CDC75A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BD46F8-B36A-374E-9054-66D60D0787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GET		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InStock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Price?name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HTTP 1.1</a:t>
            </a:r>
          </a:p>
          <a:p>
            <a:pPr marL="0" indent="0"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host: 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www.exemple.com</a:t>
            </a: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DC2382-63A4-7F4D-96B3-41C877839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JSON-RPC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092EFC-1833-374B-A2DE-D79971C8C8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POST	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InStock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HTTP 1.1</a:t>
            </a:r>
          </a:p>
          <a:p>
            <a:pPr marL="0" indent="0"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host: 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www.exemple.com</a:t>
            </a: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Content-Type: application/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json</a:t>
            </a: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: "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8B75-2A41-454B-9BDE-4A47D2C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entre les approches (2/2)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D7D525-958C-C144-A444-46CDC75A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XML-RPC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BD46F8-B36A-374E-9054-66D60D0787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POST		/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InStock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/		HTTP 1.1</a:t>
            </a:r>
          </a:p>
          <a:p>
            <a:pPr marL="0" indent="0">
              <a:buNone/>
            </a:pP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host: 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www.exemple.com</a:t>
            </a:r>
            <a:endParaRPr lang="fr-FR" sz="21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Content-Type: application/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</a:t>
            </a: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buNone/>
            </a:pPr>
            <a:endParaRPr lang="fr-FR" sz="21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&lt;?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 version="1.0"?&gt;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&lt;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GetStockPrice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	&lt;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StockName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&gt; 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 &lt;/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StockName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&lt;/</a:t>
            </a:r>
            <a:r>
              <a:rPr lang="fr-FR" sz="21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GetStockPrice</a:t>
            </a:r>
            <a:r>
              <a:rPr lang="fr-FR" sz="2100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DC2382-63A4-7F4D-96B3-41C877839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SOAP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092EFC-1833-374B-A2DE-D79971C8C8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POST		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InStock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HTTP 1.1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host: www.exemple.com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Content-Type: application/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soap+xml</a:t>
            </a: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SOAPAction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: "http://www.w3.org/2003/05/soap-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&lt;?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version="1.0"?&gt;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xmlns:soap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="http://www.w3.org/2003/05/soap-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 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xmlns:m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="http://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www.example.org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 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soap:Header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soap:Header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soap:Body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	&lt;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m:StockName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		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m:GetStockPrice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	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soap:Body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 &lt;/</a:t>
            </a:r>
            <a:r>
              <a:rPr lang="fr-FR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soap:Envelope</a:t>
            </a:r>
            <a:r>
              <a:rPr lang="fr-FR" dirty="0">
                <a:latin typeface="Arial Narrow" panose="020B0604020202020204" pitchFamily="34" charset="0"/>
                <a:cs typeface="Arial Narrow" panose="020B0604020202020204" pitchFamily="34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6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43F8E-575F-7B47-A698-282AD2EE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messages SOAP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31B70-FF02-8E41-9C7B-21B5B957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16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{3410A082-BCD8-0740-BC13-9F2B9AD7FB50}tf10001060</Template>
  <TotalTime>2820</TotalTime>
  <Words>1240</Words>
  <Application>Microsoft Macintosh PowerPoint</Application>
  <PresentationFormat>Grand écran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Trebuchet MS</vt:lpstr>
      <vt:lpstr>Wingdings 3</vt:lpstr>
      <vt:lpstr>Facette</vt:lpstr>
      <vt:lpstr>Simple Object Access Protocol (SOAP)</vt:lpstr>
      <vt:lpstr>Avant propos : la RFC 1925</vt:lpstr>
      <vt:lpstr>Histoire de SOAP</vt:lpstr>
      <vt:lpstr>Historique</vt:lpstr>
      <vt:lpstr>Un protocole né dans la douleur</vt:lpstr>
      <vt:lpstr>Concept de base très simple</vt:lpstr>
      <vt:lpstr>Comparaison entre les approches (1/2)</vt:lpstr>
      <vt:lpstr>Comparaison entre les approches (2/2)</vt:lpstr>
      <vt:lpstr>Les messages SOAP</vt:lpstr>
      <vt:lpstr>Un message SOAP en détail</vt:lpstr>
      <vt:lpstr>SOAP Envelope</vt:lpstr>
      <vt:lpstr>Les espaces de nommage (NameSpace)</vt:lpstr>
      <vt:lpstr>Le format XSD (XML Schema)</vt:lpstr>
      <vt:lpstr>Un message SOAP en détail</vt:lpstr>
      <vt:lpstr>En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Web Services</dc:title>
  <dc:creator>frédéric merle</dc:creator>
  <cp:lastModifiedBy>frédéric merle</cp:lastModifiedBy>
  <cp:revision>24</cp:revision>
  <dcterms:created xsi:type="dcterms:W3CDTF">2021-12-04T11:56:46Z</dcterms:created>
  <dcterms:modified xsi:type="dcterms:W3CDTF">2022-01-06T10:02:52Z</dcterms:modified>
</cp:coreProperties>
</file>