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  <p:sldId id="280" r:id="rId4"/>
    <p:sldId id="273" r:id="rId5"/>
    <p:sldId id="288" r:id="rId6"/>
    <p:sldId id="277" r:id="rId7"/>
    <p:sldId id="274" r:id="rId8"/>
    <p:sldId id="278" r:id="rId9"/>
    <p:sldId id="275" r:id="rId10"/>
    <p:sldId id="276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Representational</a:t>
            </a:r>
            <a:r>
              <a:rPr lang="fr-FR" dirty="0"/>
              <a:t> State Transfert (REST)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pas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POST</a:t>
            </a:r>
          </a:p>
          <a:p>
            <a:pPr lvl="1"/>
            <a:r>
              <a:rPr lang="fr-FR" dirty="0"/>
              <a:t>Création d’une nouvelle ressource, enfant de la ressource appelée, qui contiendra le corps de la requête</a:t>
            </a:r>
          </a:p>
          <a:p>
            <a:pPr lvl="1"/>
            <a:r>
              <a:rPr lang="fr-FR" dirty="0"/>
              <a:t>Demande le traitement par la ressource des données contenues dans le corps de la requête</a:t>
            </a:r>
          </a:p>
          <a:p>
            <a:r>
              <a:rPr lang="fr-FR" dirty="0"/>
              <a:t>PUT</a:t>
            </a:r>
          </a:p>
          <a:p>
            <a:pPr lvl="1"/>
            <a:r>
              <a:rPr lang="fr-FR" dirty="0"/>
              <a:t>Création ou mise à jour de la ressource appelée avec le contenu du corps de la requête</a:t>
            </a:r>
          </a:p>
          <a:p>
            <a:pPr lvl="1"/>
            <a:r>
              <a:rPr lang="fr-FR" dirty="0"/>
              <a:t>C’est une méthode « Idempotente »</a:t>
            </a:r>
          </a:p>
          <a:p>
            <a:r>
              <a:rPr lang="fr-FR" dirty="0"/>
              <a:t>DELETE</a:t>
            </a:r>
          </a:p>
          <a:p>
            <a:pPr lvl="1"/>
            <a:r>
              <a:rPr lang="fr-FR" dirty="0"/>
              <a:t>Suppression de la ressource appelée</a:t>
            </a:r>
          </a:p>
          <a:p>
            <a:pPr lvl="1"/>
            <a:r>
              <a:rPr lang="fr-FR" dirty="0"/>
              <a:t>C’est une méthode « Idempotente »</a:t>
            </a:r>
            <a:endParaRPr lang="fr-FR" b="1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5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de statut de la réponse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1XX</a:t>
            </a:r>
          </a:p>
          <a:p>
            <a:pPr lvl="1"/>
            <a:r>
              <a:rPr lang="fr-FR" dirty="0"/>
              <a:t>Retourne des informations supplémentaire</a:t>
            </a:r>
          </a:p>
          <a:p>
            <a:pPr lvl="2"/>
            <a:r>
              <a:rPr lang="fr-FR" dirty="0"/>
              <a:t>Rarement utilisé</a:t>
            </a:r>
          </a:p>
          <a:p>
            <a:r>
              <a:rPr lang="fr-FR" dirty="0"/>
              <a:t>2XX</a:t>
            </a:r>
          </a:p>
          <a:p>
            <a:pPr lvl="1"/>
            <a:r>
              <a:rPr lang="fr-FR" dirty="0"/>
              <a:t>Réussite de la requête</a:t>
            </a:r>
          </a:p>
          <a:p>
            <a:r>
              <a:rPr lang="fr-FR" dirty="0"/>
              <a:t>3XX</a:t>
            </a:r>
          </a:p>
          <a:p>
            <a:pPr lvl="1"/>
            <a:r>
              <a:rPr lang="fr-FR" dirty="0"/>
              <a:t>Redirection</a:t>
            </a:r>
          </a:p>
          <a:p>
            <a:pPr lvl="2"/>
            <a:r>
              <a:rPr lang="fr-FR" dirty="0"/>
              <a:t>La requête est correcte, mais la ressource n’est plus là</a:t>
            </a:r>
          </a:p>
          <a:p>
            <a:r>
              <a:rPr lang="fr-FR" dirty="0"/>
              <a:t>4XX</a:t>
            </a:r>
          </a:p>
          <a:p>
            <a:pPr lvl="1"/>
            <a:r>
              <a:rPr lang="fr-FR" dirty="0"/>
              <a:t>Erreur coté client</a:t>
            </a:r>
          </a:p>
          <a:p>
            <a:pPr lvl="2"/>
            <a:r>
              <a:rPr lang="fr-FR" dirty="0"/>
              <a:t>En gros la requête est mal formatée d’une façon ou d’une autre</a:t>
            </a:r>
          </a:p>
          <a:p>
            <a:r>
              <a:rPr lang="fr-FR" dirty="0"/>
              <a:t>5XX</a:t>
            </a:r>
          </a:p>
          <a:p>
            <a:pPr lvl="1"/>
            <a:r>
              <a:rPr lang="fr-FR" dirty="0"/>
              <a:t>Erreur coté serveur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4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C’est un protocole simple</a:t>
            </a:r>
          </a:p>
          <a:p>
            <a:pPr lvl="1"/>
            <a:r>
              <a:rPr lang="fr-FR" dirty="0"/>
              <a:t>Seulement 3 champs</a:t>
            </a:r>
          </a:p>
          <a:p>
            <a:pPr lvl="1"/>
            <a:r>
              <a:rPr lang="fr-FR" dirty="0"/>
              <a:t>Une seule clé obligatoire dans le header des requêtes</a:t>
            </a:r>
          </a:p>
          <a:p>
            <a:pPr lvl="1"/>
            <a:r>
              <a:rPr lang="fr-FR" dirty="0"/>
              <a:t>Uniquement 8 méthodes</a:t>
            </a:r>
          </a:p>
          <a:p>
            <a:r>
              <a:rPr lang="fr-FR" dirty="0"/>
              <a:t>C’est un protocole souple</a:t>
            </a:r>
          </a:p>
          <a:p>
            <a:pPr lvl="1"/>
            <a:r>
              <a:rPr lang="fr-FR" dirty="0"/>
              <a:t>Les clés des headers sont libres</a:t>
            </a:r>
          </a:p>
          <a:p>
            <a:pPr lvl="2"/>
            <a:r>
              <a:rPr lang="fr-FR" dirty="0"/>
              <a:t>Tant que l’on n’utilise pas les clé standards pour autre chose</a:t>
            </a:r>
          </a:p>
          <a:p>
            <a:pPr lvl="1"/>
            <a:r>
              <a:rPr lang="fr-FR" dirty="0"/>
              <a:t>Des nouvelles méthodes peuvent être ajoutées si besoin</a:t>
            </a:r>
          </a:p>
          <a:p>
            <a:pPr lvl="2"/>
            <a:r>
              <a:rPr lang="fr-FR" dirty="0"/>
              <a:t>Dans les évolutions de la version 1.1, la méthode PATCH a été ajoutée</a:t>
            </a:r>
          </a:p>
          <a:p>
            <a:r>
              <a:rPr lang="fr-FR" dirty="0"/>
              <a:t>C’est un protocole qui est parfait pour créer des Web Services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principes généraux de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Utiliser au mieux le protocole HTTP</a:t>
            </a:r>
          </a:p>
          <a:p>
            <a:r>
              <a:rPr lang="fr-FR" dirty="0"/>
              <a:t>Profiter de ses avantages</a:t>
            </a:r>
          </a:p>
          <a:p>
            <a:pPr lvl="1"/>
            <a:r>
              <a:rPr lang="fr-FR" dirty="0"/>
              <a:t>Capacité d’identifier très précisément une ressource</a:t>
            </a:r>
          </a:p>
          <a:p>
            <a:pPr lvl="1"/>
            <a:r>
              <a:rPr lang="fr-FR" dirty="0"/>
              <a:t>Nombre limité de méthodes</a:t>
            </a:r>
          </a:p>
          <a:p>
            <a:pPr lvl="2"/>
            <a:r>
              <a:rPr lang="fr-FR" dirty="0"/>
              <a:t>Mais extensible si besoin</a:t>
            </a:r>
          </a:p>
          <a:p>
            <a:pPr lvl="1"/>
            <a:r>
              <a:rPr lang="fr-FR" dirty="0"/>
              <a:t>Flexibilité dans les informations transmises</a:t>
            </a:r>
          </a:p>
          <a:p>
            <a:pPr lvl="2"/>
            <a:r>
              <a:rPr lang="fr-FR" dirty="0"/>
              <a:t>Ajout de clé dans le header pour répondre aux besoins des applications</a:t>
            </a:r>
          </a:p>
          <a:p>
            <a:r>
              <a:rPr lang="fr-FR" dirty="0"/>
              <a:t>Sans compromettre ses performances</a:t>
            </a:r>
          </a:p>
          <a:p>
            <a:pPr lvl="1"/>
            <a:r>
              <a:rPr lang="fr-FR" dirty="0"/>
              <a:t>Conserver la simplicité du protocole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REST est important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 est décrit dans la thèse de doctorat de Roy Fielding</a:t>
            </a:r>
          </a:p>
          <a:p>
            <a:pPr lvl="1"/>
            <a:r>
              <a:rPr lang="fr-FR" dirty="0"/>
              <a:t>Personne ne lit les thèses de doctorat</a:t>
            </a:r>
          </a:p>
          <a:p>
            <a:r>
              <a:rPr lang="fr-FR" dirty="0"/>
              <a:t>Roy Fielding est en fait le plus grand expert de HTTP de son époque</a:t>
            </a:r>
          </a:p>
          <a:p>
            <a:pPr lvl="1"/>
            <a:r>
              <a:rPr lang="fr-FR" dirty="0"/>
              <a:t>Co-auteur de la RFC 1945 (HTTP 1.0)</a:t>
            </a:r>
          </a:p>
          <a:p>
            <a:pPr lvl="1"/>
            <a:r>
              <a:rPr lang="fr-FR" dirty="0"/>
              <a:t>Premier auteur de la RFC 2616 (HTTP 1.1)</a:t>
            </a:r>
          </a:p>
          <a:p>
            <a:r>
              <a:rPr lang="fr-FR" dirty="0"/>
              <a:t>REST décrit les intentions des auteurs du protocole HTTP</a:t>
            </a:r>
          </a:p>
          <a:p>
            <a:pPr lvl="1"/>
            <a:r>
              <a:rPr lang="fr-FR" dirty="0"/>
              <a:t>Chaque protocole est créé avec un objectif précis</a:t>
            </a:r>
          </a:p>
          <a:p>
            <a:pPr lvl="2"/>
            <a:r>
              <a:rPr lang="fr-FR" dirty="0"/>
              <a:t>Mais cet objectif n’est généralement pas explicité dans le cadre d’un protocole généraliste</a:t>
            </a:r>
          </a:p>
          <a:p>
            <a:pPr lvl="1"/>
            <a:r>
              <a:rPr lang="fr-FR" dirty="0"/>
              <a:t>REST nous décrit l’utilisation qui a défini le design de HTTP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3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recommandations de REST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Architecture Client-Serveur</a:t>
            </a:r>
          </a:p>
          <a:p>
            <a:pPr lvl="1"/>
            <a:r>
              <a:rPr lang="fr-FR" dirty="0"/>
              <a:t>Les clients font des requêtes aux serveurs qui envoient des réponses en retour</a:t>
            </a:r>
          </a:p>
          <a:p>
            <a:r>
              <a:rPr lang="fr-FR" dirty="0"/>
              <a:t>Système à niveaux</a:t>
            </a:r>
          </a:p>
          <a:p>
            <a:pPr lvl="1"/>
            <a:r>
              <a:rPr lang="fr-FR" dirty="0"/>
              <a:t>Le client ne sait pas qui </a:t>
            </a:r>
            <a:r>
              <a:rPr lang="fr-FR" dirty="0" err="1"/>
              <a:t>process</a:t>
            </a:r>
            <a:r>
              <a:rPr lang="fr-FR" dirty="0"/>
              <a:t> les requêtes qu’il envoie</a:t>
            </a:r>
          </a:p>
          <a:p>
            <a:pPr lvl="2"/>
            <a:r>
              <a:rPr lang="fr-FR" dirty="0"/>
              <a:t>Il ne connait que le serveur</a:t>
            </a:r>
          </a:p>
          <a:p>
            <a:pPr lvl="2"/>
            <a:r>
              <a:rPr lang="fr-FR" dirty="0"/>
              <a:t>Mais rien n’indique que le serveur est celui qui fait le travail</a:t>
            </a:r>
          </a:p>
          <a:p>
            <a:r>
              <a:rPr lang="fr-FR" dirty="0"/>
              <a:t>Protocole sans état</a:t>
            </a:r>
          </a:p>
          <a:p>
            <a:pPr lvl="1"/>
            <a:r>
              <a:rPr lang="fr-FR" dirty="0"/>
              <a:t>Chaque requête doit être traitée indépendamment les unes des autres</a:t>
            </a:r>
          </a:p>
          <a:p>
            <a:pPr lvl="2"/>
            <a:r>
              <a:rPr lang="fr-FR" dirty="0"/>
              <a:t>Aucune information nécessaire à la communication ne doit être conservée au niveau de l’application</a:t>
            </a:r>
          </a:p>
          <a:p>
            <a:r>
              <a:rPr lang="fr-FR" dirty="0" err="1"/>
              <a:t>Cacheabilité</a:t>
            </a:r>
            <a:endParaRPr lang="fr-FR" dirty="0"/>
          </a:p>
          <a:p>
            <a:pPr lvl="1"/>
            <a:r>
              <a:rPr lang="fr-FR" dirty="0"/>
              <a:t>Les réponses du serveur doivent indiquer si ils peuvent être mis en cache</a:t>
            </a:r>
          </a:p>
        </p:txBody>
      </p:sp>
    </p:spTree>
    <p:extLst>
      <p:ext uri="{BB962C8B-B14F-4D97-AF65-F5344CB8AC3E}">
        <p14:creationId xmlns:p14="http://schemas.microsoft.com/office/powerpoint/2010/main" val="88703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recommandations de REST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interface uniforme</a:t>
            </a:r>
          </a:p>
          <a:p>
            <a:pPr lvl="1"/>
            <a:r>
              <a:rPr lang="fr-FR" dirty="0"/>
              <a:t>Toutes les ressources doivent être identifiées directement dans la requête (le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ressources renvoyées par le serveur doivent fournir toutes les informations nécessaires pour modifier ces mêmes ressources</a:t>
            </a:r>
          </a:p>
          <a:p>
            <a:pPr lvl="1"/>
            <a:r>
              <a:rPr lang="fr-FR" dirty="0"/>
              <a:t>Tous les messages doivent contenir l’ensemble des informations nécessaires pour les traiter</a:t>
            </a:r>
          </a:p>
          <a:p>
            <a:pPr lvl="2"/>
            <a:r>
              <a:rPr lang="fr-FR" dirty="0"/>
              <a:t>Balise « Content-Type » des réponses </a:t>
            </a:r>
            <a:r>
              <a:rPr lang="fr-FR"/>
              <a:t>des serveurs</a:t>
            </a:r>
            <a:endParaRPr lang="fr-FR" dirty="0"/>
          </a:p>
          <a:p>
            <a:pPr lvl="1"/>
            <a:r>
              <a:rPr lang="fr-FR" dirty="0"/>
              <a:t>Toutes les ressources doivent être liées les unes avec les autres par des informations qu’elles contiennent</a:t>
            </a:r>
          </a:p>
          <a:p>
            <a:pPr lvl="2"/>
            <a:r>
              <a:rPr lang="fr-FR" dirty="0"/>
              <a:t>Comme c’est le cas dans un site web</a:t>
            </a:r>
          </a:p>
          <a:p>
            <a:r>
              <a:rPr lang="fr-FR" dirty="0"/>
              <a:t>Code à la demande (optionnel)</a:t>
            </a:r>
          </a:p>
          <a:p>
            <a:pPr lvl="1"/>
            <a:r>
              <a:rPr lang="fr-FR" dirty="0"/>
              <a:t>Le client peut recevoir du code pour traiter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85150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Ces recommandations ne sont pas pensées spécifiquement pour des Web Services</a:t>
            </a:r>
          </a:p>
          <a:p>
            <a:pPr lvl="1"/>
            <a:r>
              <a:rPr lang="fr-FR" dirty="0"/>
              <a:t>Toutes les recommandations sont plus adaptées à comment faire un bon site web</a:t>
            </a:r>
          </a:p>
          <a:p>
            <a:r>
              <a:rPr lang="fr-FR" dirty="0"/>
              <a:t>REST est l’application aux Web Services des recommandations générales développées dans la thèse de doctorat de Roy Fielding</a:t>
            </a:r>
          </a:p>
          <a:p>
            <a:pPr lvl="1"/>
            <a:r>
              <a:rPr lang="fr-FR" dirty="0"/>
              <a:t>L’ensemble des méthodes de HTTP répondent aux principaux besoins d’une API de Web Services</a:t>
            </a:r>
          </a:p>
          <a:p>
            <a:pPr lvl="2"/>
            <a:r>
              <a:rPr lang="fr-FR" dirty="0"/>
              <a:t>Donc HTTP peut être un protocole standard pour des Web Services</a:t>
            </a:r>
          </a:p>
          <a:p>
            <a:pPr lvl="1"/>
            <a:r>
              <a:rPr lang="fr-FR" dirty="0"/>
              <a:t>Si l’on respecte les principes de REST, on apporte une couche de cohérence globale à l’API</a:t>
            </a:r>
          </a:p>
          <a:p>
            <a:pPr lvl="2"/>
            <a:r>
              <a:rPr lang="fr-FR" dirty="0"/>
              <a:t>Donc plus facilement exploitable par des tiers</a:t>
            </a:r>
          </a:p>
          <a:p>
            <a:r>
              <a:rPr lang="fr-FR" dirty="0"/>
              <a:t>Aujourd’hui, REST est surtout le nom données à des Web Services basés sur le fonctionnement d’HTTP</a:t>
            </a:r>
          </a:p>
        </p:txBody>
      </p:sp>
    </p:spTree>
    <p:extLst>
      <p:ext uri="{BB962C8B-B14F-4D97-AF65-F5344CB8AC3E}">
        <p14:creationId xmlns:p14="http://schemas.microsoft.com/office/powerpoint/2010/main" val="2730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REST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ensemble de recommandations architecturales sur le développement d’applications basées sur le protocole HTTP</a:t>
            </a:r>
          </a:p>
          <a:p>
            <a:pPr lvl="1"/>
            <a:r>
              <a:rPr lang="fr-FR" dirty="0"/>
              <a:t>Ces recommandations sont issues de la thèse de doctorat de Roy Fielding</a:t>
            </a:r>
          </a:p>
          <a:p>
            <a:pPr lvl="2"/>
            <a:r>
              <a:rPr lang="fr-FR" i="1" dirty="0"/>
              <a:t>Architectural Styles and the Design of Network-</a:t>
            </a:r>
            <a:r>
              <a:rPr lang="fr-FR" i="1" dirty="0" err="1"/>
              <a:t>based</a:t>
            </a:r>
            <a:r>
              <a:rPr lang="fr-FR" i="1" dirty="0"/>
              <a:t> Software Architectures</a:t>
            </a:r>
            <a:endParaRPr lang="fr-FR" dirty="0"/>
          </a:p>
          <a:p>
            <a:pPr lvl="1"/>
            <a:r>
              <a:rPr lang="fr-FR" dirty="0"/>
              <a:t>Aucune norme officielle ne définit ce qu’est un Web Service REST</a:t>
            </a:r>
          </a:p>
          <a:p>
            <a:pPr lvl="1"/>
            <a:r>
              <a:rPr lang="fr-FR" dirty="0"/>
              <a:t>La seule « norme » dans REST est le protocole HTTP 1.1</a:t>
            </a:r>
          </a:p>
          <a:p>
            <a:r>
              <a:rPr lang="fr-FR" dirty="0"/>
              <a:t>Limite les contraintes au strict nécessaire</a:t>
            </a:r>
          </a:p>
          <a:p>
            <a:pPr lvl="1"/>
            <a:r>
              <a:rPr lang="fr-FR" dirty="0"/>
              <a:t>Utilisation du protocole HTTP</a:t>
            </a:r>
          </a:p>
          <a:p>
            <a:r>
              <a:rPr lang="fr-FR" dirty="0"/>
              <a:t>Des recommandations de bon sens</a:t>
            </a:r>
          </a:p>
          <a:p>
            <a:pPr lvl="1"/>
            <a:r>
              <a:rPr lang="fr-FR" dirty="0"/>
              <a:t>Mais que l’on peut enfreindre si nécessaire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Hypertext</a:t>
            </a:r>
            <a:r>
              <a:rPr lang="fr-FR" dirty="0"/>
              <a:t> Transfert Protocole (HTTP)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Inventé en 1990 par Tim </a:t>
            </a:r>
            <a:r>
              <a:rPr lang="fr-FR" dirty="0" err="1"/>
              <a:t>Berners</a:t>
            </a:r>
            <a:r>
              <a:rPr lang="fr-FR" dirty="0"/>
              <a:t>-Lee</a:t>
            </a:r>
          </a:p>
          <a:p>
            <a:pPr lvl="1"/>
            <a:r>
              <a:rPr lang="fr-FR" dirty="0"/>
              <a:t>La première version publiée est la 0.9</a:t>
            </a:r>
          </a:p>
          <a:p>
            <a:pPr lvl="1"/>
            <a:r>
              <a:rPr lang="fr-FR" dirty="0"/>
              <a:t>Uniquement la définition de l’URL et la méthode GET</a:t>
            </a:r>
          </a:p>
          <a:p>
            <a:r>
              <a:rPr lang="fr-FR" dirty="0"/>
              <a:t>En 1996, publication de la RFC 1945</a:t>
            </a:r>
          </a:p>
          <a:p>
            <a:pPr lvl="1"/>
            <a:r>
              <a:rPr lang="fr-FR" dirty="0"/>
              <a:t>version 1.0 du protocole HTTP</a:t>
            </a:r>
          </a:p>
          <a:p>
            <a:pPr lvl="1"/>
            <a:r>
              <a:rPr lang="fr-FR" dirty="0"/>
              <a:t>Introduction de l’entête (header)</a:t>
            </a:r>
          </a:p>
          <a:p>
            <a:pPr lvl="1"/>
            <a:r>
              <a:rPr lang="fr-FR" dirty="0"/>
              <a:t>Introduction des méthodes POST et HEAD</a:t>
            </a:r>
          </a:p>
          <a:p>
            <a:r>
              <a:rPr lang="fr-FR" dirty="0"/>
              <a:t>En 1999, publication de la RFC 2616</a:t>
            </a:r>
          </a:p>
          <a:p>
            <a:pPr lvl="1"/>
            <a:r>
              <a:rPr lang="fr-FR" dirty="0"/>
              <a:t>Version 1.1 du protocole HTTP</a:t>
            </a:r>
          </a:p>
          <a:p>
            <a:pPr lvl="1"/>
            <a:r>
              <a:rPr lang="fr-FR" dirty="0"/>
              <a:t>Version de référence à ce jour </a:t>
            </a:r>
          </a:p>
          <a:p>
            <a:pPr lvl="1"/>
            <a:r>
              <a:rPr lang="fr-FR" dirty="0"/>
              <a:t>Version de base de REST</a:t>
            </a:r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dans HTTP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872F1D-093E-8446-9E44-C82ABA1C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4" y="3429000"/>
            <a:ext cx="1387484" cy="1404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D76D44-DA6E-A64B-A4C2-4FAE47A1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34" y="3091723"/>
            <a:ext cx="1356800" cy="19080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55CABEE-59C9-FB4F-BC77-D4D65360B3C0}"/>
              </a:ext>
            </a:extLst>
          </p:cNvPr>
          <p:cNvCxnSpPr/>
          <p:nvPr/>
        </p:nvCxnSpPr>
        <p:spPr>
          <a:xfrm>
            <a:off x="2571078" y="3808207"/>
            <a:ext cx="376517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1E75F9B-9FC0-E441-859D-6B78B346375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436358" y="4131000"/>
            <a:ext cx="389989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B24986A-DAF7-C840-B2E6-4E7ADD7CE9B8}"/>
              </a:ext>
            </a:extLst>
          </p:cNvPr>
          <p:cNvSpPr txBox="1"/>
          <p:nvPr/>
        </p:nvSpPr>
        <p:spPr>
          <a:xfrm>
            <a:off x="3908887" y="3396189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FD99F4-4F78-194E-A762-DDB7A2968D4C}"/>
              </a:ext>
            </a:extLst>
          </p:cNvPr>
          <p:cNvSpPr txBox="1"/>
          <p:nvPr/>
        </p:nvSpPr>
        <p:spPr>
          <a:xfrm>
            <a:off x="3930656" y="41543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</a:t>
            </a:r>
          </a:p>
        </p:txBody>
      </p:sp>
    </p:spTree>
    <p:extLst>
      <p:ext uri="{BB962C8B-B14F-4D97-AF65-F5344CB8AC3E}">
        <p14:creationId xmlns:p14="http://schemas.microsoft.com/office/powerpoint/2010/main" val="24994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des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Requête</a:t>
            </a:r>
          </a:p>
          <a:p>
            <a:pPr lvl="1"/>
            <a:r>
              <a:rPr lang="fr-FR" dirty="0"/>
              <a:t>Ligne de commande</a:t>
            </a:r>
          </a:p>
          <a:p>
            <a:pPr lvl="2"/>
            <a:r>
              <a:rPr lang="fr-FR" dirty="0"/>
              <a:t>Méthode     Path/URI     Version du protocole</a:t>
            </a:r>
          </a:p>
          <a:p>
            <a:pPr lvl="1"/>
            <a:r>
              <a:rPr lang="fr-FR" dirty="0"/>
              <a:t>Entête de la requête</a:t>
            </a:r>
          </a:p>
          <a:p>
            <a:pPr lvl="2"/>
            <a:r>
              <a:rPr lang="fr-FR" dirty="0"/>
              <a:t>Le seul champ obligatoire est « Host » qui contient le nom de domaine</a:t>
            </a:r>
          </a:p>
          <a:p>
            <a:pPr lvl="1"/>
            <a:r>
              <a:rPr lang="fr-FR" dirty="0"/>
              <a:t>Le corps du message </a:t>
            </a:r>
          </a:p>
          <a:p>
            <a:r>
              <a:rPr lang="fr-FR" dirty="0"/>
              <a:t>Réponse</a:t>
            </a:r>
          </a:p>
          <a:p>
            <a:pPr lvl="1"/>
            <a:r>
              <a:rPr lang="fr-FR" dirty="0"/>
              <a:t>Ligne de statut</a:t>
            </a:r>
          </a:p>
          <a:p>
            <a:pPr lvl="2"/>
            <a:r>
              <a:rPr lang="fr-FR" dirty="0"/>
              <a:t>Version du protocole     Code de statut     Texte de la réponse</a:t>
            </a:r>
          </a:p>
          <a:p>
            <a:pPr lvl="1"/>
            <a:r>
              <a:rPr lang="fr-FR" dirty="0"/>
              <a:t>Entête de la réponse</a:t>
            </a:r>
          </a:p>
          <a:p>
            <a:pPr lvl="1"/>
            <a:r>
              <a:rPr lang="fr-FR" dirty="0"/>
              <a:t>Le corps du message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4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Uniform Ressource Locator (URL)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Toutes les ressources accessibles sont identifiées par une URL</a:t>
            </a:r>
          </a:p>
          <a:p>
            <a:pPr lvl="1"/>
            <a:r>
              <a:rPr lang="fr-FR" dirty="0"/>
              <a:t>Une ressource peut être</a:t>
            </a:r>
          </a:p>
          <a:p>
            <a:pPr lvl="2"/>
            <a:r>
              <a:rPr lang="fr-FR" dirty="0"/>
              <a:t>Un document statique (une page </a:t>
            </a:r>
            <a:r>
              <a:rPr lang="fr-FR" dirty="0" err="1"/>
              <a:t>wikipedia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Un fragment de document (un chapitre d’une page </a:t>
            </a:r>
            <a:r>
              <a:rPr lang="fr-FR" dirty="0" err="1"/>
              <a:t>wikipedia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Un Web Service qui peut prendre des entrées pour réaliser un traitement</a:t>
            </a:r>
          </a:p>
          <a:p>
            <a:r>
              <a:rPr lang="fr-FR" dirty="0"/>
              <a:t>L’URL se découpe en 5 parties</a:t>
            </a:r>
          </a:p>
          <a:p>
            <a:pPr lvl="1"/>
            <a:r>
              <a:rPr lang="fr-FR" dirty="0"/>
              <a:t>Le protocole utilisé (exemple : « http:// »)</a:t>
            </a:r>
          </a:p>
          <a:p>
            <a:pPr lvl="1"/>
            <a:r>
              <a:rPr lang="fr-FR" dirty="0"/>
              <a:t>Le nom de domaine qui représente la machine appelée (exemple : « </a:t>
            </a:r>
            <a:r>
              <a:rPr lang="fr-FR" dirty="0" err="1"/>
              <a:t>www.ynov.com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Le chemin de la ressource ou URI sur la machine (exemple : « /</a:t>
            </a:r>
            <a:r>
              <a:rPr lang="fr-FR" dirty="0" err="1"/>
              <a:t>education</a:t>
            </a:r>
            <a:r>
              <a:rPr lang="fr-FR" dirty="0"/>
              <a:t>/intervenant»)</a:t>
            </a:r>
          </a:p>
          <a:p>
            <a:pPr lvl="1"/>
            <a:r>
              <a:rPr lang="fr-FR" dirty="0"/>
              <a:t>Les paramètres de la requête (exemple : « ?nom=</a:t>
            </a:r>
            <a:r>
              <a:rPr lang="fr-FR" dirty="0" err="1"/>
              <a:t>Merle&amp;prenom</a:t>
            </a:r>
            <a:r>
              <a:rPr lang="fr-FR" dirty="0"/>
              <a:t>=</a:t>
            </a:r>
            <a:r>
              <a:rPr lang="fr-FR" dirty="0" err="1"/>
              <a:t>Frederic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L’identifiant du fragment de la ressource demandée (exemple : « #</a:t>
            </a:r>
            <a:r>
              <a:rPr lang="fr-FR" dirty="0" err="1"/>
              <a:t>age</a:t>
            </a:r>
            <a:r>
              <a:rPr lang="fr-FR" dirty="0"/>
              <a:t> »)</a:t>
            </a: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 (header)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Contient toutes les informations nécessaires au fonctionnement des programmes (serveur / navigateur web)</a:t>
            </a:r>
          </a:p>
          <a:p>
            <a:pPr lvl="1"/>
            <a:r>
              <a:rPr lang="fr-FR" dirty="0"/>
              <a:t>Introduit dans HTTP 1.0</a:t>
            </a:r>
          </a:p>
          <a:p>
            <a:pPr lvl="1"/>
            <a:r>
              <a:rPr lang="fr-FR" dirty="0"/>
              <a:t>Permet de ne pas « corrompre » le corps du message</a:t>
            </a:r>
          </a:p>
          <a:p>
            <a:r>
              <a:rPr lang="fr-FR" dirty="0"/>
              <a:t>Formaté en une suite de « clé: valeur \r\n»</a:t>
            </a:r>
          </a:p>
          <a:p>
            <a:r>
              <a:rPr lang="fr-FR" dirty="0"/>
              <a:t>41 clés standards</a:t>
            </a:r>
          </a:p>
          <a:p>
            <a:pPr lvl="1"/>
            <a:r>
              <a:rPr lang="fr-FR" dirty="0"/>
              <a:t>Mais seul « Host » est obligatoire dans les requêtes</a:t>
            </a:r>
          </a:p>
          <a:p>
            <a:r>
              <a:rPr lang="fr-FR" dirty="0"/>
              <a:t>De nombreuses clés sont des standards de fait</a:t>
            </a:r>
          </a:p>
          <a:p>
            <a:pPr lvl="1"/>
            <a:r>
              <a:rPr lang="fr-FR" dirty="0"/>
              <a:t>« X-</a:t>
            </a:r>
            <a:r>
              <a:rPr lang="fr-FR" dirty="0" err="1"/>
              <a:t>Auth</a:t>
            </a:r>
            <a:r>
              <a:rPr lang="fr-FR" dirty="0"/>
              <a:t>-</a:t>
            </a:r>
            <a:r>
              <a:rPr lang="fr-FR" dirty="0" err="1"/>
              <a:t>Token</a:t>
            </a:r>
            <a:r>
              <a:rPr lang="fr-FR" dirty="0"/>
              <a:t> » sert généralement à transmettre un </a:t>
            </a:r>
            <a:r>
              <a:rPr lang="fr-FR" dirty="0" err="1"/>
              <a:t>token</a:t>
            </a:r>
            <a:r>
              <a:rPr lang="fr-FR" dirty="0"/>
              <a:t> d’authentification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4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GET</a:t>
            </a:r>
          </a:p>
          <a:p>
            <a:pPr lvl="1"/>
            <a:r>
              <a:rPr lang="fr-FR" dirty="0"/>
              <a:t>Demande le contenu de la ressource appelée	</a:t>
            </a:r>
          </a:p>
          <a:p>
            <a:r>
              <a:rPr lang="fr-FR" dirty="0"/>
              <a:t>HEAD</a:t>
            </a:r>
          </a:p>
          <a:p>
            <a:pPr lvl="1"/>
            <a:r>
              <a:rPr lang="fr-FR" dirty="0"/>
              <a:t>Comme le GET, ne retourne que l’entête HTTP de la réponse</a:t>
            </a:r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Retourne les informations sur les options de communication disponibles</a:t>
            </a:r>
          </a:p>
          <a:p>
            <a:pPr lvl="1"/>
            <a:r>
              <a:rPr lang="fr-FR" dirty="0"/>
              <a:t>Peut utiliser « * » à la place du chemin pour avoir des informations générales pour l’ensemble du nom de domaine</a:t>
            </a:r>
          </a:p>
          <a:p>
            <a:r>
              <a:rPr lang="fr-FR" dirty="0"/>
              <a:t>CONNECT et TRACE</a:t>
            </a:r>
          </a:p>
          <a:p>
            <a:pPr lvl="1"/>
            <a:r>
              <a:rPr lang="fr-FR" dirty="0"/>
              <a:t>Deux noms de méthodes réservées pour des développements et le </a:t>
            </a:r>
            <a:r>
              <a:rPr lang="fr-FR" dirty="0" err="1"/>
              <a:t>débug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080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2265</TotalTime>
  <Words>1187</Words>
  <Application>Microsoft Macintosh PowerPoint</Application>
  <PresentationFormat>Grand écran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Representational State Transfert (REST)</vt:lpstr>
      <vt:lpstr>Qu’est-ce que REST ?</vt:lpstr>
      <vt:lpstr>Hypertext Transfert Protocole (HTTP)</vt:lpstr>
      <vt:lpstr>Historique</vt:lpstr>
      <vt:lpstr>Communication dans HTTP</vt:lpstr>
      <vt:lpstr>Format des messages</vt:lpstr>
      <vt:lpstr>Uniform Ressource Locator (URL)</vt:lpstr>
      <vt:lpstr>Entête (header)</vt:lpstr>
      <vt:lpstr>Les méthodes « Safe »</vt:lpstr>
      <vt:lpstr>Les méthodes pas « Safe »</vt:lpstr>
      <vt:lpstr>Code de statut de la réponse</vt:lpstr>
      <vt:lpstr>Conclusion</vt:lpstr>
      <vt:lpstr>REST</vt:lpstr>
      <vt:lpstr>Les principes généraux de REST</vt:lpstr>
      <vt:lpstr>Pourquoi REST est important ?</vt:lpstr>
      <vt:lpstr>Les recommandations de REST (1/2)</vt:lpstr>
      <vt:lpstr>Les recommandations de REST (2/2)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16</cp:revision>
  <dcterms:created xsi:type="dcterms:W3CDTF">2021-12-04T11:56:46Z</dcterms:created>
  <dcterms:modified xsi:type="dcterms:W3CDTF">2021-12-15T15:54:07Z</dcterms:modified>
</cp:coreProperties>
</file>