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5" r:id="rId4"/>
    <p:sldId id="272" r:id="rId5"/>
    <p:sldId id="258" r:id="rId6"/>
    <p:sldId id="259" r:id="rId7"/>
    <p:sldId id="260" r:id="rId8"/>
    <p:sldId id="273" r:id="rId9"/>
    <p:sldId id="261" r:id="rId10"/>
    <p:sldId id="262" r:id="rId11"/>
    <p:sldId id="263" r:id="rId12"/>
    <p:sldId id="266" r:id="rId13"/>
    <p:sldId id="267" r:id="rId14"/>
    <p:sldId id="264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10BE-FC2C-465B-8D10-C5530F1F6CB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0069A-D6D2-44F4-A1F7-F433264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069A-D6D2-44F4-A1F7-F433264B92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1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9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0C29E-F2CE-4120-A83B-4CBD7E0C177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879DD-4A2F-457F-8A84-647BC1A8E8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eaceful%20Pierre\Documents\Academics\Spring%202020\Bayesian%20Inference%20Models\Final%20project\Violations%20Trend%20by%20Stat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104E-631E-481F-A17A-20586B75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154" y="1647018"/>
            <a:ext cx="609100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US water systems &amp; Public Health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CED2A-D753-4B87-B1C7-91C58A7ED778}"/>
              </a:ext>
            </a:extLst>
          </p:cNvPr>
          <p:cNvSpPr txBox="1"/>
          <p:nvPr/>
        </p:nvSpPr>
        <p:spPr>
          <a:xfrm>
            <a:off x="2908570" y="492219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Pierre Mishra</a:t>
            </a:r>
          </a:p>
        </p:txBody>
      </p:sp>
    </p:spTree>
    <p:extLst>
      <p:ext uri="{BB962C8B-B14F-4D97-AF65-F5344CB8AC3E}">
        <p14:creationId xmlns:p14="http://schemas.microsoft.com/office/powerpoint/2010/main" val="35556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73B-9357-4E10-93E3-1637B8C5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 </a:t>
            </a:r>
            <a:r>
              <a:rPr lang="en-US" sz="2400" dirty="0"/>
              <a:t>( ~ </a:t>
            </a:r>
            <a:r>
              <a:rPr lang="en-US" sz="2400" dirty="0" err="1"/>
              <a:t>source_water</a:t>
            </a:r>
            <a:r>
              <a:rPr lang="en-US" sz="2400" dirty="0"/>
              <a:t> + </a:t>
            </a:r>
            <a:r>
              <a:rPr lang="en-US" sz="2400" dirty="0" err="1"/>
              <a:t>pws_system</a:t>
            </a:r>
            <a:r>
              <a:rPr lang="en-US" sz="2400" dirty="0"/>
              <a:t> + </a:t>
            </a:r>
            <a:r>
              <a:rPr lang="en-US" sz="2400" dirty="0" err="1"/>
              <a:t>population_served</a:t>
            </a:r>
            <a:r>
              <a:rPr lang="en-US" sz="2400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7B1D-5FDF-47CC-AF9A-D809AC46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using logit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Likelihood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intercept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Prior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(0,0.1) </a:t>
            </a:r>
          </a:p>
        </p:txBody>
      </p:sp>
    </p:spTree>
    <p:extLst>
      <p:ext uri="{BB962C8B-B14F-4D97-AF65-F5344CB8AC3E}">
        <p14:creationId xmlns:p14="http://schemas.microsoft.com/office/powerpoint/2010/main" val="220913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C516D-37DD-46B3-BC92-9DEA2D602DDA}"/>
              </a:ext>
            </a:extLst>
          </p:cNvPr>
          <p:cNvSpPr txBox="1"/>
          <p:nvPr/>
        </p:nvSpPr>
        <p:spPr>
          <a:xfrm>
            <a:off x="1097280" y="2157412"/>
            <a:ext cx="906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-4.49 + 1.21*</a:t>
            </a:r>
            <a:r>
              <a:rPr lang="en-US" dirty="0" err="1"/>
              <a:t>surface_water</a:t>
            </a:r>
            <a:r>
              <a:rPr lang="en-US" dirty="0"/>
              <a:t> + 0.308*</a:t>
            </a:r>
            <a:r>
              <a:rPr lang="en-US" dirty="0" err="1"/>
              <a:t>pws_type_NTNCWS</a:t>
            </a:r>
            <a:r>
              <a:rPr lang="en-US" dirty="0"/>
              <a:t> + 0.99*</a:t>
            </a:r>
            <a:r>
              <a:rPr lang="en-US" dirty="0" err="1"/>
              <a:t>pws_type_TNCWS</a:t>
            </a:r>
            <a:r>
              <a:rPr lang="en-US" dirty="0"/>
              <a:t> – 0.0000027*</a:t>
            </a:r>
            <a:r>
              <a:rPr lang="en-US" dirty="0" err="1"/>
              <a:t>population_served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55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990C6C-757E-40C8-AEFF-A70424CC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21" y="-1"/>
            <a:ext cx="7745379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9C9E9-B3D9-4096-88F5-6B352700D61A}"/>
              </a:ext>
            </a:extLst>
          </p:cNvPr>
          <p:cNvSpPr txBox="1"/>
          <p:nvPr/>
        </p:nvSpPr>
        <p:spPr>
          <a:xfrm>
            <a:off x="730110" y="2505669"/>
            <a:ext cx="40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Beta[1] = Intercept (Groundwater &amp; CWS)</a:t>
            </a:r>
          </a:p>
          <a:p>
            <a:r>
              <a:rPr lang="en-US" dirty="0"/>
              <a:t>Beta[2] = Surface Water</a:t>
            </a:r>
          </a:p>
          <a:p>
            <a:r>
              <a:rPr lang="en-US" dirty="0"/>
              <a:t>Beta[3] = NTNCWS</a:t>
            </a:r>
          </a:p>
        </p:txBody>
      </p:sp>
    </p:spTree>
    <p:extLst>
      <p:ext uri="{BB962C8B-B14F-4D97-AF65-F5344CB8AC3E}">
        <p14:creationId xmlns:p14="http://schemas.microsoft.com/office/powerpoint/2010/main" val="24820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31081-8759-4A2C-A5F7-06577397CD99}"/>
              </a:ext>
            </a:extLst>
          </p:cNvPr>
          <p:cNvSpPr txBox="1"/>
          <p:nvPr/>
        </p:nvSpPr>
        <p:spPr>
          <a:xfrm>
            <a:off x="840802" y="2325727"/>
            <a:ext cx="284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Beta[4] = TNCWS</a:t>
            </a:r>
          </a:p>
          <a:p>
            <a:r>
              <a:rPr lang="en-US" dirty="0"/>
              <a:t>Beta[5] = </a:t>
            </a:r>
            <a:r>
              <a:rPr lang="en-US" dirty="0" err="1"/>
              <a:t>Population_served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25C41A2-1DBD-4CAD-B37B-2E1892532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54" y="-1"/>
            <a:ext cx="8100374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113C-F5B7-4EB2-AB50-17F637CB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II </a:t>
            </a:r>
            <a:r>
              <a:rPr lang="en-US" sz="2400" dirty="0"/>
              <a:t>( ~ state * </a:t>
            </a:r>
            <a:r>
              <a:rPr lang="en-US" sz="2400" dirty="0" err="1"/>
              <a:t>begin_year</a:t>
            </a:r>
            <a:r>
              <a:rPr lang="en-US" sz="240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9CB6-3A23-474F-8EDC-6CCAA062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regression model using log link function</a:t>
            </a:r>
          </a:p>
          <a:p>
            <a:r>
              <a:rPr lang="en-US" dirty="0"/>
              <a:t>Aggregated the violations into count data by states</a:t>
            </a:r>
          </a:p>
          <a:p>
            <a:r>
              <a:rPr lang="en-US" dirty="0">
                <a:hlinkClick r:id="rId2" action="ppaction://hlinkfile"/>
              </a:rPr>
              <a:t>file:///C:/Users/Peaceful%20Pierre/Documents/Academics/Spring%202020/Bayesian%20Inference%20Models/Final%20project/Violations%20Trend%20by%20State.html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Likelihood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pois(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intercept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Prior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(0,0.1)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5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70E97-34D8-4535-BDE6-E02DEF723E6D}"/>
              </a:ext>
            </a:extLst>
          </p:cNvPr>
          <p:cNvSpPr txBox="1"/>
          <p:nvPr/>
        </p:nvSpPr>
        <p:spPr>
          <a:xfrm>
            <a:off x="1300163" y="3157538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not converge…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FE23FA4-0814-4EB2-9E25-3601BB2B4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83" y="0"/>
            <a:ext cx="818311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46EDB29-1F2E-4DB8-8F19-0CA49DBD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83" y="28100"/>
            <a:ext cx="8183117" cy="6801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70E97-34D8-4535-BDE6-E02DEF723E6D}"/>
              </a:ext>
            </a:extLst>
          </p:cNvPr>
          <p:cNvSpPr txBox="1"/>
          <p:nvPr/>
        </p:nvSpPr>
        <p:spPr>
          <a:xfrm>
            <a:off x="1300163" y="3157538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not converge…</a:t>
            </a:r>
          </a:p>
        </p:txBody>
      </p:sp>
    </p:spTree>
    <p:extLst>
      <p:ext uri="{BB962C8B-B14F-4D97-AF65-F5344CB8AC3E}">
        <p14:creationId xmlns:p14="http://schemas.microsoft.com/office/powerpoint/2010/main" val="406167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9BFBC7-D92A-474A-957E-1C731EF5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49" y="780097"/>
            <a:ext cx="8408759" cy="5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1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CD2-892C-4039-90FE-204420F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272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681DB-786C-49B7-AF7C-99DA23C1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1. For a SDWA violation, which factors pertaining to public water systems can pose ‘acute health risks’ to the population?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DAB0A-18B0-490B-B4DE-F4DF823AFDCD}"/>
              </a:ext>
            </a:extLst>
          </p:cNvPr>
          <p:cNvSpPr txBox="1">
            <a:spLocks/>
          </p:cNvSpPr>
          <p:nvPr/>
        </p:nvSpPr>
        <p:spPr>
          <a:xfrm>
            <a:off x="7870995" y="643467"/>
            <a:ext cx="3341488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chemeClr val="tx2"/>
                </a:solidFill>
                <a:ea typeface="+mn-ea"/>
                <a:cs typeface="+mn-cs"/>
              </a:rPr>
              <a:t>2. Are such violations increasing over time?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6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681DB-786C-49B7-AF7C-99DA23C1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1. During a SDWA violation, which  factors pertaining to public water systems can pose ‘acute health risks’ to the population?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DAB0A-18B0-490B-B4DE-F4DF823AFDCD}"/>
              </a:ext>
            </a:extLst>
          </p:cNvPr>
          <p:cNvSpPr txBox="1">
            <a:spLocks/>
          </p:cNvSpPr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cap="all" spc="200" dirty="0">
                <a:ea typeface="+mn-ea"/>
                <a:cs typeface="+mn-cs"/>
              </a:rPr>
              <a:t>2. Are such SDWA violations increasing over time?</a:t>
            </a:r>
          </a:p>
        </p:txBody>
      </p:sp>
    </p:spTree>
    <p:extLst>
      <p:ext uri="{BB962C8B-B14F-4D97-AF65-F5344CB8AC3E}">
        <p14:creationId xmlns:p14="http://schemas.microsoft.com/office/powerpoint/2010/main" val="35000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06FF-F975-43E6-814E-7B411B94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5D0E-4BF8-4A14-B0F8-FF9B68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Drinking Water Act Violations (1988-2019), Environmental Protection Agency</a:t>
            </a:r>
          </a:p>
        </p:txBody>
      </p:sp>
      <p:pic>
        <p:nvPicPr>
          <p:cNvPr id="5" name="Picture 4" descr="A screen shot of a computer monitor and keyboard&#10;&#10;Description automatically generated">
            <a:extLst>
              <a:ext uri="{FF2B5EF4-FFF2-40B4-BE49-F238E27FC236}">
                <a16:creationId xmlns:a16="http://schemas.microsoft.com/office/drawing/2014/main" id="{BC17E05F-6AD4-4C7D-9919-6273C61D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9119"/>
          <a:stretch/>
        </p:blipFill>
        <p:spPr>
          <a:xfrm>
            <a:off x="1036320" y="3429000"/>
            <a:ext cx="9982281" cy="182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8A180D-65D1-4C15-967C-5A1D1DFE0CFE}"/>
              </a:ext>
            </a:extLst>
          </p:cNvPr>
          <p:cNvSpPr/>
          <p:nvPr/>
        </p:nvSpPr>
        <p:spPr>
          <a:xfrm>
            <a:off x="3514725" y="3243263"/>
            <a:ext cx="1171575" cy="22574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6B964-A5E4-41ED-8B95-884DB4FB6AF9}"/>
              </a:ext>
            </a:extLst>
          </p:cNvPr>
          <p:cNvSpPr/>
          <p:nvPr/>
        </p:nvSpPr>
        <p:spPr>
          <a:xfrm>
            <a:off x="4686299" y="3243263"/>
            <a:ext cx="1034277" cy="22574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BD6C-B864-4B1C-A652-326BE0481343}"/>
              </a:ext>
            </a:extLst>
          </p:cNvPr>
          <p:cNvSpPr/>
          <p:nvPr/>
        </p:nvSpPr>
        <p:spPr>
          <a:xfrm>
            <a:off x="5720577" y="3243264"/>
            <a:ext cx="1984916" cy="22679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4F59-85CC-4F76-A5C7-CCEFF8EE0280}"/>
              </a:ext>
            </a:extLst>
          </p:cNvPr>
          <p:cNvSpPr/>
          <p:nvPr/>
        </p:nvSpPr>
        <p:spPr>
          <a:xfrm>
            <a:off x="9409771" y="3213399"/>
            <a:ext cx="1608829" cy="22574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692C5-4420-48E7-B0B2-3D00E6A3E080}"/>
              </a:ext>
            </a:extLst>
          </p:cNvPr>
          <p:cNvSpPr txBox="1"/>
          <p:nvPr/>
        </p:nvSpPr>
        <p:spPr>
          <a:xfrm>
            <a:off x="4939990" y="2743200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55EB8-5D07-4726-A25B-43414693833F}"/>
              </a:ext>
            </a:extLst>
          </p:cNvPr>
          <p:cNvSpPr txBox="1"/>
          <p:nvPr/>
        </p:nvSpPr>
        <p:spPr>
          <a:xfrm>
            <a:off x="9621234" y="2735693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033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6F81-5245-4EBA-86D0-9FBBB5AB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8D9-0455-439E-880B-1DA5DAED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Acute Health Risk </a:t>
            </a:r>
            <a:r>
              <a:rPr lang="en-US" dirty="0"/>
              <a:t>(0 or 1)</a:t>
            </a:r>
          </a:p>
          <a:p>
            <a:r>
              <a:rPr lang="en-US" dirty="0"/>
              <a:t>If violations cause an immediate illness</a:t>
            </a:r>
          </a:p>
          <a:p>
            <a:r>
              <a:rPr lang="en-US" dirty="0"/>
              <a:t>Binary variable</a:t>
            </a:r>
          </a:p>
        </p:txBody>
      </p:sp>
      <p:pic>
        <p:nvPicPr>
          <p:cNvPr id="4" name="Picture 3" descr="A screen shot of a computer monitor and keyboard&#10;&#10;Description automatically generated">
            <a:extLst>
              <a:ext uri="{FF2B5EF4-FFF2-40B4-BE49-F238E27FC236}">
                <a16:creationId xmlns:a16="http://schemas.microsoft.com/office/drawing/2014/main" id="{AB75C695-5941-4738-96F1-EC0C741C2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9119"/>
          <a:stretch/>
        </p:blipFill>
        <p:spPr>
          <a:xfrm>
            <a:off x="880203" y="4042869"/>
            <a:ext cx="9982281" cy="1826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18C95C-4631-4A03-A9EF-87DF854C82C3}"/>
              </a:ext>
            </a:extLst>
          </p:cNvPr>
          <p:cNvSpPr/>
          <p:nvPr/>
        </p:nvSpPr>
        <p:spPr>
          <a:xfrm>
            <a:off x="9253654" y="3827268"/>
            <a:ext cx="1608829" cy="22574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31673-035E-4777-B846-4C8418A1E962}"/>
              </a:ext>
            </a:extLst>
          </p:cNvPr>
          <p:cNvSpPr txBox="1"/>
          <p:nvPr/>
        </p:nvSpPr>
        <p:spPr>
          <a:xfrm>
            <a:off x="9465117" y="3349562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92711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CB5-31FB-47E3-8383-8871F64F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Variable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ED1B-981C-452D-864B-78C24724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 of water</a:t>
            </a:r>
          </a:p>
          <a:p>
            <a:r>
              <a:rPr lang="en-US" dirty="0"/>
              <a:t>Groundwater or surface water</a:t>
            </a:r>
          </a:p>
          <a:p>
            <a:r>
              <a:rPr lang="en-US" dirty="0"/>
              <a:t>Categorical variable</a:t>
            </a:r>
          </a:p>
        </p:txBody>
      </p:sp>
      <p:pic>
        <p:nvPicPr>
          <p:cNvPr id="6" name="Picture 5" descr="A screen shot of a computer monitor and keyboard&#10;&#10;Description automatically generated">
            <a:extLst>
              <a:ext uri="{FF2B5EF4-FFF2-40B4-BE49-F238E27FC236}">
                <a16:creationId xmlns:a16="http://schemas.microsoft.com/office/drawing/2014/main" id="{1F7291B8-E292-461C-9C73-C2E8481A9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9119"/>
          <a:stretch/>
        </p:blipFill>
        <p:spPr>
          <a:xfrm>
            <a:off x="1036320" y="3895208"/>
            <a:ext cx="9982281" cy="1826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83328-FF6B-4559-B7A7-CF8E77A94B9E}"/>
              </a:ext>
            </a:extLst>
          </p:cNvPr>
          <p:cNvSpPr/>
          <p:nvPr/>
        </p:nvSpPr>
        <p:spPr>
          <a:xfrm>
            <a:off x="4686299" y="3709471"/>
            <a:ext cx="1034277" cy="22574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4512B-AE2F-48F8-8811-F3C6CE8D1B1C}"/>
              </a:ext>
            </a:extLst>
          </p:cNvPr>
          <p:cNvSpPr txBox="1"/>
          <p:nvPr/>
        </p:nvSpPr>
        <p:spPr>
          <a:xfrm>
            <a:off x="4939990" y="3209408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</p:spTree>
    <p:extLst>
      <p:ext uri="{BB962C8B-B14F-4D97-AF65-F5344CB8AC3E}">
        <p14:creationId xmlns:p14="http://schemas.microsoft.com/office/powerpoint/2010/main" val="170036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FD52-BDC6-4F7B-8B16-215CC85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variable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1C4F-CC7D-489F-85F3-7B9FA818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 served</a:t>
            </a:r>
          </a:p>
          <a:p>
            <a:r>
              <a:rPr lang="en-US" dirty="0"/>
              <a:t>Continuous variable</a:t>
            </a:r>
          </a:p>
        </p:txBody>
      </p:sp>
      <p:pic>
        <p:nvPicPr>
          <p:cNvPr id="5" name="Picture 4" descr="A screen shot of a computer monitor and keyboard&#10;&#10;Description automatically generated">
            <a:extLst>
              <a:ext uri="{FF2B5EF4-FFF2-40B4-BE49-F238E27FC236}">
                <a16:creationId xmlns:a16="http://schemas.microsoft.com/office/drawing/2014/main" id="{3F7B41B9-F3EE-4BF6-B943-7762A58A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9119"/>
          <a:stretch/>
        </p:blipFill>
        <p:spPr>
          <a:xfrm>
            <a:off x="1036320" y="3540512"/>
            <a:ext cx="9982281" cy="1826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AE82D8-A4A3-49FA-8EB7-D1E839068D59}"/>
              </a:ext>
            </a:extLst>
          </p:cNvPr>
          <p:cNvSpPr/>
          <p:nvPr/>
        </p:nvSpPr>
        <p:spPr>
          <a:xfrm>
            <a:off x="5720577" y="3354776"/>
            <a:ext cx="1984916" cy="22679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FC8E8-9938-4301-BAD5-FBB823EBBF83}"/>
              </a:ext>
            </a:extLst>
          </p:cNvPr>
          <p:cNvSpPr txBox="1"/>
          <p:nvPr/>
        </p:nvSpPr>
        <p:spPr>
          <a:xfrm>
            <a:off x="4939990" y="2854712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</p:spTree>
    <p:extLst>
      <p:ext uri="{BB962C8B-B14F-4D97-AF65-F5344CB8AC3E}">
        <p14:creationId xmlns:p14="http://schemas.microsoft.com/office/powerpoint/2010/main" val="9979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39EA-CBBB-4737-B564-E560164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Variable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BD9B-F197-4939-ABF6-ECB796BD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of Public Water System</a:t>
            </a:r>
            <a:endParaRPr lang="en-US" sz="900" b="1" dirty="0"/>
          </a:p>
          <a:p>
            <a:r>
              <a:rPr lang="en-US" dirty="0"/>
              <a:t>A) Community water system (CWS)</a:t>
            </a:r>
          </a:p>
          <a:p>
            <a:r>
              <a:rPr lang="en-US" dirty="0"/>
              <a:t>B) Transient non-community water system (TNCWS)</a:t>
            </a:r>
          </a:p>
          <a:p>
            <a:r>
              <a:rPr lang="en-US" dirty="0"/>
              <a:t>C) Non-transient non-community water system (NTNCWS)</a:t>
            </a:r>
          </a:p>
          <a:p>
            <a:endParaRPr lang="en-US" dirty="0"/>
          </a:p>
        </p:txBody>
      </p:sp>
      <p:pic>
        <p:nvPicPr>
          <p:cNvPr id="5" name="Picture 4" descr="A screen shot of a computer monitor and keyboard&#10;&#10;Description automatically generated">
            <a:extLst>
              <a:ext uri="{FF2B5EF4-FFF2-40B4-BE49-F238E27FC236}">
                <a16:creationId xmlns:a16="http://schemas.microsoft.com/office/drawing/2014/main" id="{2F846D83-FF21-456C-80B7-7637731D5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9119"/>
          <a:stretch/>
        </p:blipFill>
        <p:spPr>
          <a:xfrm>
            <a:off x="827315" y="4280132"/>
            <a:ext cx="9982281" cy="182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C5933A-5CE1-4F59-94B1-D7313B498F42}"/>
              </a:ext>
            </a:extLst>
          </p:cNvPr>
          <p:cNvSpPr/>
          <p:nvPr/>
        </p:nvSpPr>
        <p:spPr>
          <a:xfrm>
            <a:off x="3303631" y="4059246"/>
            <a:ext cx="1156857" cy="22679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A1A50-3701-4C25-9E2B-1807F67E7A2D}"/>
              </a:ext>
            </a:extLst>
          </p:cNvPr>
          <p:cNvSpPr txBox="1"/>
          <p:nvPr/>
        </p:nvSpPr>
        <p:spPr>
          <a:xfrm>
            <a:off x="4730985" y="3594332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</p:spTree>
    <p:extLst>
      <p:ext uri="{BB962C8B-B14F-4D97-AF65-F5344CB8AC3E}">
        <p14:creationId xmlns:p14="http://schemas.microsoft.com/office/powerpoint/2010/main" val="335432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39EA-CBBB-4737-B564-E560164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Variable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BD9B-F197-4939-ABF6-ECB796BD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 of Public Water System</a:t>
            </a:r>
          </a:p>
          <a:p>
            <a:endParaRPr lang="en-US" sz="900" b="1" dirty="0"/>
          </a:p>
          <a:p>
            <a:r>
              <a:rPr lang="en-US" dirty="0"/>
              <a:t>A) Community water system (CWS)</a:t>
            </a:r>
          </a:p>
          <a:p>
            <a:pPr lvl="1"/>
            <a:r>
              <a:rPr lang="en-US" dirty="0"/>
              <a:t>Systems serving at least 25 year-round residents. Example </a:t>
            </a:r>
            <a:r>
              <a:rPr lang="en-US" i="1" dirty="0"/>
              <a:t>– Homes, apartments </a:t>
            </a:r>
            <a:r>
              <a:rPr lang="en-US" i="1" dirty="0" err="1"/>
              <a:t>etc</a:t>
            </a:r>
            <a:r>
              <a:rPr lang="en-US" i="1" dirty="0"/>
              <a:t> that are occupied as primary residences.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B) Transient non-community water system (TNCWS)</a:t>
            </a:r>
          </a:p>
          <a:p>
            <a:pPr lvl="1"/>
            <a:r>
              <a:rPr lang="en-US" dirty="0"/>
              <a:t>Systems serving less than 25 of the same people over six months per year. Example – </a:t>
            </a:r>
            <a:r>
              <a:rPr lang="en-US" i="1" dirty="0"/>
              <a:t>A drinking water well serving campground or a highway rest stop.</a:t>
            </a:r>
          </a:p>
          <a:p>
            <a:pPr lvl="1"/>
            <a:endParaRPr lang="en-US" dirty="0"/>
          </a:p>
          <a:p>
            <a:r>
              <a:rPr lang="en-US" dirty="0"/>
              <a:t>C) Non-transient non-community water system (NTNCWS)</a:t>
            </a:r>
          </a:p>
          <a:p>
            <a:pPr lvl="1"/>
            <a:r>
              <a:rPr lang="en-US" dirty="0"/>
              <a:t>Non-community systems serving at least 25 of the same persons over six months per year. Example – </a:t>
            </a:r>
            <a:r>
              <a:rPr lang="en-US" i="1" dirty="0"/>
              <a:t>Schools or hospitals having their own source of water.</a:t>
            </a:r>
          </a:p>
        </p:txBody>
      </p:sp>
    </p:spTree>
    <p:extLst>
      <p:ext uri="{BB962C8B-B14F-4D97-AF65-F5344CB8AC3E}">
        <p14:creationId xmlns:p14="http://schemas.microsoft.com/office/powerpoint/2010/main" val="920339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80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US water systems &amp; Public Health</vt:lpstr>
      <vt:lpstr>1. For a SDWA violation, which factors pertaining to public water systems can pose ‘acute health risks’ to the population?</vt:lpstr>
      <vt:lpstr>1. During a SDWA violation, which  factors pertaining to public water systems can pose ‘acute health risks’ to the population?</vt:lpstr>
      <vt:lpstr>Dataset</vt:lpstr>
      <vt:lpstr>Response variable</vt:lpstr>
      <vt:lpstr>Predictor Variable I</vt:lpstr>
      <vt:lpstr>Predictor variable II</vt:lpstr>
      <vt:lpstr>Predictor Variable III</vt:lpstr>
      <vt:lpstr>Predictor Variable III</vt:lpstr>
      <vt:lpstr>Model I ( ~ source_water + pws_system + population_served )</vt:lpstr>
      <vt:lpstr>Results I</vt:lpstr>
      <vt:lpstr>Results I</vt:lpstr>
      <vt:lpstr>Results I</vt:lpstr>
      <vt:lpstr>Model II ( ~ state * begin_year) </vt:lpstr>
      <vt:lpstr>Results II</vt:lpstr>
      <vt:lpstr>Results II</vt:lpstr>
      <vt:lpstr>Results II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water systems &amp; Public Health</dc:title>
  <dc:creator>Pierre Mishra</dc:creator>
  <cp:lastModifiedBy>Pierre Mishra</cp:lastModifiedBy>
  <cp:revision>1</cp:revision>
  <dcterms:created xsi:type="dcterms:W3CDTF">2020-04-15T15:10:13Z</dcterms:created>
  <dcterms:modified xsi:type="dcterms:W3CDTF">2020-04-15T15:10:28Z</dcterms:modified>
</cp:coreProperties>
</file>