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2148-9DE6-5121-BA84-42BF83717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EF57C-EEAD-F4FC-6220-68CEC3EFF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E2141-F135-31D4-A3BC-1E94D2F7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89F7-AC60-40E3-922A-87AD7438BA9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20050-55F1-3040-E067-07F891D3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5F735-9CF3-2E6A-E43F-03FF8DF7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799D-6119-4EFA-B5F4-CDD3AAC7D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34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7A99-D5DE-9940-7984-50E2DBA5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9D0D5-B959-BE9D-BF0C-DB6F581B9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6512-7674-193C-A485-F32328C0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89F7-AC60-40E3-922A-87AD7438BA9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1E416-52FD-6BBD-FC39-2BD22CA7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A601-0753-A0DB-3EAD-1EBDEF2A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799D-6119-4EFA-B5F4-CDD3AAC7D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45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30B27-5A87-826E-C978-5F191FC60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41D9B-2B0D-C50E-2D5C-BDDE0BC78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91C41-5AEC-3C59-8455-0FA33E8F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89F7-AC60-40E3-922A-87AD7438BA9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0784C-BA83-8265-E9E1-0F106984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9115-A364-105B-5120-7ACB9DAD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799D-6119-4EFA-B5F4-CDD3AAC7D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6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21D9-05CC-F2BA-26A8-15C75B73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4A1D-2F92-1CE0-D839-09E27F68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1D645-52E2-A303-89BE-F9076BC6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89F7-AC60-40E3-922A-87AD7438BA9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AA665-3EB0-6A37-3905-E84C8105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EEA2-6AE8-009E-B352-13EAFE31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799D-6119-4EFA-B5F4-CDD3AAC7D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22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2EFD-49B3-DC10-7559-7CDB9D6A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14276-061F-9D65-BC2B-DE328E0F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9B465-E9F4-FEBB-421D-8D84B057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89F7-AC60-40E3-922A-87AD7438BA9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78200-9EBA-DE2D-2F57-F5AF29E6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2988-2C0C-3B85-ECF9-AD7BD283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799D-6119-4EFA-B5F4-CDD3AAC7D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FC64-9FB9-C256-92F0-B57832A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C95F4-17EB-963E-A07A-2A928BA9C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1ABB5-5F34-9EDD-E009-DFC22098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60F52-78BF-F109-1AFA-1F2D1C13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89F7-AC60-40E3-922A-87AD7438BA9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3FBA5-991E-F10C-4CD5-57AB85A4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3F3A4-7689-F0FD-16A8-E080F120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799D-6119-4EFA-B5F4-CDD3AAC7D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02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1FF0-A183-F5AE-09CB-8836CA61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6DE36-4DC7-6BE2-7B41-1FE56F0BD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31BA9-F766-3CC0-2DFC-C8D2E8A72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4B8F4-CD4F-19F6-9B6B-6C9098B1F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3094E-6FB4-9780-449C-FCD5BB8C8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A092F-7B15-851A-D281-CD74C66A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89F7-AC60-40E3-922A-87AD7438BA9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C03B5-0FCA-8504-0E69-F6C5C31E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D8084-F28E-21C1-8727-5B34CB8F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799D-6119-4EFA-B5F4-CDD3AAC7D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51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5B00-421E-AB66-D888-CD601DDA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3E917-0216-FAF9-4A53-A2092127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89F7-AC60-40E3-922A-87AD7438BA9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FB75B-6BD3-3A38-5219-FC55C271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27365-651D-EFFE-1B1C-9A88023F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799D-6119-4EFA-B5F4-CDD3AAC7D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73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FA2BB-86DC-AE84-F31C-CCAFD06B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89F7-AC60-40E3-922A-87AD7438BA9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65B63-8F8A-C829-0F24-2E7E84F6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DDDF6-E12A-20C8-AFF7-73D22420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799D-6119-4EFA-B5F4-CDD3AAC7D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78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C779-2EAA-CF4D-A42F-8A0B209E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35FE4-BD6A-4EF1-FC61-27FD46B2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0CFEF-95C6-C31F-8B9B-00637B806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BE51B-FDC9-4FCB-3E39-C0EA9612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89F7-AC60-40E3-922A-87AD7438BA9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66D48-A100-CEBA-29F6-44CE7479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C5ADF-D9A4-A6CE-3ABD-F8879EAD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799D-6119-4EFA-B5F4-CDD3AAC7D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75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2243-7A97-F1EE-F55C-1CE89646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63FE8-5B51-7C4A-C3F9-4315D420B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2AA2B-3754-5198-C9F5-A078EB252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E3D3C-AF17-350F-D860-CE6CD021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89F7-AC60-40E3-922A-87AD7438BA9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5DDA-7A73-1F25-0EA6-D43A1FD0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640A6-8142-6744-18F1-78F9F945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799D-6119-4EFA-B5F4-CDD3AAC7D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91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50A7F-7FD3-6806-1792-7658048F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57B98-5CDD-545C-A77C-733B757F4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93E9-C9B9-A196-CC2D-277B84D3E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89F7-AC60-40E3-922A-87AD7438BA99}" type="datetimeFigureOut">
              <a:rPr lang="fr-FR" smtClean="0"/>
              <a:t>15/02/2023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894D2-E3AC-DF2C-CEE7-8D41DF5EB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3D8F-9416-6C06-E7FD-1D3E840C8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2799D-6119-4EFA-B5F4-CDD3AAC7D9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75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6C04A1D-2057-5435-EBC1-8C07BC86BA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2747868"/>
                  </p:ext>
                </p:extLst>
              </p:nvPr>
            </p:nvGraphicFramePr>
            <p:xfrm>
              <a:off x="256674" y="328862"/>
              <a:ext cx="11662610" cy="619642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831305">
                      <a:extLst>
                        <a:ext uri="{9D8B030D-6E8A-4147-A177-3AD203B41FA5}">
                          <a16:colId xmlns:a16="http://schemas.microsoft.com/office/drawing/2014/main" val="1323528960"/>
                        </a:ext>
                      </a:extLst>
                    </a:gridCol>
                    <a:gridCol w="5831305">
                      <a:extLst>
                        <a:ext uri="{9D8B030D-6E8A-4147-A177-3AD203B41FA5}">
                          <a16:colId xmlns:a16="http://schemas.microsoft.com/office/drawing/2014/main" val="1255602469"/>
                        </a:ext>
                      </a:extLst>
                    </a:gridCol>
                  </a:tblGrid>
                  <a:tr h="464899">
                    <a:tc>
                      <a:txBody>
                        <a:bodyPr/>
                        <a:lstStyle/>
                        <a:p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Credit protection through CDS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Credit protection through TRS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96069781"/>
                      </a:ext>
                    </a:extLst>
                  </a:tr>
                  <a:tr h="2799671">
                    <a:tc>
                      <a:txBody>
                        <a:bodyPr/>
                        <a:lstStyle/>
                        <a:p>
                          <a:r>
                            <a:rPr lang="el-GR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τ</a:t>
                          </a:r>
                          <a:r>
                            <a:rPr lang="fr-FR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b="1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1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fr-FR" sz="1800" b="1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endParaRPr lang="fr-FR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τ</a:t>
                          </a:r>
                          <a:r>
                            <a:rPr lang="fr-FR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b="1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1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fr-FR" sz="1800" b="1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endParaRPr lang="fr-FR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1061250"/>
                      </a:ext>
                    </a:extLst>
                  </a:tr>
                  <a:tr h="2931856">
                    <a:tc>
                      <a:txBody>
                        <a:bodyPr/>
                        <a:lstStyle/>
                        <a:p>
                          <a:r>
                            <a:rPr lang="fr-FR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&lt; </a:t>
                          </a:r>
                          <a:r>
                            <a:rPr lang="el-GR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τ</a:t>
                          </a:r>
                          <a:r>
                            <a:rPr lang="fr-FR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fr-FR" sz="1800" b="1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b="1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1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fr-FR" sz="1800" b="1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endParaRPr lang="fr-FR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 &lt; </a:t>
                          </a:r>
                          <a:r>
                            <a:rPr lang="el-GR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τ</a:t>
                          </a:r>
                          <a:r>
                            <a:rPr lang="fr-FR" sz="18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fr-FR" sz="1800" b="1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b="1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1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fr-FR" sz="1800" b="1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endParaRPr lang="fr-FR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66214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6C04A1D-2057-5435-EBC1-8C07BC86BA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2747868"/>
                  </p:ext>
                </p:extLst>
              </p:nvPr>
            </p:nvGraphicFramePr>
            <p:xfrm>
              <a:off x="256674" y="328862"/>
              <a:ext cx="11662610" cy="619642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831305">
                      <a:extLst>
                        <a:ext uri="{9D8B030D-6E8A-4147-A177-3AD203B41FA5}">
                          <a16:colId xmlns:a16="http://schemas.microsoft.com/office/drawing/2014/main" val="1323528960"/>
                        </a:ext>
                      </a:extLst>
                    </a:gridCol>
                    <a:gridCol w="5831305">
                      <a:extLst>
                        <a:ext uri="{9D8B030D-6E8A-4147-A177-3AD203B41FA5}">
                          <a16:colId xmlns:a16="http://schemas.microsoft.com/office/drawing/2014/main" val="1255602469"/>
                        </a:ext>
                      </a:extLst>
                    </a:gridCol>
                  </a:tblGrid>
                  <a:tr h="464899">
                    <a:tc>
                      <a:txBody>
                        <a:bodyPr/>
                        <a:lstStyle/>
                        <a:p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Credit protection through CDS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Credit protection through TRS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96069781"/>
                      </a:ext>
                    </a:extLst>
                  </a:tr>
                  <a:tr h="279967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4" t="-17609" r="-100209" b="-10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04" t="-17609" r="-209" b="-10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1061250"/>
                      </a:ext>
                    </a:extLst>
                  </a:tr>
                  <a:tr h="293185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4" t="-112241" r="-100209" b="-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04" t="-112241" r="-209" b="-4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66214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E879957-5D70-8E48-40C4-64E471F52620}"/>
              </a:ext>
            </a:extLst>
          </p:cNvPr>
          <p:cNvSpPr/>
          <p:nvPr/>
        </p:nvSpPr>
        <p:spPr>
          <a:xfrm>
            <a:off x="357518" y="1364666"/>
            <a:ext cx="1299411" cy="641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Protection buyer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7F43C-5FD3-B6F3-5C45-5EA17B383F9B}"/>
              </a:ext>
            </a:extLst>
          </p:cNvPr>
          <p:cNvSpPr/>
          <p:nvPr/>
        </p:nvSpPr>
        <p:spPr>
          <a:xfrm>
            <a:off x="4671164" y="1364666"/>
            <a:ext cx="1299411" cy="641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Protection seller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55BEA-8F62-885D-4CAD-08B245C51604}"/>
              </a:ext>
            </a:extLst>
          </p:cNvPr>
          <p:cNvSpPr/>
          <p:nvPr/>
        </p:nvSpPr>
        <p:spPr>
          <a:xfrm>
            <a:off x="6204885" y="1364666"/>
            <a:ext cx="1427745" cy="641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Performance payer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B0A657-217B-C8A6-EFE3-AB1D786CC0C7}"/>
              </a:ext>
            </a:extLst>
          </p:cNvPr>
          <p:cNvSpPr/>
          <p:nvPr/>
        </p:nvSpPr>
        <p:spPr>
          <a:xfrm>
            <a:off x="10390678" y="1364666"/>
            <a:ext cx="1427745" cy="641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Performance receiver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BEF733-13D7-7128-9429-F03FBBB3005B}"/>
              </a:ext>
            </a:extLst>
          </p:cNvPr>
          <p:cNvSpPr/>
          <p:nvPr/>
        </p:nvSpPr>
        <p:spPr>
          <a:xfrm>
            <a:off x="357518" y="2827965"/>
            <a:ext cx="1299411" cy="6416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Bond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E85E0C-2018-17CB-EE2C-135F7AA83E6E}"/>
              </a:ext>
            </a:extLst>
          </p:cNvPr>
          <p:cNvSpPr/>
          <p:nvPr/>
        </p:nvSpPr>
        <p:spPr>
          <a:xfrm>
            <a:off x="6204885" y="2880770"/>
            <a:ext cx="1427745" cy="6416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Bond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2DBBBB-6051-4407-AF88-A405F4CFC421}"/>
              </a:ext>
            </a:extLst>
          </p:cNvPr>
          <p:cNvCxnSpPr>
            <a:cxnSpLocks/>
          </p:cNvCxnSpPr>
          <p:nvPr/>
        </p:nvCxnSpPr>
        <p:spPr>
          <a:xfrm>
            <a:off x="1656929" y="1894890"/>
            <a:ext cx="3023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4156C-EF73-0666-FEB4-32037FA033BE}"/>
              </a:ext>
            </a:extLst>
          </p:cNvPr>
          <p:cNvCxnSpPr>
            <a:cxnSpLocks/>
          </p:cNvCxnSpPr>
          <p:nvPr/>
        </p:nvCxnSpPr>
        <p:spPr>
          <a:xfrm>
            <a:off x="7649875" y="1471279"/>
            <a:ext cx="2740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28FBAD-6FEC-067D-A9B5-D602641B66DC}"/>
              </a:ext>
            </a:extLst>
          </p:cNvPr>
          <p:cNvCxnSpPr>
            <a:cxnSpLocks/>
          </p:cNvCxnSpPr>
          <p:nvPr/>
        </p:nvCxnSpPr>
        <p:spPr>
          <a:xfrm flipH="1">
            <a:off x="1656929" y="1451227"/>
            <a:ext cx="3023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B655D3-47CD-4D42-605C-3A413343D3D7}"/>
              </a:ext>
            </a:extLst>
          </p:cNvPr>
          <p:cNvCxnSpPr>
            <a:cxnSpLocks/>
          </p:cNvCxnSpPr>
          <p:nvPr/>
        </p:nvCxnSpPr>
        <p:spPr>
          <a:xfrm flipH="1">
            <a:off x="7632629" y="1876406"/>
            <a:ext cx="2740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223EB4-97EA-5BF1-843B-2169FD90F448}"/>
                  </a:ext>
                </a:extLst>
              </p:cNvPr>
              <p:cNvSpPr txBox="1"/>
              <p:nvPr/>
            </p:nvSpPr>
            <p:spPr>
              <a:xfrm>
                <a:off x="2368680" y="1881440"/>
                <a:ext cx="154202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dirty="0"/>
                  <a:t>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𝐶𝐷𝑆</m:t>
                        </m:r>
                      </m:sub>
                    </m:sSub>
                  </m:oMath>
                </a14:m>
                <a:r>
                  <a:rPr lang="fr-FR" sz="105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050" dirty="0"/>
                  <a:t>,…,</a:t>
                </a:r>
                <a:r>
                  <a:rPr lang="fr-FR" sz="105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1050" dirty="0"/>
                  <a:t>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223EB4-97EA-5BF1-843B-2169FD90F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680" y="1881440"/>
                <a:ext cx="1542022" cy="253916"/>
              </a:xfrm>
              <a:prstGeom prst="rect">
                <a:avLst/>
              </a:prstGeom>
              <a:blipFill>
                <a:blip r:embed="rId3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6DD155-DD17-FBC0-A3BA-0EB2889F171E}"/>
                  </a:ext>
                </a:extLst>
              </p:cNvPr>
              <p:cNvSpPr txBox="1"/>
              <p:nvPr/>
            </p:nvSpPr>
            <p:spPr>
              <a:xfrm>
                <a:off x="7168667" y="1051751"/>
                <a:ext cx="3668725" cy="433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05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105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05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05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05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105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≥</m:t>
                          </m:r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05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6DD155-DD17-FBC0-A3BA-0EB2889F1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667" y="1051751"/>
                <a:ext cx="3668725" cy="4333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1220C1DA-31FC-4FC4-BAED-B452A0FABCB9}"/>
              </a:ext>
            </a:extLst>
          </p:cNvPr>
          <p:cNvSpPr/>
          <p:nvPr/>
        </p:nvSpPr>
        <p:spPr>
          <a:xfrm>
            <a:off x="357518" y="4291264"/>
            <a:ext cx="1299411" cy="641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Protection buyer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068553-44C5-5894-E317-02FEAAF67B84}"/>
              </a:ext>
            </a:extLst>
          </p:cNvPr>
          <p:cNvSpPr/>
          <p:nvPr/>
        </p:nvSpPr>
        <p:spPr>
          <a:xfrm>
            <a:off x="4671164" y="4291264"/>
            <a:ext cx="1299411" cy="641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Protection seller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184FA4-C614-CAAA-7A3A-347C170487B1}"/>
              </a:ext>
            </a:extLst>
          </p:cNvPr>
          <p:cNvCxnSpPr>
            <a:cxnSpLocks/>
          </p:cNvCxnSpPr>
          <p:nvPr/>
        </p:nvCxnSpPr>
        <p:spPr>
          <a:xfrm>
            <a:off x="1656929" y="4821488"/>
            <a:ext cx="3023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0E85C7-35AE-72C2-8A76-FCAE3CF8D6BB}"/>
              </a:ext>
            </a:extLst>
          </p:cNvPr>
          <p:cNvCxnSpPr>
            <a:cxnSpLocks/>
          </p:cNvCxnSpPr>
          <p:nvPr/>
        </p:nvCxnSpPr>
        <p:spPr>
          <a:xfrm flipH="1">
            <a:off x="1656929" y="4377825"/>
            <a:ext cx="3023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586E38-B079-DBBA-93CF-0C2EFA377596}"/>
                  </a:ext>
                </a:extLst>
              </p:cNvPr>
              <p:cNvSpPr txBox="1"/>
              <p:nvPr/>
            </p:nvSpPr>
            <p:spPr>
              <a:xfrm>
                <a:off x="1837759" y="4086146"/>
                <a:ext cx="26525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∙(1 −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𝑅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586E38-B079-DBBA-93CF-0C2EFA377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759" y="4086146"/>
                <a:ext cx="2652575" cy="253916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042FBC2-0943-2DC1-33B3-3D777987CD14}"/>
                  </a:ext>
                </a:extLst>
              </p:cNvPr>
              <p:cNvSpPr txBox="1"/>
              <p:nvPr/>
            </p:nvSpPr>
            <p:spPr>
              <a:xfrm>
                <a:off x="2702027" y="4877219"/>
                <a:ext cx="9240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dirty="0"/>
                  <a:t>Accrued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𝐶𝐷𝑆</m:t>
                        </m:r>
                      </m:sub>
                    </m:sSub>
                  </m:oMath>
                </a14:m>
                <a:endParaRPr lang="fr-FR" sz="105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042FBC2-0943-2DC1-33B3-3D777987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27" y="4877219"/>
                <a:ext cx="924038" cy="253916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D057A91D-BB0E-AEF3-AE4E-4A3600B6B100}"/>
              </a:ext>
            </a:extLst>
          </p:cNvPr>
          <p:cNvSpPr/>
          <p:nvPr/>
        </p:nvSpPr>
        <p:spPr>
          <a:xfrm>
            <a:off x="6177071" y="4289884"/>
            <a:ext cx="1427745" cy="641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Performance payer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34F4B6-2150-91EF-54BC-9AB95DB51D95}"/>
              </a:ext>
            </a:extLst>
          </p:cNvPr>
          <p:cNvSpPr/>
          <p:nvPr/>
        </p:nvSpPr>
        <p:spPr>
          <a:xfrm>
            <a:off x="10354241" y="4291264"/>
            <a:ext cx="1427745" cy="641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Performance receiver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9B2523-FF8A-D276-48A1-C5502AA30A51}"/>
              </a:ext>
            </a:extLst>
          </p:cNvPr>
          <p:cNvCxnSpPr>
            <a:cxnSpLocks/>
          </p:cNvCxnSpPr>
          <p:nvPr/>
        </p:nvCxnSpPr>
        <p:spPr>
          <a:xfrm flipH="1">
            <a:off x="7586594" y="4377700"/>
            <a:ext cx="2740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2D4BDA8-B04F-20C8-896A-988C3DF8D49E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1007224" y="2006350"/>
            <a:ext cx="0" cy="82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F1466D2-C1E9-9070-6AEF-C144E28DCFC8}"/>
                  </a:ext>
                </a:extLst>
              </p:cNvPr>
              <p:cNvSpPr txBox="1"/>
              <p:nvPr/>
            </p:nvSpPr>
            <p:spPr>
              <a:xfrm>
                <a:off x="1007223" y="2282659"/>
                <a:ext cx="131573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dirty="0"/>
                  <a:t>Coupon c 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fr-FR" sz="1050" dirty="0"/>
                  <a:t>,…,</a:t>
                </a:r>
                <a:r>
                  <a:rPr lang="fr-FR" sz="105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fr-FR" sz="105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F1466D2-C1E9-9070-6AEF-C144E28DC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23" y="2282659"/>
                <a:ext cx="1315736" cy="253916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981229D-ED63-1A1A-126E-E7EBC8C3624A}"/>
                  </a:ext>
                </a:extLst>
              </p:cNvPr>
              <p:cNvSpPr txBox="1"/>
              <p:nvPr/>
            </p:nvSpPr>
            <p:spPr>
              <a:xfrm>
                <a:off x="8076299" y="1878009"/>
                <a:ext cx="1946627" cy="51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dirty="0"/>
                  <a:t>a/Spread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𝑇𝑅𝑆</m:t>
                        </m:r>
                      </m:sub>
                    </m:sSub>
                  </m:oMath>
                </a14:m>
                <a:r>
                  <a:rPr lang="fr-FR" sz="105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050" dirty="0"/>
                  <a:t>,…,</a:t>
                </a:r>
                <a:r>
                  <a:rPr lang="fr-FR" sz="105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1050" dirty="0"/>
                  <a:t> </a:t>
                </a:r>
              </a:p>
              <a:p>
                <a:r>
                  <a:rPr lang="fr-FR" sz="1050" b="0" dirty="0"/>
                  <a:t>b/</a:t>
                </a:r>
                <a14:m>
                  <m:oMath xmlns:m="http://schemas.openxmlformats.org/officeDocument/2006/math"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ctrlPr>
                          <a:rPr lang="fr-F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05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fr-FR" sz="105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fr-F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05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F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05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sSub>
                      <m:sSubPr>
                        <m:ctrlPr>
                          <a:rPr lang="fr-FR" sz="105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05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fr-FR" sz="105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fr-F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05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endParaRPr lang="fr-FR" sz="105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981229D-ED63-1A1A-126E-E7EBC8C36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299" y="1878009"/>
                <a:ext cx="1946627" cy="5146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B7DEAB-C1E1-D4B5-9D90-B430EC76B113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6918758" y="2006350"/>
            <a:ext cx="0" cy="87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4089517-FECD-621C-512B-2A9ADAFCBF51}"/>
                  </a:ext>
                </a:extLst>
              </p:cNvPr>
              <p:cNvSpPr txBox="1"/>
              <p:nvPr/>
            </p:nvSpPr>
            <p:spPr>
              <a:xfrm>
                <a:off x="6918756" y="2530859"/>
                <a:ext cx="131573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dirty="0"/>
                  <a:t>Coupon c 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fr-FR" sz="1050" dirty="0"/>
                  <a:t>,…,</a:t>
                </a:r>
                <a:r>
                  <a:rPr lang="fr-FR" sz="105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fr-FR" sz="105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4089517-FECD-621C-512B-2A9ADAFCB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756" y="2530859"/>
                <a:ext cx="1315736" cy="253916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5B30955-2940-6495-61AC-A7FCAD3F8FFB}"/>
              </a:ext>
            </a:extLst>
          </p:cNvPr>
          <p:cNvSpPr/>
          <p:nvPr/>
        </p:nvSpPr>
        <p:spPr>
          <a:xfrm>
            <a:off x="357517" y="5777868"/>
            <a:ext cx="1299411" cy="6416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Bond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3E21221-D275-1D4C-E940-269FAB83BD1E}"/>
              </a:ext>
            </a:extLst>
          </p:cNvPr>
          <p:cNvCxnSpPr>
            <a:cxnSpLocks/>
          </p:cNvCxnSpPr>
          <p:nvPr/>
        </p:nvCxnSpPr>
        <p:spPr>
          <a:xfrm flipV="1">
            <a:off x="1003793" y="4932948"/>
            <a:ext cx="0" cy="82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0F0C4A7-87BB-6698-2158-5336B1A1FCA7}"/>
                  </a:ext>
                </a:extLst>
              </p:cNvPr>
              <p:cNvSpPr txBox="1"/>
              <p:nvPr/>
            </p:nvSpPr>
            <p:spPr>
              <a:xfrm>
                <a:off x="1003793" y="5216797"/>
                <a:ext cx="47230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∙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𝑅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0F0C4A7-87BB-6698-2158-5336B1A1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93" y="5216797"/>
                <a:ext cx="472304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AA9667-EC5F-6699-00E2-7FDA2F21D359}"/>
              </a:ext>
            </a:extLst>
          </p:cNvPr>
          <p:cNvCxnSpPr>
            <a:cxnSpLocks/>
          </p:cNvCxnSpPr>
          <p:nvPr/>
        </p:nvCxnSpPr>
        <p:spPr>
          <a:xfrm flipH="1">
            <a:off x="7586594" y="4843778"/>
            <a:ext cx="2740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0717F29-6967-EFDF-78C6-B8F6E7A728BF}"/>
                  </a:ext>
                </a:extLst>
              </p:cNvPr>
              <p:cNvSpPr txBox="1"/>
              <p:nvPr/>
            </p:nvSpPr>
            <p:spPr>
              <a:xfrm>
                <a:off x="7340985" y="3926398"/>
                <a:ext cx="3358582" cy="37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05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fr-F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05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𝑑𝑒𝑓𝑎𝑢𝑙𝑡</m:t>
                                </m:r>
                              </m:sub>
                            </m:sSub>
                          </m:e>
                        </m:d>
                        <m:r>
                          <a:rPr lang="fr-FR" sz="105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fr-F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05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F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05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fr-FR" sz="1050" dirty="0"/>
                  <a:t>, assuming that </a:t>
                </a:r>
                <a14:m>
                  <m:oMath xmlns:m="http://schemas.openxmlformats.org/officeDocument/2006/math">
                    <m:r>
                      <a:rPr lang="fr-FR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5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r-FR" sz="105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𝑑𝑒𝑓𝑎𝑢𝑙𝑡</m:t>
                            </m:r>
                          </m:sub>
                        </m:sSub>
                      </m:e>
                    </m:d>
                    <m:r>
                      <a:rPr lang="fr-FR" sz="105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fr-FR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5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r-FR" sz="105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050" dirty="0"/>
                  <a:t> </a:t>
                </a: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0717F29-6967-EFDF-78C6-B8F6E7A72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985" y="3926398"/>
                <a:ext cx="3358582" cy="3777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90B25AC-B98F-2BD7-4EEA-0218D7E98D79}"/>
                  </a:ext>
                </a:extLst>
              </p:cNvPr>
              <p:cNvSpPr txBox="1"/>
              <p:nvPr/>
            </p:nvSpPr>
            <p:spPr>
              <a:xfrm>
                <a:off x="8587594" y="4860340"/>
                <a:ext cx="9240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dirty="0"/>
                  <a:t>Accrued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𝑇𝑅𝑆</m:t>
                        </m:r>
                      </m:sub>
                    </m:sSub>
                  </m:oMath>
                </a14:m>
                <a:endParaRPr lang="fr-FR" sz="105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90B25AC-B98F-2BD7-4EEA-0218D7E98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94" y="4860340"/>
                <a:ext cx="924038" cy="253916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A4E7476-99AE-DEC1-54DB-91938F6FCE5A}"/>
              </a:ext>
            </a:extLst>
          </p:cNvPr>
          <p:cNvSpPr/>
          <p:nvPr/>
        </p:nvSpPr>
        <p:spPr>
          <a:xfrm>
            <a:off x="6204885" y="5787609"/>
            <a:ext cx="1381709" cy="6416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Bond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943E59-F8B9-5EE3-B0E1-3D25B3DAF4D1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6895739" y="4931568"/>
            <a:ext cx="1" cy="85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6988B03-558E-0B8C-A744-DB9508F95B85}"/>
                  </a:ext>
                </a:extLst>
              </p:cNvPr>
              <p:cNvSpPr txBox="1"/>
              <p:nvPr/>
            </p:nvSpPr>
            <p:spPr>
              <a:xfrm>
                <a:off x="6881685" y="5150219"/>
                <a:ext cx="1673613" cy="45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∙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𝑅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05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𝑑𝑒𝑓𝑎𝑢𝑙𝑡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05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6988B03-558E-0B8C-A744-DB9508F95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85" y="5150219"/>
                <a:ext cx="1673613" cy="457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10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113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MOUREAUX Pierre</dc:creator>
  <cp:lastModifiedBy>MOUREAUX Pierre</cp:lastModifiedBy>
  <cp:revision>21</cp:revision>
  <dcterms:created xsi:type="dcterms:W3CDTF">2023-02-15T08:30:53Z</dcterms:created>
  <dcterms:modified xsi:type="dcterms:W3CDTF">2023-02-15T10:53:56Z</dcterms:modified>
</cp:coreProperties>
</file>