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6" r:id="rId5"/>
    <p:sldId id="309" r:id="rId6"/>
    <p:sldId id="308" r:id="rId7"/>
    <p:sldId id="314" r:id="rId8"/>
    <p:sldId id="315" r:id="rId9"/>
    <p:sldId id="313" r:id="rId10"/>
    <p:sldId id="310" r:id="rId11"/>
    <p:sldId id="311" r:id="rId12"/>
    <p:sldId id="312" r:id="rId13"/>
    <p:sldId id="319" r:id="rId14"/>
    <p:sldId id="324" r:id="rId15"/>
    <p:sldId id="316" r:id="rId16"/>
    <p:sldId id="323" r:id="rId17"/>
    <p:sldId id="321" r:id="rId18"/>
    <p:sldId id="322" r:id="rId19"/>
    <p:sldId id="320" r:id="rId20"/>
    <p:sldId id="317" r:id="rId21"/>
    <p:sldId id="325" r:id="rId22"/>
    <p:sldId id="31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FB3-878C-48C2-8C7D-21F9269E0B92}" type="datetimeFigureOut">
              <a:rPr lang="fr-FR" smtClean="0"/>
              <a:t>29/06/2023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3EFA-D7B4-42C0-A4A1-6A6729E7549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59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74C6-9610-4EFF-A8CF-5CEBE7B27DC5}" type="datetimeFigureOut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D56-AA2F-4452-9FAC-B4C8D48F137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14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47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5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BB5C9-59A7-4770-B2AA-641F3C63B4C9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7ECEE-8444-4057-BCDC-70E869F964AE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0D32C-F99B-4264-B2F8-362A1230B523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72C39-303F-4AD1-B738-8E01CD1AAB10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CE47-D1E6-4DD8-AB34-2C9318886F0C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90BC9-279D-4310-92CE-1F5AE7EF8750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5801A-B430-401E-B5DD-10F987106A20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C21A69B-D4C2-4BD5-8B03-93209A425E14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14F60A-7B66-4829-887A-F663649423E8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3F65A44-474D-4549-A07C-6AAA0A9314B3}" type="datetime1">
              <a:rPr lang="fr-FR" noProof="0" smtClean="0"/>
              <a:t>29/06/2023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errePicard20/RoslynWorksho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oncev/awesome-rosly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les.sonarsource.com/cshar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logies.castsoftware.com/rules?sec=t_138383&amp;ref=|8484|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fr-FR" sz="6600" dirty="0"/>
              <a:t>Création d’un analyseur </a:t>
            </a:r>
            <a:r>
              <a:rPr lang="fr-FR" sz="6600" dirty="0" err="1"/>
              <a:t>Roslyn</a:t>
            </a:r>
            <a:r>
              <a:rPr lang="fr-FR" sz="6600" dirty="0"/>
              <a:t> en C#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Aneo			  Juin 2023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64692-845D-9329-E810-87D6521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principaux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57A2A-24E5-94D9-3C65-FE95D5BA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0359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Solution</a:t>
            </a:r>
            <a:r>
              <a:rPr lang="fr-FR" dirty="0"/>
              <a:t>: représente un ensemble de projets.</a:t>
            </a:r>
          </a:p>
          <a:p>
            <a:r>
              <a:rPr lang="en-US" b="1" dirty="0"/>
              <a:t>Project</a:t>
            </a:r>
            <a:r>
              <a:rPr lang="en-US" dirty="0"/>
              <a:t>: </a:t>
            </a:r>
            <a:r>
              <a:rPr lang="en-US" dirty="0" err="1"/>
              <a:t>représente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(au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vbproj</a:t>
            </a:r>
            <a:r>
              <a:rPr lang="en-US" dirty="0"/>
              <a:t>)</a:t>
            </a:r>
          </a:p>
          <a:p>
            <a:r>
              <a:rPr lang="en-US" b="1" dirty="0"/>
              <a:t>Compilation</a:t>
            </a:r>
            <a:r>
              <a:rPr lang="en-US" dirty="0"/>
              <a:t>: </a:t>
            </a:r>
            <a:r>
              <a:rPr lang="en-US" dirty="0" err="1"/>
              <a:t>contient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produites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 compilation.</a:t>
            </a:r>
          </a:p>
          <a:p>
            <a:r>
              <a:rPr lang="en-US" b="1" dirty="0"/>
              <a:t>Document</a:t>
            </a:r>
            <a:r>
              <a:rPr lang="en-US" dirty="0"/>
              <a:t>: </a:t>
            </a:r>
            <a:r>
              <a:rPr lang="en-US" dirty="0" err="1"/>
              <a:t>représente</a:t>
            </a:r>
            <a:r>
              <a:rPr lang="en-US" dirty="0"/>
              <a:t> un source C# </a:t>
            </a:r>
            <a:r>
              <a:rPr lang="en-US" dirty="0" err="1"/>
              <a:t>ou</a:t>
            </a:r>
            <a:r>
              <a:rPr lang="en-US" dirty="0"/>
              <a:t> VB.NET</a:t>
            </a:r>
          </a:p>
          <a:p>
            <a:r>
              <a:rPr lang="en-US" b="1" dirty="0" err="1"/>
              <a:t>SyntaxTree</a:t>
            </a:r>
            <a:r>
              <a:rPr lang="en-US" dirty="0"/>
              <a:t>: </a:t>
            </a:r>
            <a:r>
              <a:rPr lang="en-US" dirty="0" err="1"/>
              <a:t>contient</a:t>
            </a:r>
            <a:r>
              <a:rPr lang="en-US" dirty="0"/>
              <a:t> </a:t>
            </a:r>
            <a:r>
              <a:rPr lang="en-US" dirty="0" err="1"/>
              <a:t>l’AST</a:t>
            </a:r>
            <a:r>
              <a:rPr lang="en-US" dirty="0"/>
              <a:t> d’un source</a:t>
            </a:r>
          </a:p>
          <a:p>
            <a:r>
              <a:rPr lang="en-US" b="1" dirty="0" err="1"/>
              <a:t>SyntaxNode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de base pour </a:t>
            </a:r>
            <a:r>
              <a:rPr lang="en-US" dirty="0" err="1"/>
              <a:t>tous</a:t>
            </a:r>
            <a:r>
              <a:rPr lang="en-US" dirty="0"/>
              <a:t> les types de </a:t>
            </a:r>
            <a:r>
              <a:rPr lang="en-US" dirty="0" err="1"/>
              <a:t>noeuds</a:t>
            </a:r>
            <a:r>
              <a:rPr lang="en-US" dirty="0"/>
              <a:t> de </a:t>
            </a:r>
            <a:r>
              <a:rPr lang="en-US" dirty="0" err="1"/>
              <a:t>l’AST</a:t>
            </a:r>
            <a:r>
              <a:rPr lang="en-US" dirty="0"/>
              <a:t> (C# et VB.NET)</a:t>
            </a:r>
          </a:p>
          <a:p>
            <a:r>
              <a:rPr lang="en-US" b="1" dirty="0" err="1"/>
              <a:t>SyntaxTrivia</a:t>
            </a:r>
            <a:r>
              <a:rPr lang="en-US" dirty="0"/>
              <a:t>: struct de base de </a:t>
            </a:r>
            <a:r>
              <a:rPr lang="en-US" dirty="0" err="1"/>
              <a:t>tous</a:t>
            </a:r>
            <a:r>
              <a:rPr lang="en-US" dirty="0"/>
              <a:t> les “</a:t>
            </a:r>
            <a:r>
              <a:rPr lang="en-US" dirty="0" err="1"/>
              <a:t>trivias</a:t>
            </a:r>
            <a:r>
              <a:rPr lang="en-US" dirty="0"/>
              <a:t>” (</a:t>
            </a:r>
            <a:r>
              <a:rPr lang="en-US" dirty="0" err="1"/>
              <a:t>noeuds</a:t>
            </a:r>
            <a:r>
              <a:rPr lang="en-US" dirty="0"/>
              <a:t> de </a:t>
            </a:r>
            <a:r>
              <a:rPr lang="en-US" dirty="0" err="1"/>
              <a:t>l’AST</a:t>
            </a:r>
            <a:r>
              <a:rPr lang="en-US" dirty="0"/>
              <a:t> representant des </a:t>
            </a:r>
            <a:r>
              <a:rPr lang="en-US" dirty="0" err="1"/>
              <a:t>espaces</a:t>
            </a:r>
            <a:r>
              <a:rPr lang="en-US" dirty="0"/>
              <a:t>, </a:t>
            </a:r>
            <a:r>
              <a:rPr lang="en-US" dirty="0" err="1"/>
              <a:t>saut</a:t>
            </a:r>
            <a:r>
              <a:rPr lang="en-US" dirty="0"/>
              <a:t> de </a:t>
            </a:r>
            <a:r>
              <a:rPr lang="en-US" dirty="0" err="1"/>
              <a:t>ligne</a:t>
            </a:r>
            <a:r>
              <a:rPr lang="en-US" dirty="0"/>
              <a:t>, </a:t>
            </a:r>
            <a:r>
              <a:rPr lang="en-US" dirty="0" err="1"/>
              <a:t>commentaires</a:t>
            </a:r>
            <a:r>
              <a:rPr lang="en-US" dirty="0"/>
              <a:t>, directives </a:t>
            </a:r>
            <a:r>
              <a:rPr lang="en-US" dirty="0" err="1"/>
              <a:t>préprocesseur</a:t>
            </a:r>
            <a:r>
              <a:rPr lang="en-US" dirty="0"/>
              <a:t>, …)</a:t>
            </a:r>
          </a:p>
          <a:p>
            <a:r>
              <a:rPr lang="en-US" b="1" dirty="0" err="1"/>
              <a:t>ISymbol</a:t>
            </a:r>
            <a:r>
              <a:rPr lang="en-US" dirty="0"/>
              <a:t>: interface </a:t>
            </a:r>
            <a:r>
              <a:rPr lang="en-US" dirty="0" err="1"/>
              <a:t>implémentée</a:t>
            </a:r>
            <a:r>
              <a:rPr lang="en-US" dirty="0"/>
              <a:t> par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symboles</a:t>
            </a:r>
            <a:r>
              <a:rPr lang="en-US" dirty="0"/>
              <a:t> de </a:t>
            </a:r>
            <a:r>
              <a:rPr lang="en-US" dirty="0" err="1"/>
              <a:t>l’arbre</a:t>
            </a:r>
            <a:r>
              <a:rPr lang="en-US" dirty="0"/>
              <a:t> des </a:t>
            </a:r>
            <a:r>
              <a:rPr lang="en-US" dirty="0" err="1"/>
              <a:t>symboles</a:t>
            </a:r>
            <a:r>
              <a:rPr lang="en-US" dirty="0"/>
              <a:t>.</a:t>
            </a:r>
          </a:p>
          <a:p>
            <a:r>
              <a:rPr lang="en-US" b="1" dirty="0" err="1"/>
              <a:t>SemanticModel</a:t>
            </a:r>
            <a:r>
              <a:rPr lang="en-US" dirty="0"/>
              <a:t>: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d’accéder</a:t>
            </a:r>
            <a:r>
              <a:rPr lang="en-US" dirty="0"/>
              <a:t> à </a:t>
            </a:r>
            <a:r>
              <a:rPr lang="en-US" dirty="0" err="1"/>
              <a:t>l’arbre</a:t>
            </a:r>
            <a:r>
              <a:rPr lang="en-US" dirty="0"/>
              <a:t> des </a:t>
            </a:r>
            <a:r>
              <a:rPr lang="en-US" dirty="0" err="1"/>
              <a:t>symboles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l’AST</a:t>
            </a:r>
            <a:r>
              <a:rPr lang="en-US" dirty="0"/>
              <a:t> (</a:t>
            </a:r>
            <a:r>
              <a:rPr lang="en-US" dirty="0" err="1"/>
              <a:t>résolution</a:t>
            </a:r>
            <a:r>
              <a:rPr lang="en-US" dirty="0"/>
              <a:t> des </a:t>
            </a:r>
            <a:r>
              <a:rPr lang="en-US" dirty="0" err="1"/>
              <a:t>noms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966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F58B2-1FE1-9FD3-AC77-A0C1C9C4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visiteurs d’AST et </a:t>
            </a:r>
            <a:r>
              <a:rPr lang="fr-FR"/>
              <a:t>de symboles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C7CF-979C-E492-708A-976FF560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Les visiteurs d’AST: </a:t>
            </a:r>
            <a:r>
              <a:rPr lang="fr-FR" b="1" dirty="0" err="1"/>
              <a:t>CSharpSyntaxWalker</a:t>
            </a:r>
            <a:r>
              <a:rPr lang="fr-FR" dirty="0"/>
              <a:t> et </a:t>
            </a:r>
            <a:r>
              <a:rPr lang="fr-FR" b="1" dirty="0" err="1"/>
              <a:t>CSharpSyntaxVisitor</a:t>
            </a:r>
            <a:endParaRPr lang="fr-FR" b="1" dirty="0"/>
          </a:p>
          <a:p>
            <a:r>
              <a:rPr lang="fr-FR" dirty="0"/>
              <a:t>- Les visiteurs de symboles: </a:t>
            </a:r>
            <a:r>
              <a:rPr lang="fr-FR" b="1" dirty="0" err="1"/>
              <a:t>SymbolVisitor</a:t>
            </a:r>
            <a:r>
              <a:rPr lang="fr-FR" dirty="0"/>
              <a:t> et </a:t>
            </a:r>
            <a:r>
              <a:rPr lang="fr-FR" b="1" dirty="0" err="1"/>
              <a:t>SymbolVisitor</a:t>
            </a:r>
            <a:r>
              <a:rPr lang="fr-FR" b="1" dirty="0"/>
              <a:t>&lt;</a:t>
            </a:r>
            <a:r>
              <a:rPr lang="fr-FR" b="1" dirty="0" err="1"/>
              <a:t>TResult</a:t>
            </a:r>
            <a:r>
              <a:rPr lang="fr-FR" b="1" dirty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705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AC909-2CFD-408F-B2A1-BFE31F9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D5772-82EB-5EDE-6BC3-098D6731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Toutes les structures de données sont immutables (AST, arbre des symboles, projets, solutions) =&gt; évite les locks, usage généralisé des méthodes </a:t>
            </a:r>
            <a:r>
              <a:rPr lang="fr-FR" dirty="0" err="1"/>
              <a:t>async</a:t>
            </a:r>
            <a:r>
              <a:rPr lang="fr-FR" dirty="0"/>
              <a:t> et de la parallélisation.</a:t>
            </a:r>
          </a:p>
          <a:p>
            <a:r>
              <a:rPr lang="fr-FR" dirty="0"/>
              <a:t>- Pour modifier une de ces structures de données, on peut invoquer des méthodes dont le nom est préfixé par « </a:t>
            </a:r>
            <a:r>
              <a:rPr lang="fr-FR" dirty="0" err="1"/>
              <a:t>With</a:t>
            </a:r>
            <a:r>
              <a:rPr lang="fr-FR" dirty="0"/>
              <a:t> » ou « </a:t>
            </a:r>
            <a:r>
              <a:rPr lang="fr-FR" dirty="0" err="1"/>
              <a:t>Without</a:t>
            </a:r>
            <a:r>
              <a:rPr lang="fr-FR" dirty="0"/>
              <a:t> », elles retournent une nouvelle instance dont un membre a été remplacé. Par exemple sur un nœud AST représentant une déclaration de membre de type on trouve les méthodes: </a:t>
            </a:r>
            <a:r>
              <a:rPr lang="fr-FR" dirty="0" err="1"/>
              <a:t>WithModifiers</a:t>
            </a:r>
            <a:r>
              <a:rPr lang="fr-FR" dirty="0"/>
              <a:t>(), </a:t>
            </a:r>
            <a:r>
              <a:rPr lang="fr-FR" dirty="0" err="1"/>
              <a:t>WithAttributeLists</a:t>
            </a:r>
            <a:r>
              <a:rPr lang="fr-FR" dirty="0"/>
              <a:t>(), </a:t>
            </a:r>
            <a:r>
              <a:rPr lang="fr-FR" dirty="0" err="1"/>
              <a:t>WithoutAnnotations</a:t>
            </a:r>
            <a:r>
              <a:rPr lang="fr-FR" dirty="0"/>
              <a:t>(), …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F5E68-D7EC-62B7-F9C1-AC22B592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templates</a:t>
            </a:r>
            <a:r>
              <a:rPr lang="fr-FR" dirty="0"/>
              <a:t> disponibles (VS 2022)</a:t>
            </a:r>
            <a:endParaRPr lang="en-US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1AD788F-E905-5041-6654-EAD78A4B1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781" y="1971040"/>
            <a:ext cx="6838135" cy="390144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6C5FCD3-1763-55B1-184B-FA34ED7A39A2}"/>
              </a:ext>
            </a:extLst>
          </p:cNvPr>
          <p:cNvSpPr txBox="1"/>
          <p:nvPr/>
        </p:nvSpPr>
        <p:spPr>
          <a:xfrm>
            <a:off x="2042160" y="5943600"/>
            <a:ext cx="846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(nécessite l’installation de la fonctionnalité « Développement d’extension Visual Studio)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6F20C-77B1-3BE9-597A-B81F664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un analyseur?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0CB132-7B75-D3E0-C63F-44C3BEE5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41" y="2108200"/>
            <a:ext cx="8185244" cy="3760788"/>
          </a:xfrm>
        </p:spPr>
      </p:pic>
    </p:spTree>
    <p:extLst>
      <p:ext uri="{BB962C8B-B14F-4D97-AF65-F5344CB8AC3E}">
        <p14:creationId xmlns:p14="http://schemas.microsoft.com/office/powerpoint/2010/main" val="291314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84631-823D-9D64-7325-A2ABFAB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un code fix?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A60CA-0DCE-6503-4CFD-B64B76F0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14E98-2FF2-CBA0-125B-858008FC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08201"/>
            <a:ext cx="10830560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5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84D9E-46FA-4BFC-1ECD-5AF14EA6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exemples de règles …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08777-C361-DA94-3811-80F4FEA0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Use </a:t>
            </a:r>
            <a:r>
              <a:rPr lang="fr-FR" dirty="0" err="1"/>
              <a:t>ValidateAntiforgeryToken</a:t>
            </a:r>
            <a:r>
              <a:rPr lang="fr-FR" dirty="0"/>
              <a:t> </a:t>
            </a:r>
            <a:r>
              <a:rPr lang="fr-FR" dirty="0" err="1"/>
              <a:t>attribute</a:t>
            </a:r>
            <a:r>
              <a:rPr lang="fr-FR" dirty="0"/>
              <a:t> on HTTP post handlers.</a:t>
            </a:r>
          </a:p>
          <a:p>
            <a:r>
              <a:rPr lang="fr-FR" dirty="0"/>
              <a:t>-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catch blocks.</a:t>
            </a:r>
          </a:p>
          <a:p>
            <a:r>
              <a:rPr lang="fr-FR" dirty="0"/>
              <a:t>- Do not lock « </a:t>
            </a:r>
            <a:r>
              <a:rPr lang="fr-FR" dirty="0" err="1"/>
              <a:t>this</a:t>
            </a:r>
            <a:r>
              <a:rPr lang="fr-FR" dirty="0"/>
              <a:t> ».</a:t>
            </a:r>
          </a:p>
          <a:p>
            <a:r>
              <a:rPr lang="fr-FR" dirty="0"/>
              <a:t>- </a:t>
            </a:r>
            <a:r>
              <a:rPr lang="fr-FR" dirty="0" err="1"/>
              <a:t>GetHashCode</a:t>
            </a:r>
            <a:r>
              <a:rPr lang="fr-FR" dirty="0"/>
              <a:t>() and </a:t>
            </a:r>
            <a:r>
              <a:rPr lang="fr-FR" dirty="0" err="1"/>
              <a:t>Equals</a:t>
            </a:r>
            <a:r>
              <a:rPr lang="fr-FR" dirty="0"/>
              <a:t>()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overriden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.</a:t>
            </a:r>
          </a:p>
          <a:p>
            <a:r>
              <a:rPr lang="fr-FR" dirty="0"/>
              <a:t>- Types </a:t>
            </a:r>
            <a:r>
              <a:rPr lang="fr-FR" dirty="0" err="1"/>
              <a:t>containing</a:t>
            </a:r>
            <a:r>
              <a:rPr lang="fr-FR" dirty="0"/>
              <a:t> </a:t>
            </a:r>
            <a:r>
              <a:rPr lang="fr-FR" dirty="0" err="1"/>
              <a:t>IDisposable</a:t>
            </a:r>
            <a:r>
              <a:rPr lang="fr-FR" dirty="0"/>
              <a:t> </a:t>
            </a:r>
            <a:r>
              <a:rPr lang="fr-FR" dirty="0" err="1"/>
              <a:t>fields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IDisposable</a:t>
            </a:r>
            <a:r>
              <a:rPr lang="fr-FR" dirty="0"/>
              <a:t>.</a:t>
            </a:r>
          </a:p>
          <a:p>
            <a:r>
              <a:rPr lang="fr-FR" dirty="0"/>
              <a:t>- </a:t>
            </a:r>
            <a:r>
              <a:rPr lang="en-US" dirty="0"/>
              <a:t>Avoid using Parse for primitive types and use </a:t>
            </a:r>
            <a:r>
              <a:rPr lang="en-US" dirty="0" err="1"/>
              <a:t>TryParse</a:t>
            </a:r>
            <a:r>
              <a:rPr lang="en-US" dirty="0"/>
              <a:t> instead.</a:t>
            </a:r>
          </a:p>
          <a:p>
            <a:r>
              <a:rPr lang="en-US" dirty="0"/>
              <a:t>- Use a static member when possible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7BF7D-AB9C-1FFC-D959-1A432D4D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d’une référence vers un package </a:t>
            </a:r>
            <a:r>
              <a:rPr lang="fr-FR" dirty="0" err="1"/>
              <a:t>analyzer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582BE-6D64-9DCE-D73F-C2C8DB70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en-US" dirty="0"/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E1E300D-ECE8-93A2-9900-44E52682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09" y="2701240"/>
            <a:ext cx="10234644" cy="29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4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44F35-E6D4-54C3-AAF4-79181B1D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6D750-9986-63BD-4639-39F1F78C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Télécharger </a:t>
            </a:r>
            <a:r>
              <a:rPr lang="fr-FR" dirty="0">
                <a:hlinkClick r:id="rId2"/>
              </a:rPr>
              <a:t>https://github.com/PierrePicard20/RoslynWorkshop</a:t>
            </a:r>
            <a:r>
              <a:rPr lang="fr-FR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2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0A481-8D94-10CC-B890-5F2339FF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B181C-B318-C15F-19F0-2EFFED64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Awesome</a:t>
            </a:r>
            <a:r>
              <a:rPr lang="fr-FR" dirty="0"/>
              <a:t> </a:t>
            </a:r>
            <a:r>
              <a:rPr lang="fr-FR" dirty="0" err="1"/>
              <a:t>Roslyn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https://github.com/ironcev/awesome-roslyn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5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72FD4-F6D5-D1A0-1E25-CE193D21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88496-3383-0CBD-8BCB-71955DEB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</a:t>
            </a:r>
            <a:r>
              <a:rPr lang="fr-FR" dirty="0" err="1"/>
              <a:t>Roslyn</a:t>
            </a:r>
            <a:r>
              <a:rPr lang="fr-FR" dirty="0"/>
              <a:t> est le nom de code de la librairie .NET compiler Platform. C’est un ensemble de compilateurs et d’outils d’analyse de code. </a:t>
            </a:r>
            <a:r>
              <a:rPr lang="fr-FR" dirty="0" err="1"/>
              <a:t>Roslyn</a:t>
            </a:r>
            <a:r>
              <a:rPr lang="fr-FR" dirty="0"/>
              <a:t> offre la possibilité de créer des analyseurs, des code fix, et des </a:t>
            </a:r>
            <a:r>
              <a:rPr lang="fr-FR" dirty="0" err="1"/>
              <a:t>refactorings</a:t>
            </a:r>
            <a:r>
              <a:rPr lang="fr-FR" dirty="0"/>
              <a:t>.</a:t>
            </a:r>
          </a:p>
          <a:p>
            <a:r>
              <a:rPr lang="fr-FR" dirty="0"/>
              <a:t>- C’est un projet open source sous </a:t>
            </a:r>
            <a:r>
              <a:rPr lang="fr-FR" dirty="0" err="1"/>
              <a:t>license</a:t>
            </a:r>
            <a:r>
              <a:rPr lang="fr-FR" dirty="0"/>
              <a:t> MIT </a:t>
            </a:r>
            <a:r>
              <a:rPr lang="fr-FR" dirty="0">
                <a:hlinkClick r:id="rId2"/>
              </a:rPr>
              <a:t>(https://github.com/dotnet/roslyn)</a:t>
            </a:r>
            <a:endParaRPr lang="fr-FR" dirty="0"/>
          </a:p>
          <a:p>
            <a:r>
              <a:rPr lang="fr-FR" dirty="0"/>
              <a:t>- Sa première version est publiée pour en avril 2014.</a:t>
            </a:r>
          </a:p>
          <a:p>
            <a:r>
              <a:rPr lang="en-US" dirty="0"/>
              <a:t>- Il fait </a:t>
            </a:r>
            <a:r>
              <a:rPr lang="en-US" dirty="0" err="1"/>
              <a:t>partie</a:t>
            </a:r>
            <a:r>
              <a:rPr lang="en-US" dirty="0"/>
              <a:t> de la .NET Foundation.</a:t>
            </a:r>
          </a:p>
        </p:txBody>
      </p:sp>
    </p:spTree>
    <p:extLst>
      <p:ext uri="{BB962C8B-B14F-4D97-AF65-F5344CB8AC3E}">
        <p14:creationId xmlns:p14="http://schemas.microsoft.com/office/powerpoint/2010/main" val="152019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Rappels sur l’architecture des compilateurs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40D8F2E-F093-4BA1-D776-3F3D6455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compilateurs modernes le processus de compilation est subdivisé en plusieurs phases successives:</a:t>
            </a:r>
          </a:p>
          <a:p>
            <a:r>
              <a:rPr lang="fr-FR" dirty="0"/>
              <a:t>1- analyse lexicale et syntaxique =&gt; AST (Abstract </a:t>
            </a:r>
            <a:r>
              <a:rPr lang="fr-FR" dirty="0" err="1"/>
              <a:t>Syntax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).</a:t>
            </a:r>
          </a:p>
          <a:p>
            <a:r>
              <a:rPr lang="fr-FR" dirty="0"/>
              <a:t>2- analyse sémantique =&gt; AST décoré, arbre des symboles.</a:t>
            </a:r>
          </a:p>
          <a:p>
            <a:r>
              <a:rPr lang="fr-FR" dirty="0"/>
              <a:t>3- génération de code =&gt; binaire exécutable ou byte code.</a:t>
            </a:r>
          </a:p>
          <a:p>
            <a:r>
              <a:rPr lang="fr-FR" dirty="0" err="1"/>
              <a:t>Roslyn</a:t>
            </a:r>
            <a:r>
              <a:rPr lang="fr-FR" dirty="0"/>
              <a:t> un compilateur ouvert, il nous donne accès aux structures de données internes qu’il utilise pour accomplir sa tâche.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60E53-297D-FC51-AAB3-DAB4D712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règles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BA295-BC80-8732-6205-8E8D4FFA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- Règles lexicales: indentation, nommage, présence des XML docs, ... etc.</a:t>
            </a:r>
          </a:p>
          <a:p>
            <a:r>
              <a:rPr lang="en-US" dirty="0"/>
              <a:t>- </a:t>
            </a:r>
            <a:r>
              <a:rPr lang="en-US" dirty="0" err="1"/>
              <a:t>Règles</a:t>
            </a:r>
            <a:r>
              <a:rPr lang="en-US" dirty="0"/>
              <a:t> </a:t>
            </a:r>
            <a:r>
              <a:rPr lang="en-US" dirty="0" err="1"/>
              <a:t>syntaxiques</a:t>
            </a:r>
            <a:r>
              <a:rPr lang="en-US" dirty="0"/>
              <a:t>: </a:t>
            </a:r>
            <a:r>
              <a:rPr lang="en-US" dirty="0" err="1"/>
              <a:t>initialiseurs</a:t>
            </a:r>
            <a:r>
              <a:rPr lang="en-US" dirty="0"/>
              <a:t> </a:t>
            </a:r>
            <a:r>
              <a:rPr lang="en-US" dirty="0" err="1"/>
              <a:t>manquant</a:t>
            </a:r>
            <a:r>
              <a:rPr lang="en-US" dirty="0"/>
              <a:t>, </a:t>
            </a:r>
            <a:r>
              <a:rPr lang="en-US" dirty="0" err="1"/>
              <a:t>parenthesage</a:t>
            </a:r>
            <a:r>
              <a:rPr lang="en-US" dirty="0"/>
              <a:t> inutile, avoid </a:t>
            </a:r>
            <a:r>
              <a:rPr lang="en-US" dirty="0" err="1"/>
              <a:t>goto</a:t>
            </a:r>
            <a:r>
              <a:rPr lang="en-US" dirty="0"/>
              <a:t>, ... etc. </a:t>
            </a:r>
            <a:r>
              <a:rPr lang="en-US" dirty="0" err="1"/>
              <a:t>Statistiques</a:t>
            </a:r>
            <a:r>
              <a:rPr lang="en-US" dirty="0"/>
              <a:t>: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cyclomatique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lignes</a:t>
            </a:r>
            <a:r>
              <a:rPr lang="en-US" dirty="0"/>
              <a:t> de code et de </a:t>
            </a:r>
            <a:r>
              <a:rPr lang="en-US" dirty="0" err="1"/>
              <a:t>commentaires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Règles</a:t>
            </a:r>
            <a:r>
              <a:rPr lang="en-US" dirty="0"/>
              <a:t> </a:t>
            </a:r>
            <a:r>
              <a:rPr lang="en-US" dirty="0" err="1"/>
              <a:t>syntaxiques</a:t>
            </a:r>
            <a:r>
              <a:rPr lang="en-US" dirty="0"/>
              <a:t>/</a:t>
            </a:r>
            <a:r>
              <a:rPr lang="en-US" dirty="0" err="1"/>
              <a:t>sémantiques</a:t>
            </a:r>
            <a:r>
              <a:rPr lang="en-US" dirty="0"/>
              <a:t>: “</a:t>
            </a:r>
            <a:r>
              <a:rPr lang="en-US" dirty="0" err="1"/>
              <a:t>IDisposables</a:t>
            </a:r>
            <a:r>
              <a:rPr lang="en-US" dirty="0"/>
              <a:t>” should be disposed, …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exemples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https://rules.sonarsource.com/csharp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AF1D4-286F-D711-39AA-C4B3BEE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règles (suite)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C7CCC-CB60-45FD-BEE4-40FA51A6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Règles</a:t>
            </a:r>
            <a:r>
              <a:rPr lang="en-US" dirty="0"/>
              <a:t> dataflow: repose sur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statique</a:t>
            </a:r>
            <a:r>
              <a:rPr lang="en-US" dirty="0"/>
              <a:t> </a:t>
            </a:r>
            <a:r>
              <a:rPr lang="en-US" dirty="0" err="1"/>
              <a:t>explorant</a:t>
            </a:r>
            <a:r>
              <a:rPr lang="en-US" dirty="0"/>
              <a:t> le </a:t>
            </a:r>
            <a:r>
              <a:rPr lang="en-US" dirty="0" err="1"/>
              <a:t>comportement</a:t>
            </a:r>
            <a:r>
              <a:rPr lang="en-US" dirty="0"/>
              <a:t> </a:t>
            </a:r>
            <a:r>
              <a:rPr lang="en-US" dirty="0" err="1"/>
              <a:t>dynamique</a:t>
            </a:r>
            <a:r>
              <a:rPr lang="en-US" dirty="0"/>
              <a:t> d’un </a:t>
            </a:r>
            <a:r>
              <a:rPr lang="en-US" dirty="0" err="1"/>
              <a:t>programme</a:t>
            </a:r>
            <a:r>
              <a:rPr lang="en-US" dirty="0"/>
              <a:t>. Rappel: </a:t>
            </a:r>
            <a:r>
              <a:rPr lang="en-US" dirty="0" err="1"/>
              <a:t>connaître</a:t>
            </a:r>
            <a:r>
              <a:rPr lang="en-US" dirty="0"/>
              <a:t> </a:t>
            </a:r>
            <a:r>
              <a:rPr lang="en-US" dirty="0" err="1"/>
              <a:t>l’ensemble</a:t>
            </a:r>
            <a:r>
              <a:rPr lang="en-US" dirty="0"/>
              <a:t> des </a:t>
            </a:r>
            <a:r>
              <a:rPr lang="en-US" dirty="0" err="1"/>
              <a:t>états</a:t>
            </a:r>
            <a:r>
              <a:rPr lang="en-US" dirty="0"/>
              <a:t> d’un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problème</a:t>
            </a:r>
            <a:r>
              <a:rPr lang="en-US" dirty="0"/>
              <a:t> non calculable =&gt; </a:t>
            </a:r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précision</a:t>
            </a:r>
            <a:r>
              <a:rPr lang="en-US" dirty="0"/>
              <a:t>/temps de </a:t>
            </a:r>
            <a:r>
              <a:rPr lang="en-US" dirty="0" err="1"/>
              <a:t>calcul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 types </a:t>
            </a:r>
            <a:r>
              <a:rPr lang="en-US" dirty="0" err="1"/>
              <a:t>d’analyses</a:t>
            </a:r>
            <a:r>
              <a:rPr lang="en-US" dirty="0"/>
              <a:t>: </a:t>
            </a:r>
            <a:r>
              <a:rPr lang="en-US" dirty="0" err="1"/>
              <a:t>analyse</a:t>
            </a:r>
            <a:r>
              <a:rPr lang="en-US" dirty="0"/>
              <a:t> intra </a:t>
            </a:r>
            <a:r>
              <a:rPr lang="en-US" dirty="0" err="1"/>
              <a:t>procédurale</a:t>
            </a:r>
            <a:r>
              <a:rPr lang="en-US" dirty="0"/>
              <a:t>, </a:t>
            </a:r>
            <a:r>
              <a:rPr lang="en-US" dirty="0" err="1"/>
              <a:t>analyse</a:t>
            </a:r>
            <a:r>
              <a:rPr lang="en-US" dirty="0"/>
              <a:t> inter </a:t>
            </a:r>
            <a:r>
              <a:rPr lang="en-US" dirty="0" err="1"/>
              <a:t>procédurale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Techniques </a:t>
            </a:r>
            <a:r>
              <a:rPr lang="en-US" dirty="0" err="1"/>
              <a:t>existantes</a:t>
            </a:r>
            <a:r>
              <a:rPr lang="en-US" dirty="0"/>
              <a:t>: tainted analysis (ex: verification de </a:t>
            </a:r>
            <a:r>
              <a:rPr lang="en-US" dirty="0" err="1"/>
              <a:t>l’usage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function de sanitization des entrées </a:t>
            </a:r>
            <a:r>
              <a:rPr lang="en-US" dirty="0" err="1"/>
              <a:t>utilisateurs</a:t>
            </a:r>
            <a:r>
              <a:rPr lang="en-US" dirty="0"/>
              <a:t>), </a:t>
            </a:r>
            <a:r>
              <a:rPr lang="en-US" dirty="0" err="1"/>
              <a:t>exécution</a:t>
            </a:r>
            <a:r>
              <a:rPr lang="en-US" dirty="0"/>
              <a:t> </a:t>
            </a:r>
            <a:r>
              <a:rPr lang="en-US" dirty="0" err="1"/>
              <a:t>symbolique</a:t>
            </a:r>
            <a:r>
              <a:rPr lang="en-US" dirty="0"/>
              <a:t>, 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équation</a:t>
            </a:r>
            <a:r>
              <a:rPr lang="en-US" dirty="0"/>
              <a:t> pour </a:t>
            </a:r>
            <a:r>
              <a:rPr lang="en-US" dirty="0" err="1"/>
              <a:t>moteur</a:t>
            </a:r>
            <a:r>
              <a:rPr lang="en-US" dirty="0"/>
              <a:t> SMT. La </a:t>
            </a:r>
            <a:r>
              <a:rPr lang="en-US" dirty="0" err="1"/>
              <a:t>difficulté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d’éviter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explosion </a:t>
            </a:r>
            <a:r>
              <a:rPr lang="en-US" dirty="0" err="1"/>
              <a:t>combinatoire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exemples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https://technologies.castsoftware.com/rules?sec=t_138383&amp;ref=|8484|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BBA0-D627-BD83-D99C-3E8EFC1B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Faux positifs ou faux négatifs?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C0E9E-FF83-D860-5E08-0B91910D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black listing =&gt; attention aux faux positifs</a:t>
            </a:r>
          </a:p>
          <a:p>
            <a:r>
              <a:rPr lang="fr-FR" dirty="0"/>
              <a:t>- white listing =&gt; attention aux faux négatifs. Plus délicat/dangereux que le black listing.</a:t>
            </a:r>
          </a:p>
          <a:p>
            <a:r>
              <a:rPr lang="fr-FR" dirty="0"/>
              <a:t>- Pour des règles de sécurité on préfère généralement les faux positifs aux faux négatifs.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CF250-1D41-A465-9BEE-926AD611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d’utilisation de </a:t>
            </a:r>
            <a:r>
              <a:rPr lang="fr-FR" dirty="0" err="1"/>
              <a:t>Roslyn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FB41C-8B8E-370E-0A18-EE2EC2E7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Dans un projet standalone: calculs approfondis hors IDE (exemples: CAST, Sonar)</a:t>
            </a:r>
          </a:p>
          <a:p>
            <a:r>
              <a:rPr lang="fr-FR" dirty="0"/>
              <a:t>- Dans une extension Visual Studio: règles de codage générales (pas sur l’usage d’un </a:t>
            </a:r>
            <a:r>
              <a:rPr lang="fr-FR" dirty="0" err="1"/>
              <a:t>framework</a:t>
            </a:r>
            <a:r>
              <a:rPr lang="fr-FR" dirty="0"/>
              <a:t> en particuliers).</a:t>
            </a:r>
          </a:p>
          <a:p>
            <a:r>
              <a:rPr lang="fr-FR" dirty="0"/>
              <a:t>- Package analyseur: règles de codage ciblant un </a:t>
            </a:r>
            <a:r>
              <a:rPr lang="fr-FR" dirty="0" err="1"/>
              <a:t>framework</a:t>
            </a:r>
            <a:r>
              <a:rPr lang="fr-FR" dirty="0"/>
              <a:t> ou une librairie spécifique.</a:t>
            </a:r>
          </a:p>
          <a:p>
            <a:r>
              <a:rPr lang="fr-FR" dirty="0"/>
              <a:t>- Source </a:t>
            </a:r>
            <a:r>
              <a:rPr lang="fr-FR" dirty="0" err="1"/>
              <a:t>generator</a:t>
            </a:r>
            <a:r>
              <a:rPr lang="fr-FR" dirty="0"/>
              <a:t> depuis C#9/.NET 5: </a:t>
            </a:r>
            <a:r>
              <a:rPr lang="fr-FR" dirty="0" err="1"/>
              <a:t>Roslyn</a:t>
            </a:r>
            <a:r>
              <a:rPr lang="fr-FR" dirty="0"/>
              <a:t> est utilisé comme outil de réflexion avancé pour compléter un projet avec du code généré.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1BA75-C928-F824-1C48-D78D30E1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externes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5B03F-0A8E-D733-2838-4419172D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définir une stratégie d’implémentation pour une règle de codage il est indispensable de pouvoir visualiser la structure de l’AST. On peut utiliser les outils suivants:</a:t>
            </a:r>
          </a:p>
          <a:p>
            <a:r>
              <a:rPr lang="fr-FR" dirty="0"/>
              <a:t>- </a:t>
            </a:r>
            <a:r>
              <a:rPr lang="fr-FR" dirty="0">
                <a:hlinkClick r:id="rId2"/>
              </a:rPr>
              <a:t>https://sharplab.io/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LINQPad</a:t>
            </a:r>
            <a:r>
              <a:rPr lang="fr-FR" dirty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0D5E6-2109-6B8F-435F-A8EC142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externes (suite)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E1487D-9777-4F90-FB8B-0DDB5571E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960" y="2011680"/>
            <a:ext cx="8199119" cy="4287520"/>
          </a:xfrm>
        </p:spPr>
      </p:pic>
    </p:spTree>
    <p:extLst>
      <p:ext uri="{BB962C8B-B14F-4D97-AF65-F5344CB8AC3E}">
        <p14:creationId xmlns:p14="http://schemas.microsoft.com/office/powerpoint/2010/main" val="108166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81_TF11437505.potx" id="{B6B28B30-434A-44ED-A7AD-D9002B198BFB}" vid="{9C6040AD-F912-4FA0-BF90-A78807B94E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{360B17BC-8BEC-4E54-A097-A12C74FEDA7B}tf11437505_win32</Template>
  <TotalTime>5823</TotalTime>
  <Words>934</Words>
  <Application>Microsoft Office PowerPoint</Application>
  <PresentationFormat>Grand écran</PresentationFormat>
  <Paragraphs>78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Georgia Pro Cond Light</vt:lpstr>
      <vt:lpstr>Speak Pro</vt:lpstr>
      <vt:lpstr>RetrospectVTI</vt:lpstr>
      <vt:lpstr>Création d’un analyseur Roslyn en C#</vt:lpstr>
      <vt:lpstr>Présentation</vt:lpstr>
      <vt:lpstr>Rappels sur l’architecture des compilateurs </vt:lpstr>
      <vt:lpstr>Types de règles</vt:lpstr>
      <vt:lpstr>Types de règles (suite)</vt:lpstr>
      <vt:lpstr>Faux positifs ou faux négatifs?</vt:lpstr>
      <vt:lpstr>Modes d’utilisation de Roslyn</vt:lpstr>
      <vt:lpstr>Les outils externes</vt:lpstr>
      <vt:lpstr>Les outils externes (suite)</vt:lpstr>
      <vt:lpstr>Les types principaux</vt:lpstr>
      <vt:lpstr>Les visiteurs d’AST et de symboles</vt:lpstr>
      <vt:lpstr>Architecture</vt:lpstr>
      <vt:lpstr>Les templates disponibles (VS 2022)</vt:lpstr>
      <vt:lpstr>Comment créer un analyseur?</vt:lpstr>
      <vt:lpstr>Comment créer un code fix?</vt:lpstr>
      <vt:lpstr>Quelques exemples de règles …</vt:lpstr>
      <vt:lpstr>Ajout d’une référence vers un package analyzer</vt:lpstr>
      <vt:lpstr>Exercices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analyseur Roslyn en C#</dc:title>
  <dc:creator>Pierre PICARD (ANEO)</dc:creator>
  <cp:lastModifiedBy>Pierre PICARD (ANEO)</cp:lastModifiedBy>
  <cp:revision>5</cp:revision>
  <dcterms:created xsi:type="dcterms:W3CDTF">2023-06-20T20:45:32Z</dcterms:created>
  <dcterms:modified xsi:type="dcterms:W3CDTF">2023-06-29T11:04:28Z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