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21"/>
  </p:notesMasterIdLst>
  <p:sldIdLst>
    <p:sldId id="256" r:id="rId9"/>
    <p:sldId id="267" r:id="rId10"/>
    <p:sldId id="268" r:id="rId11"/>
    <p:sldId id="266" r:id="rId12"/>
    <p:sldId id="265" r:id="rId13"/>
    <p:sldId id="259" r:id="rId14"/>
    <p:sldId id="260" r:id="rId15"/>
    <p:sldId id="269" r:id="rId16"/>
    <p:sldId id="270" r:id="rId17"/>
    <p:sldId id="261" r:id="rId18"/>
    <p:sldId id="262" r:id="rId19"/>
    <p:sldId id="264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de-DE"/>
          </a:p>
        </p:txBody>
      </p:sp>
      <p:sp>
        <p:nvSpPr>
          <p:cNvPr id="922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59B088CB-D880-44EA-98C0-EF4E34B5F89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4682DC-7C0E-409B-BA10-78C6AD05431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fr-FR" altLang="de-DE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76BCEF-D8A0-4779-8134-4BCE4BAFF39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fr-FR" altLang="de-DE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86B16E2-9695-4FF6-8F4F-C45FDD08BA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fr-FR" altLang="de-DE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69909-9001-4F6B-8D66-10D9C7CBE5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fr-FR" altLang="de-DE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4989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768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76615C1-70CC-40F9-89C9-F3793AB5F8D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fr-FR" altLang="de-DE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5073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D7546D3-A57E-4310-A82B-A03F48EA3726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fr-FR" altLang="de-DE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5003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661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9759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6397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2840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1BFB-FD95-4992-98A5-8661116955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627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6B43-6652-4789-B260-10CEA90010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60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762A-A678-4D24-AFA1-268C6676A221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48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8F03-9EE9-4BD0-91BF-38F3E6D6DD5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975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A79-BA7B-4F78-9DC4-80836333AD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9559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DD01-9771-490F-BF96-AF8FA3CB6A9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555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57D2-EF07-4745-A17E-735C081227D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7375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A2E7-F7BB-4EFF-9D4B-F2B8D699745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457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7369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F4C7-2676-4A61-A3A6-B75EA6330C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4377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7441-33C6-48E7-AE70-EAA06BD437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5458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F0C5-B33C-4256-A886-279159C046D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3330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2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66032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94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3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3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4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593015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46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19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1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5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1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13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32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74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436129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3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07255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78743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2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6B59-EB50-4C54-9A5C-15C7B68794F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71627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B84D-9EDA-4810-9E33-567A160EE55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189433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45F61-05B0-4462-ADDA-990D44055410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05447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E2-4A38-472F-A750-221F01C94B9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7134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7915-AC7D-4413-AF78-37A65CA5CE2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021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3114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9A25-EB00-4E23-BBCE-CAA782DF38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232164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E2A-C094-4F24-8D40-E8DFB0A9B8B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98322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E90A-8E12-4D72-AA74-A897A91FBD7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23732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1B47-F6FA-4959-AFC3-D45EC478389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161500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3B26-CB9E-46F1-8ADA-0C677C00A7C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222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28ED-F0CC-4B07-BEEF-89099D3B7F9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4482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4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2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19428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298726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65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64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34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4891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3177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999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5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95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60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536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1280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24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3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1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26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404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369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7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40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38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8365998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18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70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638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78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76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852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57100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91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4016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A7A3C78-3A21-46FB-8356-D5326338058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– F - 14050 Caen Cedex 4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45 053 - 14050 Caen Cedex 4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96188" y="6524625"/>
            <a:ext cx="4286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defRPr sz="900">
                <a:solidFill>
                  <a:srgbClr val="7F7F7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B287F1C-C95C-4DA8-9A49-227D7D124043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77920B52-8DF6-4E1C-986F-BE7C8D5AF21D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256D4409-7722-47BC-B405-E1F42AE71583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085936C7-7B23-4A3F-91E2-D02FBF114452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49323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50825" y="4149725"/>
            <a:ext cx="85613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0070C0"/>
                </a:solidFill>
              </a:rPr>
              <a:t>Moteur d’analyse de données des principales Blockchains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Pierre Nomo Messina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Odile Baima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Albin CAUDERLIER : </a:t>
            </a:r>
            <a:r>
              <a:rPr lang="fr-FR" altLang="de-DE" sz="2000" dirty="0" smtClean="0">
                <a:solidFill>
                  <a:srgbClr val="8EB4E3"/>
                </a:solidFill>
              </a:rPr>
              <a:t>Tuteur Entreprise</a:t>
            </a:r>
            <a:endParaRPr lang="fr-FR" altLang="de-DE" sz="2000" dirty="0">
              <a:solidFill>
                <a:srgbClr val="8EB4E3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ACHEMLAL Mohamed: Tuteur école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fr-FR" altLang="de-DE" sz="2000" dirty="0">
              <a:solidFill>
                <a:srgbClr val="8EB4E3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46138"/>
            <a:ext cx="411956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88900" y="2082800"/>
            <a:ext cx="9245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0" y="404665"/>
            <a:ext cx="3530239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Résultats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r>
              <a:rPr lang="fr-FR" altLang="de-DE" sz="3200" dirty="0" err="1" smtClean="0">
                <a:solidFill>
                  <a:srgbClr val="0070C0"/>
                </a:solidFill>
              </a:rPr>
              <a:t>Demo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98FE1ED-B549-4823-AB7F-2A034F69DC1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Conclusion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48506B7-9D38-4B94-8052-3C125E04E84F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2292" y="1752601"/>
            <a:ext cx="4394448" cy="318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Objectifs atteints</a:t>
            </a: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Compétences acquises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Sommaire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6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Présentation de Mubiz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Aperçu très bref de la Blockchain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Problématique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Travail réalisé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err="1" smtClean="0">
                <a:solidFill>
                  <a:srgbClr val="0070C0"/>
                </a:solidFill>
              </a:rPr>
              <a:t>Demo</a:t>
            </a:r>
            <a:r>
              <a:rPr lang="fr-FR" altLang="de-DE" sz="2400" dirty="0" smtClean="0">
                <a:solidFill>
                  <a:srgbClr val="0070C0"/>
                </a:solidFill>
              </a:rPr>
              <a:t> résultats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Conclusion</a:t>
            </a: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Présentation de Mubiz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147248" cy="4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Jeune Startup de 4 employés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Offre des services dans </a:t>
            </a:r>
            <a:r>
              <a:rPr lang="fr-FR" altLang="de-DE" sz="2400" dirty="0"/>
              <a:t>la </a:t>
            </a:r>
            <a:r>
              <a:rPr lang="fr-FR" altLang="de-DE" sz="2400" dirty="0" smtClean="0"/>
              <a:t>Blockchain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Conseil d’entreprises dans la découverte de la Blockchain.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4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33563"/>
            <a:ext cx="6096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Blockchain:                                                                                                                  Modèle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- - - - - - - - - - - - - - - - - - - - - - - - - - - - - - - - - - - - - - - - - - - - - - - - - - - - - - - - - - - - - - - - - - -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Web-Services:                                                                                                  Implémentation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Base de données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à modéliser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F924CFB-D378-4B66-8D29-00FD4975CE72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460500"/>
            <a:ext cx="7683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60500"/>
            <a:ext cx="7715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0500"/>
            <a:ext cx="7921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463675"/>
            <a:ext cx="719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 flipV="1">
            <a:off x="5580063" y="1892300"/>
            <a:ext cx="647700" cy="14446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flipH="1" flipV="1">
            <a:off x="4117975" y="1890713"/>
            <a:ext cx="668338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flipH="1" flipV="1">
            <a:off x="2627313" y="1890713"/>
            <a:ext cx="720725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2124075" y="3271838"/>
            <a:ext cx="4176713" cy="10080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800">
                <a:solidFill>
                  <a:srgbClr val="FFFFFF"/>
                </a:solidFill>
              </a:rPr>
              <a:t>                          …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2339975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WS1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3492500" y="3416300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WS2</a:t>
            </a:r>
          </a:p>
        </p:txBody>
      </p:sp>
      <p:sp>
        <p:nvSpPr>
          <p:cNvPr id="16399" name="AutoShape 14"/>
          <p:cNvSpPr>
            <a:spLocks noChangeArrowheads="1"/>
          </p:cNvSpPr>
          <p:nvPr/>
        </p:nvSpPr>
        <p:spPr bwMode="auto">
          <a:xfrm>
            <a:off x="5219700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WSn</a:t>
            </a:r>
          </a:p>
        </p:txBody>
      </p:sp>
      <p:cxnSp>
        <p:nvCxnSpPr>
          <p:cNvPr id="16400" name="AutoShape 15"/>
          <p:cNvCxnSpPr>
            <a:cxnSpLocks noChangeShapeType="1"/>
          </p:cNvCxnSpPr>
          <p:nvPr/>
        </p:nvCxnSpPr>
        <p:spPr bwMode="auto">
          <a:xfrm>
            <a:off x="2938463" y="4064000"/>
            <a:ext cx="952500" cy="360363"/>
          </a:xfrm>
          <a:prstGeom prst="straightConnector1">
            <a:avLst/>
          </a:prstGeom>
          <a:noFill/>
          <a:ln w="9360" cap="sq">
            <a:solidFill>
              <a:srgbClr val="D996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endCxn id="16404" idx="0"/>
          </p:cNvCxnSpPr>
          <p:nvPr/>
        </p:nvCxnSpPr>
        <p:spPr bwMode="auto">
          <a:xfrm>
            <a:off x="3989388" y="4064000"/>
            <a:ext cx="123825" cy="373063"/>
          </a:xfrm>
          <a:prstGeom prst="straightConnector1">
            <a:avLst/>
          </a:prstGeom>
          <a:noFill/>
          <a:ln w="936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 flipH="1">
            <a:off x="4327525" y="4059238"/>
            <a:ext cx="1381125" cy="377825"/>
          </a:xfrm>
          <a:prstGeom prst="straightConnector1">
            <a:avLst/>
          </a:prstGeom>
          <a:noFill/>
          <a:ln w="9360" cap="sq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03" name="Group 18"/>
          <p:cNvGrpSpPr>
            <a:grpSpLocks/>
          </p:cNvGrpSpPr>
          <p:nvPr/>
        </p:nvGrpSpPr>
        <p:grpSpPr bwMode="auto">
          <a:xfrm>
            <a:off x="3494088" y="5337175"/>
            <a:ext cx="3773487" cy="1106488"/>
            <a:chOff x="2207" y="3203"/>
            <a:chExt cx="2848" cy="790"/>
          </a:xfrm>
        </p:grpSpPr>
        <p:sp>
          <p:nvSpPr>
            <p:cNvPr id="16406" name="AutoShape 19"/>
            <p:cNvSpPr>
              <a:spLocks noChangeArrowheads="1"/>
            </p:cNvSpPr>
            <p:nvPr/>
          </p:nvSpPr>
          <p:spPr bwMode="auto">
            <a:xfrm>
              <a:off x="2207" y="3203"/>
              <a:ext cx="943" cy="79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EBDB"/>
                </a:gs>
                <a:gs pos="100000">
                  <a:srgbClr val="FFBE86"/>
                </a:gs>
              </a:gsLst>
              <a:lin ang="5400000" scaled="1"/>
            </a:gradFill>
            <a:ln w="9360" cap="sq">
              <a:solidFill>
                <a:srgbClr val="F69240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DB</a:t>
              </a:r>
            </a:p>
          </p:txBody>
        </p:sp>
        <p:cxnSp>
          <p:nvCxnSpPr>
            <p:cNvPr id="16407" name="AutoShape 20"/>
            <p:cNvCxnSpPr>
              <a:cxnSpLocks noChangeShapeType="1"/>
            </p:cNvCxnSpPr>
            <p:nvPr/>
          </p:nvCxnSpPr>
          <p:spPr bwMode="auto">
            <a:xfrm>
              <a:off x="3152" y="3599"/>
              <a:ext cx="861" cy="0"/>
            </a:xfrm>
            <a:prstGeom prst="straightConnector1">
              <a:avLst/>
            </a:prstGeom>
            <a:noFill/>
            <a:ln w="93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014" y="3252"/>
              <a:ext cx="1041" cy="741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Data Mining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644900" y="4437063"/>
            <a:ext cx="935038" cy="900112"/>
            <a:chOff x="3644900" y="4437063"/>
            <a:chExt cx="935038" cy="900112"/>
          </a:xfrm>
        </p:grpSpPr>
        <p:sp>
          <p:nvSpPr>
            <p:cNvPr id="16404" name="AutoShape 13"/>
            <p:cNvSpPr>
              <a:spLocks noChangeArrowheads="1"/>
            </p:cNvSpPr>
            <p:nvPr/>
          </p:nvSpPr>
          <p:spPr bwMode="auto">
            <a:xfrm>
              <a:off x="3644900" y="4437063"/>
              <a:ext cx="935038" cy="6477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400" dirty="0"/>
                <a:t>Client Java HTTP</a:t>
              </a:r>
            </a:p>
          </p:txBody>
        </p:sp>
        <p:cxnSp>
          <p:nvCxnSpPr>
            <p:cNvPr id="16405" name="Gerade Verbindung mit Pfeil 6"/>
            <p:cNvCxnSpPr>
              <a:cxnSpLocks noChangeShapeType="1"/>
              <a:stCxn id="16404" idx="2"/>
              <a:endCxn id="16406" idx="1"/>
            </p:cNvCxnSpPr>
            <p:nvPr/>
          </p:nvCxnSpPr>
          <p:spPr bwMode="auto">
            <a:xfrm>
              <a:off x="4113213" y="5084763"/>
              <a:ext cx="6350" cy="2524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6" grpId="0" animBg="1"/>
      <p:bldP spid="16397" grpId="0" animBg="1"/>
      <p:bldP spid="16398" grpId="0" animBg="1"/>
      <p:bldP spid="163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91264" cy="44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2800" dirty="0" smtClean="0"/>
              <a:t>                              </a:t>
            </a:r>
            <a:r>
              <a:rPr lang="fr-FR" altLang="de-DE" sz="2800" dirty="0" err="1" smtClean="0"/>
              <a:t>Demo</a:t>
            </a:r>
            <a:r>
              <a:rPr lang="fr-FR" altLang="de-DE" sz="2800" dirty="0" smtClean="0"/>
              <a:t> Web-Services</a:t>
            </a:r>
            <a:endParaRPr lang="fr-FR" altLang="de-DE" sz="28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1200" dirty="0"/>
              <a:t> </a:t>
            </a:r>
            <a:r>
              <a:rPr lang="fr-FR" altLang="de-DE" sz="1200" dirty="0" smtClean="0"/>
              <a:t>					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4076700"/>
            <a:ext cx="4191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Rédaction du cahier de charge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Modélisation de la table block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Analyse et design </a:t>
            </a:r>
            <a:r>
              <a:rPr lang="fr-FR" altLang="de-DE" sz="2800" dirty="0" smtClean="0"/>
              <a:t>du client Java et ses </a:t>
            </a:r>
            <a:r>
              <a:rPr lang="fr-FR" altLang="de-DE" sz="2800" dirty="0" smtClean="0"/>
              <a:t>modules </a:t>
            </a:r>
            <a:r>
              <a:rPr lang="fr-FR" altLang="de-DE" sz="2800" dirty="0" smtClean="0"/>
              <a:t>associés</a:t>
            </a:r>
            <a:endParaRPr lang="fr-FR" altLang="de-DE" sz="28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Implémentation des scripts SQL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(extrait de la Table Block)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1686877"/>
            <a:ext cx="5763260" cy="348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91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(modules java et Scripts SQL)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3 classes encapsulant les données de la Blockchain c’est à dire des web </a:t>
            </a:r>
            <a:r>
              <a:rPr lang="fr-FR" sz="2000" dirty="0" smtClean="0"/>
              <a:t>services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2 </a:t>
            </a:r>
            <a:r>
              <a:rPr lang="fr-FR" sz="2000" dirty="0"/>
              <a:t>grandes classes qui assurent l’interaction avec le SGDBR </a:t>
            </a:r>
            <a:r>
              <a:rPr lang="fr-FR" sz="2000" dirty="0" smtClean="0"/>
              <a:t>MySQL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/>
              <a:t>classe fournissant les fonctionnalités du Protocole </a:t>
            </a:r>
            <a:r>
              <a:rPr lang="fr-FR" sz="2000" dirty="0" smtClean="0"/>
              <a:t>http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1 classe constituant le parseur </a:t>
            </a:r>
            <a:r>
              <a:rPr lang="fr-FR" sz="2000" dirty="0" smtClean="0"/>
              <a:t>JSON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2 classes comportant d’une part le client Java en soi et une classe client de </a:t>
            </a:r>
            <a:r>
              <a:rPr lang="fr-FR" sz="2000" dirty="0" smtClean="0"/>
              <a:t>tests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Scripts SQL d’initialisation et tests manuels</a:t>
            </a:r>
            <a:endParaRPr lang="de-DE" sz="2000" dirty="0"/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88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Bildschirmpräsentation (4:3)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12</vt:i4>
      </vt:variant>
    </vt:vector>
  </HeadingPairs>
  <TitlesOfParts>
    <vt:vector size="25" baseType="lpstr">
      <vt:lpstr>Microsoft YaHei</vt:lpstr>
      <vt:lpstr>Arial</vt:lpstr>
      <vt:lpstr>Calibri</vt:lpstr>
      <vt:lpstr>Lucida Sans Unicode</vt:lpstr>
      <vt:lpstr>Times New Roman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220</cp:revision>
  <cp:lastPrinted>1601-01-01T00:00:00Z</cp:lastPrinted>
  <dcterms:created xsi:type="dcterms:W3CDTF">2013-02-18T11:04:03Z</dcterms:created>
  <dcterms:modified xsi:type="dcterms:W3CDTF">2017-03-14T06:41:44Z</dcterms:modified>
</cp:coreProperties>
</file>