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</p:sldMasterIdLst>
  <p:notesMasterIdLst>
    <p:notesMasterId r:id="rId21"/>
  </p:notesMasterIdLst>
  <p:sldIdLst>
    <p:sldId id="256" r:id="rId9"/>
    <p:sldId id="267" r:id="rId10"/>
    <p:sldId id="268" r:id="rId11"/>
    <p:sldId id="266" r:id="rId12"/>
    <p:sldId id="265" r:id="rId13"/>
    <p:sldId id="259" r:id="rId14"/>
    <p:sldId id="260" r:id="rId15"/>
    <p:sldId id="269" r:id="rId16"/>
    <p:sldId id="270" r:id="rId17"/>
    <p:sldId id="261" r:id="rId18"/>
    <p:sldId id="262" r:id="rId19"/>
    <p:sldId id="264" r:id="rId2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fr-FR" altLang="de-DE"/>
          </a:p>
        </p:txBody>
      </p:sp>
      <p:sp>
        <p:nvSpPr>
          <p:cNvPr id="9222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 smtClean="0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4313"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59B088CB-D880-44EA-98C0-EF4E34B5F89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4682DC-7C0E-409B-BA10-78C6AD05431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</a:t>
            </a:fld>
            <a:endParaRPr lang="fr-FR" altLang="de-DE" smtClean="0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776BCEF-D8A0-4779-8134-4BCE4BAFF39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fr-FR" altLang="de-DE" smtClean="0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86B16E2-9695-4FF6-8F4F-C45FDD08BA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fr-FR" altLang="de-DE" smtClean="0"/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8769909-9001-4F6B-8D66-10D9C7CBE54A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fr-FR" altLang="de-DE" smtClean="0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4989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7689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76615C1-70CC-40F9-89C9-F3793AB5F8DC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fr-FR" altLang="de-DE" smtClean="0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25073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D7546D3-A57E-4310-A82B-A03F48EA3726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fr-FR" altLang="de-DE" smtClean="0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584F24B2-A2D4-420C-AE18-6A57DFB51AC7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fr-FR" altLang="de-DE" smtClean="0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5003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1686B64-53FF-4E71-9421-87E338317DA0}" type="slidenum">
              <a:rPr lang="fr-FR" altLang="de-DE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fr-FR" altLang="de-DE" smtClean="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16617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9759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6397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12840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01BFB-FD95-4992-98A5-8661116955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6279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6B43-6652-4789-B260-10CEA90010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606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1762A-A678-4D24-AFA1-268C6676A221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9483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F8F03-9EE9-4BD0-91BF-38F3E6D6DD5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9753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DA79-BA7B-4F78-9DC4-80836333AD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95590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DD01-9771-490F-BF96-AF8FA3CB6A9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15552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457D2-EF07-4745-A17E-735C081227D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7375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6A2E7-F7BB-4EFF-9D4B-F2B8D699745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457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7369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F4C7-2676-4A61-A3A6-B75EA6330CB9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494377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97441-33C6-48E7-AE70-EAA06BD437C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5458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F0C5-B33C-4256-A886-279159C046D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333058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28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5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660320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394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23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83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48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593015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465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12202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4196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916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25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11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2138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32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74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5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1436129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413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07255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78743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2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A6B59-EB50-4C54-9A5C-15C7B68794F4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671627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B84D-9EDA-4810-9E33-567A160EE556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1894336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45F61-05B0-4462-ADDA-990D44055410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805447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FDE2-4A38-472F-A750-221F01C94B9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7134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D7915-AC7D-4413-AF78-37A65CA5CE22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80212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31145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9A25-EB00-4E23-BBCE-CAA782DF3868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1232164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DE2A-C094-4F24-8D40-E8DFB0A9B8BB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7983221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8E90A-8E12-4D72-AA74-A897A91FBD77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237325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1B47-F6FA-4959-AFC3-D45EC478389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2161500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A3B26-CB9E-46F1-8ADA-0C677C00A7CA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42222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28ED-F0CC-4B07-BEEF-89099D3B7F95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  <p:extLst>
      <p:ext uri="{BB962C8B-B14F-4D97-AF65-F5344CB8AC3E}">
        <p14:creationId xmlns:p14="http://schemas.microsoft.com/office/powerpoint/2010/main" val="3044820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42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21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194289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9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2987266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65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764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7347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48911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431776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999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515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5952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605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5369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28128033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2435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13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914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9726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274049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23694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970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401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381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2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38365998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1186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705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638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0788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769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748524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857100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091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</p:spTree>
    <p:extLst>
      <p:ext uri="{BB962C8B-B14F-4D97-AF65-F5344CB8AC3E}">
        <p14:creationId xmlns:p14="http://schemas.microsoft.com/office/powerpoint/2010/main" val="40163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7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9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9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9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fr-FR" altLang="de-DE"/>
              <a:t>08/01/17</a:t>
            </a: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4A7A3C78-3A21-46FB-8356-D5326338058D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– F - 14050 Caen Cedex 4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308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9950"/>
            <a:ext cx="71564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453188"/>
            <a:ext cx="647700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237288"/>
            <a:ext cx="56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37288"/>
            <a:ext cx="5984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88075"/>
            <a:ext cx="617538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851275" y="6262688"/>
            <a:ext cx="25923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  <a:defRPr/>
            </a:pPr>
            <a:r>
              <a:rPr lang="fr-FR" altLang="de-DE" sz="700" smtClean="0">
                <a:solidFill>
                  <a:srgbClr val="4F81BD"/>
                </a:solidFill>
                <a:cs typeface="Times New Roman" panose="02020603050405020304" pitchFamily="18" charset="0"/>
              </a:rPr>
              <a:t>6, boulevard Maréchal Juin – CS  45 053 - 14050 Caen Cedex 4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404813"/>
            <a:ext cx="25717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4106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96188" y="6524625"/>
            <a:ext cx="4286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ClrTx/>
              <a:buSzPct val="100000"/>
              <a:buFontTx/>
              <a:buNone/>
              <a:defRPr sz="900">
                <a:solidFill>
                  <a:srgbClr val="7F7F7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7B287F1C-C95C-4DA8-9A49-227D7D124043}" type="slidenum">
              <a:rPr lang="fr-FR" altLang="de-DE"/>
              <a:pPr>
                <a:defRPr/>
              </a:pPr>
              <a:t>‹Nr.›</a:t>
            </a:fld>
            <a:endParaRPr lang="fr-F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77920B52-8DF6-4E1C-986F-BE7C8D5AF21D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256D4409-7722-47BC-B405-E1F42AE71583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4932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7596188" y="6492875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  <a:defRPr/>
            </a:pPr>
            <a:fld id="{085936C7-7B23-4A3F-91E2-D02FBF114452}" type="slidenum">
              <a:rPr lang="fr-FR" altLang="de-DE" sz="900" smtClean="0">
                <a:solidFill>
                  <a:srgbClr val="898989"/>
                </a:solidFill>
              </a:rPr>
              <a:pPr algn="ctr">
                <a:buSzPct val="100000"/>
                <a:defRPr/>
              </a:pPr>
              <a:t>‹Nr.›</a:t>
            </a:fld>
            <a:endParaRPr lang="fr-FR" altLang="de-DE" sz="900" smtClean="0">
              <a:solidFill>
                <a:srgbClr val="898989"/>
              </a:solidFill>
            </a:endParaRP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288"/>
            <a:ext cx="493236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6281738"/>
            <a:ext cx="10287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texte-titre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Cliquez pour éditer le format du plan de texte</a:t>
            </a:r>
          </a:p>
          <a:p>
            <a:pPr lvl="1"/>
            <a:r>
              <a:rPr lang="en-GB" altLang="de-DE" smtClean="0"/>
              <a:t>Second niveau de plan</a:t>
            </a:r>
          </a:p>
          <a:p>
            <a:pPr lvl="2"/>
            <a:r>
              <a:rPr lang="en-GB" altLang="de-DE" smtClean="0"/>
              <a:t>Troisième niveau de plan</a:t>
            </a:r>
          </a:p>
          <a:p>
            <a:pPr lvl="3"/>
            <a:r>
              <a:rPr lang="en-GB" altLang="de-DE" smtClean="0"/>
              <a:t>Quatrième niveau de plan</a:t>
            </a:r>
          </a:p>
          <a:p>
            <a:pPr lvl="4"/>
            <a:r>
              <a:rPr lang="en-GB" altLang="de-DE" smtClean="0"/>
              <a:t>Cinquième niveau de plan</a:t>
            </a:r>
          </a:p>
          <a:p>
            <a:pPr lvl="4"/>
            <a:r>
              <a:rPr lang="en-GB" altLang="de-DE" smtClean="0"/>
              <a:t>Sixième niveau de plan</a:t>
            </a:r>
          </a:p>
          <a:p>
            <a:pPr lvl="4"/>
            <a:r>
              <a:rPr lang="en-GB" altLang="de-DE" smtClean="0"/>
              <a:t>Septième niveau de plan</a:t>
            </a:r>
          </a:p>
          <a:p>
            <a:pPr lvl="4"/>
            <a:r>
              <a:rPr lang="en-GB" altLang="de-DE" smtClean="0"/>
              <a:t>Huitième niveau de plan</a:t>
            </a:r>
          </a:p>
          <a:p>
            <a:pPr lvl="4"/>
            <a:r>
              <a:rPr lang="en-GB" altLang="de-DE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3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50825" y="4149725"/>
            <a:ext cx="8561388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0070C0"/>
                </a:solidFill>
              </a:rPr>
              <a:t>Moteur d’analyse de données des principales Blockchains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Pierre Nomo Messina</a:t>
            </a:r>
          </a:p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Odile Baima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Albin CAUDERLIER : </a:t>
            </a:r>
            <a:r>
              <a:rPr lang="fr-FR" altLang="de-DE" sz="2000" dirty="0" smtClean="0">
                <a:solidFill>
                  <a:srgbClr val="8EB4E3"/>
                </a:solidFill>
              </a:rPr>
              <a:t>Tuteur Entreprise</a:t>
            </a:r>
            <a:endParaRPr lang="fr-FR" altLang="de-DE" sz="2000" dirty="0">
              <a:solidFill>
                <a:srgbClr val="8EB4E3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fr-FR" altLang="de-DE" sz="2000" dirty="0">
                <a:solidFill>
                  <a:srgbClr val="8EB4E3"/>
                </a:solidFill>
              </a:rPr>
              <a:t>ACHEMLAL Mohamed: Tuteur école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fr-FR" altLang="de-DE" sz="2000" dirty="0">
              <a:solidFill>
                <a:srgbClr val="8EB4E3"/>
              </a:solidFill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846138"/>
            <a:ext cx="4119563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-88900" y="2082800"/>
            <a:ext cx="92456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  <a:p>
            <a:pPr>
              <a:spcBef>
                <a:spcPct val="0"/>
              </a:spcBef>
              <a:buClrTx/>
              <a:buFontTx/>
              <a:buNone/>
            </a:pPr>
            <a:endParaRPr lang="fr-FR" altLang="de-DE" sz="200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0" y="404665"/>
            <a:ext cx="3530239" cy="23042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Résultats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r>
              <a:rPr lang="fr-FR" altLang="de-DE" sz="3200" dirty="0" err="1" smtClean="0">
                <a:solidFill>
                  <a:srgbClr val="0070C0"/>
                </a:solidFill>
              </a:rPr>
              <a:t>Demo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998FE1ED-B549-4823-AB7F-2A034F69DC1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Conclusion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39725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  <a:p>
            <a:pPr marL="342900" eaLnBrk="1" hangingPunct="1">
              <a:spcBef>
                <a:spcPts val="450"/>
              </a:spcBef>
              <a:buSzPct val="100000"/>
              <a:defRPr/>
            </a:pPr>
            <a:endParaRPr lang="fr-FR" altLang="de-DE" smtClean="0">
              <a:solidFill>
                <a:srgbClr val="0070C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48506B7-9D38-4B94-8052-3C125E04E84F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2292" y="1752601"/>
            <a:ext cx="4394448" cy="318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Objectifs atteints</a:t>
            </a: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>
                <a:solidFill>
                  <a:srgbClr val="0070C0"/>
                </a:solidFill>
              </a:rPr>
              <a:t>Compétences acquises</a:t>
            </a: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r>
              <a:rPr lang="fr-FR" altLang="de-DE" dirty="0" smtClean="0">
                <a:solidFill>
                  <a:srgbClr val="0070C0"/>
                </a:solidFill>
              </a:rPr>
              <a:t>                                                           </a:t>
            </a:r>
            <a:endParaRPr lang="fr-FR" altLang="de-DE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>
                <a:solidFill>
                  <a:srgbClr val="0070C0"/>
                </a:solidFill>
              </a:rPr>
              <a:t>Merci de votre attention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Sommaire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6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Présentation de Mubiz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Aperçu très bref de la Blockchain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Problématique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Travail réalisé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err="1" smtClean="0">
                <a:solidFill>
                  <a:srgbClr val="0070C0"/>
                </a:solidFill>
              </a:rPr>
              <a:t>Demo</a:t>
            </a:r>
            <a:r>
              <a:rPr lang="fr-FR" altLang="de-DE" sz="2400" dirty="0" smtClean="0">
                <a:solidFill>
                  <a:srgbClr val="0070C0"/>
                </a:solidFill>
              </a:rPr>
              <a:t> résultats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>
                <a:solidFill>
                  <a:srgbClr val="0070C0"/>
                </a:solidFill>
              </a:rPr>
              <a:t>Conclusion</a:t>
            </a: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1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Présentation de Mubiz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147248" cy="42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lnSpc>
                <a:spcPct val="90000"/>
              </a:lnSpc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Jeune Startup de 4 employés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Offre des services dans </a:t>
            </a:r>
            <a:r>
              <a:rPr lang="fr-FR" altLang="de-DE" sz="2400" dirty="0"/>
              <a:t>la </a:t>
            </a:r>
            <a:r>
              <a:rPr lang="fr-FR" altLang="de-DE" sz="2400" dirty="0" smtClean="0"/>
              <a:t>Blockchain</a:t>
            </a:r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2400" dirty="0" smtClean="0"/>
          </a:p>
          <a:p>
            <a:pPr eaLnBrk="1" hangingPunct="1">
              <a:lnSpc>
                <a:spcPct val="90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400" dirty="0" smtClean="0"/>
              <a:t>Conseil d’entreprises dans la découverte de la Blockchain.</a:t>
            </a:r>
          </a:p>
          <a:p>
            <a:pPr marL="341313" eaLnBrk="1" hangingPunct="1">
              <a:lnSpc>
                <a:spcPct val="90000"/>
              </a:lnSpc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4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833563"/>
            <a:ext cx="60960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74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Blockchain:                                                                                                                  Modèle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- - - - - - - - - - - - - - - - - - - - - - - - - - - - - - - - - - - - - - - - - - - - - - - - - - - - - - - - - - - - - - - - - - -</a:t>
            </a: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325"/>
              </a:spcBef>
              <a:buClrTx/>
              <a:buFontTx/>
              <a:buNone/>
            </a:pPr>
            <a:endParaRPr lang="fr-FR" altLang="de-DE" sz="13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Web-Services:                                                                                                  Implémentation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      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endParaRPr lang="fr-FR" altLang="de-DE" sz="17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Base de données</a:t>
            </a:r>
          </a:p>
          <a:p>
            <a:pPr eaLnBrk="1" hangingPunct="1">
              <a:lnSpc>
                <a:spcPct val="90000"/>
              </a:lnSpc>
              <a:spcBef>
                <a:spcPts val="425"/>
              </a:spcBef>
              <a:buClrTx/>
              <a:buFontTx/>
              <a:buNone/>
            </a:pPr>
            <a:r>
              <a:rPr lang="fr-FR" altLang="de-DE" sz="1700" dirty="0">
                <a:solidFill>
                  <a:srgbClr val="0070C0"/>
                </a:solidFill>
              </a:rPr>
              <a:t>à modéliser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8F924CFB-D378-4B66-8D29-00FD4975CE72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460500"/>
            <a:ext cx="7683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460500"/>
            <a:ext cx="7715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60500"/>
            <a:ext cx="7921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1463675"/>
            <a:ext cx="7191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6393" name="AutoShape 8"/>
          <p:cNvCxnSpPr>
            <a:cxnSpLocks noChangeShapeType="1"/>
          </p:cNvCxnSpPr>
          <p:nvPr/>
        </p:nvCxnSpPr>
        <p:spPr bwMode="auto">
          <a:xfrm flipH="1" flipV="1">
            <a:off x="5580063" y="1892300"/>
            <a:ext cx="647700" cy="144463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9"/>
          <p:cNvCxnSpPr>
            <a:cxnSpLocks noChangeShapeType="1"/>
          </p:cNvCxnSpPr>
          <p:nvPr/>
        </p:nvCxnSpPr>
        <p:spPr bwMode="auto">
          <a:xfrm flipH="1" flipV="1">
            <a:off x="4117975" y="1890713"/>
            <a:ext cx="668338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0"/>
          <p:cNvCxnSpPr>
            <a:cxnSpLocks noChangeShapeType="1"/>
          </p:cNvCxnSpPr>
          <p:nvPr/>
        </p:nvCxnSpPr>
        <p:spPr bwMode="auto">
          <a:xfrm flipH="1" flipV="1">
            <a:off x="2627313" y="1890713"/>
            <a:ext cx="720725" cy="71437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2124075" y="3271838"/>
            <a:ext cx="4176713" cy="1008062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 cap="sq">
            <a:solidFill>
              <a:srgbClr val="385D8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800">
                <a:solidFill>
                  <a:srgbClr val="FFFFFF"/>
                </a:solidFill>
              </a:rPr>
              <a:t>                          …</a:t>
            </a:r>
          </a:p>
        </p:txBody>
      </p:sp>
      <p:sp>
        <p:nvSpPr>
          <p:cNvPr id="16397" name="AutoShape 12"/>
          <p:cNvSpPr>
            <a:spLocks noChangeArrowheads="1"/>
          </p:cNvSpPr>
          <p:nvPr/>
        </p:nvSpPr>
        <p:spPr bwMode="auto">
          <a:xfrm>
            <a:off x="2339975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WS1</a:t>
            </a:r>
          </a:p>
        </p:txBody>
      </p:sp>
      <p:sp>
        <p:nvSpPr>
          <p:cNvPr id="16398" name="AutoShape 13"/>
          <p:cNvSpPr>
            <a:spLocks noChangeArrowheads="1"/>
          </p:cNvSpPr>
          <p:nvPr/>
        </p:nvSpPr>
        <p:spPr bwMode="auto">
          <a:xfrm>
            <a:off x="3492500" y="3416300"/>
            <a:ext cx="935038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WS2</a:t>
            </a:r>
          </a:p>
        </p:txBody>
      </p:sp>
      <p:sp>
        <p:nvSpPr>
          <p:cNvPr id="16399" name="AutoShape 14"/>
          <p:cNvSpPr>
            <a:spLocks noChangeArrowheads="1"/>
          </p:cNvSpPr>
          <p:nvPr/>
        </p:nvSpPr>
        <p:spPr bwMode="auto">
          <a:xfrm>
            <a:off x="5219700" y="3416300"/>
            <a:ext cx="936625" cy="6477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5FFE6"/>
              </a:gs>
              <a:gs pos="100000">
                <a:srgbClr val="DAFDA7"/>
              </a:gs>
            </a:gsLst>
            <a:lin ang="5400000" scaled="1"/>
          </a:gradFill>
          <a:ln w="9360" cap="sq">
            <a:solidFill>
              <a:srgbClr val="98B954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de-DE" sz="1400"/>
              <a:t>WSn</a:t>
            </a:r>
          </a:p>
        </p:txBody>
      </p:sp>
      <p:cxnSp>
        <p:nvCxnSpPr>
          <p:cNvPr id="16400" name="AutoShape 15"/>
          <p:cNvCxnSpPr>
            <a:cxnSpLocks noChangeShapeType="1"/>
          </p:cNvCxnSpPr>
          <p:nvPr/>
        </p:nvCxnSpPr>
        <p:spPr bwMode="auto">
          <a:xfrm>
            <a:off x="2938463" y="4064000"/>
            <a:ext cx="952500" cy="360363"/>
          </a:xfrm>
          <a:prstGeom prst="straightConnector1">
            <a:avLst/>
          </a:prstGeom>
          <a:noFill/>
          <a:ln w="9360" cap="sq">
            <a:solidFill>
              <a:srgbClr val="D9969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6"/>
          <p:cNvCxnSpPr>
            <a:cxnSpLocks noChangeShapeType="1"/>
            <a:endCxn id="16404" idx="0"/>
          </p:cNvCxnSpPr>
          <p:nvPr/>
        </p:nvCxnSpPr>
        <p:spPr bwMode="auto">
          <a:xfrm>
            <a:off x="3989388" y="4064000"/>
            <a:ext cx="123825" cy="373063"/>
          </a:xfrm>
          <a:prstGeom prst="straightConnector1">
            <a:avLst/>
          </a:prstGeom>
          <a:noFill/>
          <a:ln w="9360" cap="sq">
            <a:solidFill>
              <a:srgbClr val="FFC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2" name="AutoShape 17"/>
          <p:cNvCxnSpPr>
            <a:cxnSpLocks noChangeShapeType="1"/>
          </p:cNvCxnSpPr>
          <p:nvPr/>
        </p:nvCxnSpPr>
        <p:spPr bwMode="auto">
          <a:xfrm flipH="1">
            <a:off x="4327525" y="4059238"/>
            <a:ext cx="1381125" cy="377825"/>
          </a:xfrm>
          <a:prstGeom prst="straightConnector1">
            <a:avLst/>
          </a:prstGeom>
          <a:noFill/>
          <a:ln w="9360" cap="sq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6403" name="Group 18"/>
          <p:cNvGrpSpPr>
            <a:grpSpLocks/>
          </p:cNvGrpSpPr>
          <p:nvPr/>
        </p:nvGrpSpPr>
        <p:grpSpPr bwMode="auto">
          <a:xfrm>
            <a:off x="3494088" y="5337175"/>
            <a:ext cx="3773487" cy="1106488"/>
            <a:chOff x="2207" y="3203"/>
            <a:chExt cx="2848" cy="790"/>
          </a:xfrm>
        </p:grpSpPr>
        <p:sp>
          <p:nvSpPr>
            <p:cNvPr id="16406" name="AutoShape 19"/>
            <p:cNvSpPr>
              <a:spLocks noChangeArrowheads="1"/>
            </p:cNvSpPr>
            <p:nvPr/>
          </p:nvSpPr>
          <p:spPr bwMode="auto">
            <a:xfrm>
              <a:off x="2207" y="3203"/>
              <a:ext cx="943" cy="79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EBDB"/>
                </a:gs>
                <a:gs pos="100000">
                  <a:srgbClr val="FFBE86"/>
                </a:gs>
              </a:gsLst>
              <a:lin ang="5400000" scaled="1"/>
            </a:gradFill>
            <a:ln w="9360" cap="sq">
              <a:solidFill>
                <a:srgbClr val="F69240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DB</a:t>
              </a:r>
            </a:p>
          </p:txBody>
        </p:sp>
        <p:cxnSp>
          <p:nvCxnSpPr>
            <p:cNvPr id="16407" name="AutoShape 20"/>
            <p:cNvCxnSpPr>
              <a:cxnSpLocks noChangeShapeType="1"/>
            </p:cNvCxnSpPr>
            <p:nvPr/>
          </p:nvCxnSpPr>
          <p:spPr bwMode="auto">
            <a:xfrm>
              <a:off x="3152" y="3599"/>
              <a:ext cx="861" cy="0"/>
            </a:xfrm>
            <a:prstGeom prst="straightConnector1">
              <a:avLst/>
            </a:prstGeom>
            <a:noFill/>
            <a:ln w="9360" cap="sq">
              <a:solidFill>
                <a:srgbClr val="4A7EBB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4014" y="3252"/>
              <a:ext cx="1041" cy="741"/>
            </a:xfrm>
            <a:prstGeom prst="rect">
              <a:avLst/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800"/>
                <a:t>Data Mining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644900" y="4437063"/>
            <a:ext cx="935038" cy="900112"/>
            <a:chOff x="3644900" y="4437063"/>
            <a:chExt cx="935038" cy="900112"/>
          </a:xfrm>
        </p:grpSpPr>
        <p:sp>
          <p:nvSpPr>
            <p:cNvPr id="16404" name="AutoShape 13"/>
            <p:cNvSpPr>
              <a:spLocks noChangeArrowheads="1"/>
            </p:cNvSpPr>
            <p:nvPr/>
          </p:nvSpPr>
          <p:spPr bwMode="auto">
            <a:xfrm>
              <a:off x="3644900" y="4437063"/>
              <a:ext cx="935038" cy="6477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FE6"/>
                </a:gs>
                <a:gs pos="100000">
                  <a:srgbClr val="DAFDA7"/>
                </a:gs>
              </a:gsLst>
              <a:lin ang="5400000" scaled="1"/>
            </a:gradFill>
            <a:ln w="9360" cap="sq">
              <a:solidFill>
                <a:srgbClr val="98B954"/>
              </a:solidFill>
              <a:miter lim="800000"/>
              <a:headEnd/>
              <a:tailEnd/>
            </a:ln>
            <a:effectLst>
              <a:outerShdw dist="20160" dir="5400000" algn="ctr" rotWithShape="0">
                <a:srgbClr val="000000">
                  <a:alpha val="38033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2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8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fr-FR" altLang="de-DE" sz="1400" dirty="0"/>
                <a:t>Client Java HTTP</a:t>
              </a:r>
            </a:p>
          </p:txBody>
        </p:sp>
        <p:cxnSp>
          <p:nvCxnSpPr>
            <p:cNvPr id="16405" name="Gerade Verbindung mit Pfeil 6"/>
            <p:cNvCxnSpPr>
              <a:cxnSpLocks noChangeShapeType="1"/>
              <a:stCxn id="16404" idx="2"/>
              <a:endCxn id="16406" idx="1"/>
            </p:cNvCxnSpPr>
            <p:nvPr/>
          </p:nvCxnSpPr>
          <p:spPr bwMode="auto">
            <a:xfrm>
              <a:off x="4113213" y="5084763"/>
              <a:ext cx="6350" cy="2524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6" grpId="0" animBg="1"/>
      <p:bldP spid="16397" grpId="0" animBg="1"/>
      <p:bldP spid="16398" grpId="0" animBg="1"/>
      <p:bldP spid="163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2800" dirty="0" smtClean="0">
                <a:solidFill>
                  <a:srgbClr val="1F497D"/>
                </a:solidFill>
              </a:rPr>
              <a:t>Problématique</a:t>
            </a:r>
            <a:endParaRPr lang="fr-FR" altLang="de-DE" sz="2800" dirty="0">
              <a:solidFill>
                <a:srgbClr val="1F497D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291264" cy="44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2800" dirty="0" smtClean="0"/>
              <a:t>                              </a:t>
            </a:r>
            <a:r>
              <a:rPr lang="fr-FR" altLang="de-DE" sz="2800" dirty="0" err="1" smtClean="0"/>
              <a:t>Demo</a:t>
            </a:r>
            <a:r>
              <a:rPr lang="fr-FR" altLang="de-DE" sz="2800" dirty="0" smtClean="0"/>
              <a:t> Web-Services</a:t>
            </a:r>
            <a:endParaRPr lang="fr-FR" altLang="de-DE" sz="2800" dirty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endParaRPr lang="fr-FR" altLang="de-DE" sz="1200" dirty="0" smtClean="0"/>
          </a:p>
          <a:p>
            <a:pPr marL="341313" eaLnBrk="1" hangingPunct="1">
              <a:lnSpc>
                <a:spcPct val="90000"/>
              </a:lnSpc>
              <a:spcBef>
                <a:spcPts val="300"/>
              </a:spcBef>
              <a:buSzPct val="100000"/>
              <a:defRPr/>
            </a:pPr>
            <a:r>
              <a:rPr lang="fr-FR" altLang="de-DE" sz="1200" dirty="0"/>
              <a:t> </a:t>
            </a:r>
            <a:r>
              <a:rPr lang="fr-FR" altLang="de-DE" sz="1200" dirty="0" smtClean="0"/>
              <a:t>					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48200" y="4076700"/>
            <a:ext cx="41910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1313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Rédaction du cahier de charge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Modélisation de la table block</a:t>
            </a:r>
          </a:p>
          <a:p>
            <a:pPr marL="341313" algn="just" eaLnBrk="1" hangingPunct="1">
              <a:spcBef>
                <a:spcPts val="350"/>
              </a:spcBef>
              <a:buSzPct val="100000"/>
              <a:defRPr/>
            </a:pPr>
            <a:endParaRPr lang="fr-FR" altLang="de-DE" sz="1400" dirty="0" smtClean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Analyse et design des modules Java</a:t>
            </a:r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fr-FR" altLang="de-DE" sz="1400" dirty="0"/>
          </a:p>
          <a:p>
            <a:pPr marL="339725" indent="-336550" algn="just" eaLnBrk="1" hangingPunct="1"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de-DE" sz="2800" dirty="0" smtClean="0"/>
              <a:t>Implémentation des scripts SQL</a:t>
            </a: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(extrait de la Table Block)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70" y="1686877"/>
            <a:ext cx="5763260" cy="3484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891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de-DE" sz="3600" dirty="0" smtClean="0">
                <a:solidFill>
                  <a:srgbClr val="1F497D"/>
                </a:solidFill>
              </a:rPr>
              <a:t>Travail Réalisé (modules java et Scripts SQL)</a:t>
            </a:r>
            <a:endParaRPr lang="fr-FR" altLang="de-DE" sz="3600" dirty="0">
              <a:solidFill>
                <a:srgbClr val="1F497D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596188" y="6524625"/>
            <a:ext cx="43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FC188D5F-AFB5-43BF-B043-D5A19E1A0D8E}" type="slidenum">
              <a:rPr lang="fr-FR" altLang="de-DE" sz="900">
                <a:solidFill>
                  <a:srgbClr val="7F7F7F"/>
                </a:solidFill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fr-FR" altLang="de-DE" sz="900">
              <a:solidFill>
                <a:srgbClr val="7F7F7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069556"/>
            <a:ext cx="1173765" cy="76613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3 classes encapsulant les données de la Blockchain c’est à dire des web </a:t>
            </a:r>
            <a:r>
              <a:rPr lang="fr-FR" sz="2000" dirty="0" smtClean="0"/>
              <a:t>services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2 </a:t>
            </a:r>
            <a:r>
              <a:rPr lang="fr-FR" sz="2000" dirty="0"/>
              <a:t>grandes classes qui assurent l’interaction avec le SGDBR </a:t>
            </a:r>
            <a:r>
              <a:rPr lang="fr-FR" sz="2000" dirty="0" smtClean="0"/>
              <a:t>MySQL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1 </a:t>
            </a:r>
            <a:r>
              <a:rPr lang="fr-FR" sz="2000" dirty="0"/>
              <a:t>classe fournissant les fonctionnalités du Protocole </a:t>
            </a:r>
            <a:r>
              <a:rPr lang="fr-FR" sz="2000" dirty="0" smtClean="0"/>
              <a:t>http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1 classe constituant le parseur </a:t>
            </a:r>
            <a:r>
              <a:rPr lang="fr-FR" sz="2000" dirty="0" smtClean="0"/>
              <a:t>JSON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/>
              <a:t>2 classes comportant d’une part le client Java en soi et une classe client de </a:t>
            </a:r>
            <a:r>
              <a:rPr lang="fr-FR" sz="2000" dirty="0" smtClean="0"/>
              <a:t>tests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fr-FR" sz="20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fr-FR" sz="2000" dirty="0" smtClean="0"/>
              <a:t>Scripts SQL d’initialisation et tests manuels</a:t>
            </a:r>
            <a:endParaRPr lang="de-DE" sz="2000" dirty="0"/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marL="341313"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  <a:p>
            <a:pPr eaLnBrk="1" hangingPunct="1">
              <a:spcBef>
                <a:spcPts val="450"/>
              </a:spcBef>
              <a:buSzPct val="100000"/>
              <a:defRPr/>
            </a:pPr>
            <a:endParaRPr lang="fr-FR" altLang="de-DE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88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Bildschirmpräsentation (4:3)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12</vt:i4>
      </vt:variant>
    </vt:vector>
  </HeadingPairs>
  <TitlesOfParts>
    <vt:vector size="25" baseType="lpstr">
      <vt:lpstr>Microsoft YaHei</vt:lpstr>
      <vt:lpstr>Arial</vt:lpstr>
      <vt:lpstr>Calibri</vt:lpstr>
      <vt:lpstr>Lucida Sans Unicode</vt:lpstr>
      <vt:lpstr>Times New Roman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cours-mach</dc:creator>
  <cp:lastModifiedBy>Pierre Armand Nomo Messina</cp:lastModifiedBy>
  <cp:revision>217</cp:revision>
  <cp:lastPrinted>1601-01-01T00:00:00Z</cp:lastPrinted>
  <dcterms:created xsi:type="dcterms:W3CDTF">2013-02-18T11:04:03Z</dcterms:created>
  <dcterms:modified xsi:type="dcterms:W3CDTF">2017-03-12T18:07:38Z</dcterms:modified>
</cp:coreProperties>
</file>