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</p:sldMasterIdLst>
  <p:notesMasterIdLst>
    <p:notesMasterId r:id="rId21"/>
  </p:notesMasterIdLst>
  <p:sldIdLst>
    <p:sldId id="256" r:id="rId9"/>
    <p:sldId id="267" r:id="rId10"/>
    <p:sldId id="268" r:id="rId11"/>
    <p:sldId id="266" r:id="rId12"/>
    <p:sldId id="265" r:id="rId13"/>
    <p:sldId id="259" r:id="rId14"/>
    <p:sldId id="260" r:id="rId15"/>
    <p:sldId id="269" r:id="rId16"/>
    <p:sldId id="270" r:id="rId17"/>
    <p:sldId id="261" r:id="rId18"/>
    <p:sldId id="262" r:id="rId19"/>
    <p:sldId id="264" r:id="rId20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9219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4313" algn="r" eaLnBrk="1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fr-FR" altLang="de-DE"/>
          </a:p>
        </p:txBody>
      </p:sp>
      <p:sp>
        <p:nvSpPr>
          <p:cNvPr id="9222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4313" algn="r" eaLnBrk="1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59B088CB-D880-44EA-98C0-EF4E34B5F896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04682DC-7C0E-409B-BA10-78C6AD05431C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</a:t>
            </a:fld>
            <a:endParaRPr lang="fr-FR" altLang="de-DE" smtClean="0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776BCEF-D8A0-4779-8134-4BCE4BAFF390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10</a:t>
            </a:fld>
            <a:endParaRPr lang="fr-FR" altLang="de-DE" smtClean="0"/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86B16E2-9695-4FF6-8F4F-C45FDD08BA4A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11</a:t>
            </a:fld>
            <a:endParaRPr lang="fr-FR" altLang="de-DE" smtClean="0"/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8769909-9001-4F6B-8D66-10D9C7CBE54A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12</a:t>
            </a:fld>
            <a:endParaRPr lang="fr-FR" altLang="de-DE" smtClean="0"/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84F24B2-A2D4-420C-AE18-6A57DFB51AC7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</a:t>
            </a:fld>
            <a:endParaRPr lang="fr-FR" altLang="de-DE" smtClean="0"/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649899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84F24B2-A2D4-420C-AE18-6A57DFB51AC7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fr-FR" altLang="de-DE" smtClean="0"/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67689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76615C1-70CC-40F9-89C9-F3793AB5F8DC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fr-FR" altLang="de-DE" smtClean="0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25073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D7546D3-A57E-4310-A82B-A03F48EA3726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</a:t>
            </a:fld>
            <a:endParaRPr lang="fr-FR" altLang="de-DE" smtClean="0"/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84F24B2-A2D4-420C-AE18-6A57DFB51AC7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</a:t>
            </a:fld>
            <a:endParaRPr lang="fr-FR" altLang="de-DE" smtClean="0"/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01686B64-53FF-4E71-9421-87E338317DA0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</a:t>
            </a:fld>
            <a:endParaRPr lang="fr-FR" altLang="de-DE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01686B64-53FF-4E71-9421-87E338317DA0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</a:t>
            </a:fld>
            <a:endParaRPr lang="fr-FR" altLang="de-DE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5003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01686B64-53FF-4E71-9421-87E338317DA0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</a:t>
            </a:fld>
            <a:endParaRPr lang="fr-FR" altLang="de-DE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166179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319759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263970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3128409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01BFB-FD95-4992-98A5-8661116955B9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862797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36B43-6652-4789-B260-10CEA90010C2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496069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1762A-A678-4D24-AFA1-268C6676A221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948323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F8F03-9EE9-4BD0-91BF-38F3E6D6DD5B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697532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4DA79-BA7B-4F78-9DC4-80836333AD68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495590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EDD01-9771-490F-BF96-AF8FA3CB6A94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15552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457D2-EF07-4745-A17E-735C081227DA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07375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6A2E7-F7BB-4EFF-9D4B-F2B8D6997457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74571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273699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9F4C7-2676-4A61-A3A6-B75EA6330CB9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494377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97441-33C6-48E7-AE70-EAA06BD437C2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54585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5F0C5-B33C-4256-A886-279159C046D5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333058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7286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585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660320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3941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7230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837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48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15930159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344650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4122025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4196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9166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2540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8111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621386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832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6749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25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14361292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4137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907255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2787435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27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9625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A6B59-EB50-4C54-9A5C-15C7B68794F4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6716279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5B84D-9EDA-4810-9E33-567A160EE556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41894336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45F61-05B0-4462-ADDA-990D44055410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8054473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CFDE2-4A38-472F-A750-221F01C94B98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71341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D7915-AC7D-4413-AF78-37A65CA5CE22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80212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2831145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29A25-EB00-4E23-BBCE-CAA782DF3868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2321641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BDE2A-C094-4F24-8D40-E8DFB0A9B8BB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7983221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8E90A-8E12-4D72-AA74-A897A91FBD77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2373254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D1B47-F6FA-4959-AFC3-D45EC478389D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1615003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A3B26-CB9E-46F1-8ADA-0C677C00A7CA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422222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B28ED-F0CC-4B07-BEEF-89099D3B7F95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0448204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542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1214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3194289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97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32987266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657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7641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7347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489119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8431776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99992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51579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5952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86052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65369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281280335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02435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132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1914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97268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9274049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9236943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97094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4401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9381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23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383659986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011868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57056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16386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07888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57691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7485246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8571004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10915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4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401630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18" Type="http://schemas.openxmlformats.org/officeDocument/2006/relationships/image" Target="../media/image7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9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9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9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4A7A3C78-3A21-46FB-8356-D5326338058D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9950"/>
            <a:ext cx="71564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453188"/>
            <a:ext cx="6477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237288"/>
            <a:ext cx="5683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237288"/>
            <a:ext cx="5984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8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188075"/>
            <a:ext cx="617538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3851275" y="6262688"/>
            <a:ext cx="2592388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  <a:defRPr/>
            </a:pPr>
            <a:r>
              <a:rPr lang="fr-FR" altLang="de-DE" sz="700" smtClean="0">
                <a:solidFill>
                  <a:srgbClr val="4F81BD"/>
                </a:solidFill>
                <a:cs typeface="Times New Roman" panose="02020603050405020304" pitchFamily="18" charset="0"/>
              </a:rPr>
              <a:t>6, boulevard Maréchal Juin – CS  45 053 – F - 14050 Caen Cedex 4</a:t>
            </a:r>
          </a:p>
        </p:txBody>
      </p:sp>
      <p:pic>
        <p:nvPicPr>
          <p:cNvPr id="3080" name="Picture 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638"/>
            <a:ext cx="91440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81" name="Picture 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404813"/>
            <a:ext cx="2571750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8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308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9950"/>
            <a:ext cx="71564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453188"/>
            <a:ext cx="6477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237288"/>
            <a:ext cx="5683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237288"/>
            <a:ext cx="5984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188075"/>
            <a:ext cx="617538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3851275" y="6262688"/>
            <a:ext cx="2592388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  <a:defRPr/>
            </a:pPr>
            <a:r>
              <a:rPr lang="fr-FR" altLang="de-DE" sz="700" smtClean="0">
                <a:solidFill>
                  <a:srgbClr val="4F81BD"/>
                </a:solidFill>
                <a:cs typeface="Times New Roman" panose="02020603050405020304" pitchFamily="18" charset="0"/>
              </a:rPr>
              <a:t>6, boulevard Maréchal Juin – CS  45 053 - 14050 Caen Cedex 4</a:t>
            </a:r>
          </a:p>
        </p:txBody>
      </p:sp>
      <p:pic>
        <p:nvPicPr>
          <p:cNvPr id="4104" name="Picture 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404813"/>
            <a:ext cx="2571750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410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493236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6281738"/>
            <a:ext cx="10287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596188" y="6524625"/>
            <a:ext cx="4286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ClrTx/>
              <a:buSzPct val="100000"/>
              <a:buFontTx/>
              <a:buNone/>
              <a:defRPr sz="900">
                <a:solidFill>
                  <a:srgbClr val="7F7F7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7B287F1C-C95C-4DA8-9A49-227D7D124043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7596188" y="6492875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fld id="{77920B52-8DF6-4E1C-986F-BE7C8D5AF21D}" type="slidenum">
              <a:rPr lang="fr-FR" altLang="de-DE" sz="900" smtClean="0">
                <a:solidFill>
                  <a:srgbClr val="898989"/>
                </a:solidFill>
              </a:rPr>
              <a:pPr algn="ctr">
                <a:buSzPct val="100000"/>
                <a:defRPr/>
              </a:pPr>
              <a:t>‹Nr.›</a:t>
            </a:fld>
            <a:endParaRPr lang="fr-FR" altLang="de-DE" sz="900" smtClean="0">
              <a:solidFill>
                <a:srgbClr val="898989"/>
              </a:solidFill>
            </a:endParaRP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493236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6281738"/>
            <a:ext cx="10287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7596188" y="6492875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fld id="{256D4409-7722-47BC-B405-E1F42AE71583}" type="slidenum">
              <a:rPr lang="fr-FR" altLang="de-DE" sz="900" smtClean="0">
                <a:solidFill>
                  <a:srgbClr val="898989"/>
                </a:solidFill>
              </a:rPr>
              <a:pPr algn="ctr">
                <a:buSzPct val="100000"/>
                <a:defRPr/>
              </a:pPr>
              <a:t>‹Nr.›</a:t>
            </a:fld>
            <a:endParaRPr lang="fr-FR" altLang="de-DE" sz="900" smtClean="0">
              <a:solidFill>
                <a:srgbClr val="898989"/>
              </a:solidFill>
            </a:endParaRP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493236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6281738"/>
            <a:ext cx="10287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7596188" y="6492875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fld id="{085936C7-7B23-4A3F-91E2-D02FBF114452}" type="slidenum">
              <a:rPr lang="fr-FR" altLang="de-DE" sz="900" smtClean="0">
                <a:solidFill>
                  <a:srgbClr val="898989"/>
                </a:solidFill>
              </a:rPr>
              <a:pPr algn="ctr">
                <a:buSzPct val="100000"/>
                <a:defRPr/>
              </a:pPr>
              <a:t>‹Nr.›</a:t>
            </a:fld>
            <a:endParaRPr lang="fr-FR" altLang="de-DE" sz="900" smtClean="0">
              <a:solidFill>
                <a:srgbClr val="898989"/>
              </a:solidFill>
            </a:endParaRP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288"/>
            <a:ext cx="4932363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6281738"/>
            <a:ext cx="10287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819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13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250825" y="4149725"/>
            <a:ext cx="8561388" cy="158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0070C0"/>
                </a:solidFill>
              </a:rPr>
              <a:t>Moteur d’analyse de données des principales Blockchains</a:t>
            </a:r>
          </a:p>
          <a:p>
            <a:pPr algn="r"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8EB4E3"/>
                </a:solidFill>
              </a:rPr>
              <a:t>Pierre Nomo Messina</a:t>
            </a:r>
          </a:p>
          <a:p>
            <a:pPr algn="r"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8EB4E3"/>
                </a:solidFill>
              </a:rPr>
              <a:t>Odile Baima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8EB4E3"/>
                </a:solidFill>
              </a:rPr>
              <a:t>Albin CAUDERLIER : </a:t>
            </a:r>
            <a:r>
              <a:rPr lang="fr-FR" altLang="de-DE" sz="2000" dirty="0" smtClean="0">
                <a:solidFill>
                  <a:srgbClr val="8EB4E3"/>
                </a:solidFill>
              </a:rPr>
              <a:t>Tuteur Entreprise</a:t>
            </a:r>
            <a:endParaRPr lang="fr-FR" altLang="de-DE" sz="2000" dirty="0">
              <a:solidFill>
                <a:srgbClr val="8EB4E3"/>
              </a:solidFill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8EB4E3"/>
                </a:solidFill>
              </a:rPr>
              <a:t>ACHEMLAL Mohamed: Tuteur école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fr-FR" altLang="de-DE" sz="2000" dirty="0">
              <a:solidFill>
                <a:srgbClr val="8EB4E3"/>
              </a:solidFill>
            </a:endParaRP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846138"/>
            <a:ext cx="4119563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-88900" y="2082800"/>
            <a:ext cx="92456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FR" altLang="de-DE" sz="2000"/>
          </a:p>
          <a:p>
            <a:pPr>
              <a:spcBef>
                <a:spcPct val="0"/>
              </a:spcBef>
              <a:buClrTx/>
              <a:buFontTx/>
              <a:buNone/>
            </a:pPr>
            <a:endParaRPr lang="fr-FR" altLang="de-DE" sz="200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760" y="404665"/>
            <a:ext cx="3530239" cy="23042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Résultats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r>
              <a:rPr lang="fr-FR" altLang="de-DE" dirty="0" smtClean="0">
                <a:solidFill>
                  <a:srgbClr val="0070C0"/>
                </a:solidFill>
              </a:rPr>
              <a:t>                                                           </a:t>
            </a:r>
            <a:r>
              <a:rPr lang="fr-FR" altLang="de-DE" sz="3200" dirty="0" err="1" smtClean="0">
                <a:solidFill>
                  <a:srgbClr val="0070C0"/>
                </a:solidFill>
              </a:rPr>
              <a:t>Demo</a:t>
            </a:r>
            <a:endParaRPr lang="fr-FR" altLang="de-DE" sz="3200" dirty="0" smtClean="0">
              <a:solidFill>
                <a:srgbClr val="0070C0"/>
              </a:solidFill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998FE1ED-B549-4823-AB7F-2A034F69DC1E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Conclusion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39725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marL="342900"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48506B7-9D38-4B94-8052-3C125E04E84F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12292" y="1752601"/>
            <a:ext cx="4394448" cy="3188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algn="just" eaLnBrk="1" hangingPunct="1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>
                <a:solidFill>
                  <a:srgbClr val="0070C0"/>
                </a:solidFill>
              </a:rPr>
              <a:t>Objectifs atteints</a:t>
            </a:r>
          </a:p>
          <a:p>
            <a:pPr eaLnBrk="1" hangingPunct="1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dirty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>
                <a:solidFill>
                  <a:srgbClr val="0070C0"/>
                </a:solidFill>
              </a:rPr>
              <a:t>Compétences acquises</a:t>
            </a: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r>
              <a:rPr lang="fr-FR" altLang="de-DE" dirty="0" smtClean="0">
                <a:solidFill>
                  <a:srgbClr val="0070C0"/>
                </a:solidFill>
              </a:rPr>
              <a:t>                                                           </a:t>
            </a:r>
            <a:endParaRPr lang="fr-FR" altLang="de-DE" sz="32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2800">
                <a:solidFill>
                  <a:srgbClr val="0070C0"/>
                </a:solidFill>
              </a:rPr>
              <a:t>Merci de votre attention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Sommaire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46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>
                <a:solidFill>
                  <a:srgbClr val="0070C0"/>
                </a:solidFill>
              </a:rPr>
              <a:t>Présentation de Mubiz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>
                <a:solidFill>
                  <a:srgbClr val="0070C0"/>
                </a:solidFill>
              </a:rPr>
              <a:t>Aperçu très bref de la Blockchain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>
                <a:solidFill>
                  <a:srgbClr val="0070C0"/>
                </a:solidFill>
              </a:rPr>
              <a:t>Problématique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>
                <a:solidFill>
                  <a:srgbClr val="0070C0"/>
                </a:solidFill>
              </a:rPr>
              <a:t>Travail réalisé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err="1" smtClean="0">
                <a:solidFill>
                  <a:srgbClr val="0070C0"/>
                </a:solidFill>
              </a:rPr>
              <a:t>Demo</a:t>
            </a:r>
            <a:r>
              <a:rPr lang="fr-FR" altLang="de-DE" sz="2400" dirty="0" smtClean="0">
                <a:solidFill>
                  <a:srgbClr val="0070C0"/>
                </a:solidFill>
              </a:rPr>
              <a:t> résultats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>
                <a:solidFill>
                  <a:srgbClr val="0070C0"/>
                </a:solidFill>
              </a:rPr>
              <a:t>Conclusion</a:t>
            </a:r>
            <a:endParaRPr lang="fr-FR" altLang="de-DE" sz="2400" dirty="0" smtClean="0">
              <a:solidFill>
                <a:srgbClr val="0070C0"/>
              </a:solidFill>
            </a:endParaRPr>
          </a:p>
          <a:p>
            <a:pPr marL="341313" eaLnBrk="1" hangingPunct="1">
              <a:lnSpc>
                <a:spcPct val="90000"/>
              </a:lnSpc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14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2800" dirty="0" smtClean="0">
                <a:solidFill>
                  <a:srgbClr val="1F497D"/>
                </a:solidFill>
              </a:rPr>
              <a:t>Présentation de Mubiz</a:t>
            </a:r>
            <a:endParaRPr lang="fr-FR" altLang="de-DE" sz="2800" dirty="0">
              <a:solidFill>
                <a:srgbClr val="1F497D"/>
              </a:solidFill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600201"/>
            <a:ext cx="8147248" cy="427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lnSpc>
                <a:spcPct val="90000"/>
              </a:lnSpc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1400" dirty="0" smtClean="0"/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/>
              <a:t>Jeune Startup de 4 employés</a:t>
            </a:r>
          </a:p>
          <a:p>
            <a:pPr marL="341313" eaLnBrk="1" hangingPunct="1">
              <a:lnSpc>
                <a:spcPct val="90000"/>
              </a:lnSpc>
              <a:spcBef>
                <a:spcPts val="350"/>
              </a:spcBef>
              <a:buSzPct val="100000"/>
              <a:defRPr/>
            </a:pPr>
            <a:endParaRPr lang="fr-FR" altLang="de-DE" sz="2400" dirty="0" smtClean="0"/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/>
              <a:t>Offre des services dans </a:t>
            </a:r>
            <a:r>
              <a:rPr lang="fr-FR" altLang="de-DE" sz="2400" dirty="0"/>
              <a:t>la </a:t>
            </a:r>
            <a:r>
              <a:rPr lang="fr-FR" altLang="de-DE" sz="2400" dirty="0" smtClean="0"/>
              <a:t>Blockchain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 smtClean="0"/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/>
              <a:t>Conseil d’entreprises dans la découverte de la Blockchain.</a:t>
            </a:r>
            <a:endParaRPr lang="fr-FR" altLang="de-DE" sz="2400" dirty="0" smtClean="0"/>
          </a:p>
          <a:p>
            <a:pPr marL="341313" eaLnBrk="1" hangingPunct="1">
              <a:lnSpc>
                <a:spcPct val="90000"/>
              </a:lnSpc>
              <a:spcBef>
                <a:spcPts val="350"/>
              </a:spcBef>
              <a:buSzPct val="100000"/>
              <a:defRPr/>
            </a:pPr>
            <a:endParaRPr lang="fr-FR" altLang="de-DE" sz="14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837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44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1833563"/>
            <a:ext cx="609600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743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2800" dirty="0" smtClean="0">
                <a:solidFill>
                  <a:srgbClr val="1F497D"/>
                </a:solidFill>
              </a:rPr>
              <a:t>Problématique</a:t>
            </a:r>
            <a:endParaRPr lang="fr-FR" altLang="de-DE" sz="2800" dirty="0">
              <a:solidFill>
                <a:srgbClr val="1F497D"/>
              </a:solidFill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341438"/>
            <a:ext cx="8229600" cy="518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>
                <a:solidFill>
                  <a:srgbClr val="0070C0"/>
                </a:solidFill>
              </a:rPr>
              <a:t>         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>
                <a:solidFill>
                  <a:srgbClr val="0070C0"/>
                </a:solidFill>
              </a:rPr>
              <a:t>Blockchain:                                                                                                                  Modèle 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>
                <a:solidFill>
                  <a:srgbClr val="0070C0"/>
                </a:solidFill>
              </a:rPr>
              <a:t>- - - - - - - - - - - - - - - - - - - - - - - - - - - - - - - - - - - - - - - - - - - - - - - - - - - - - - - - - - - - - - - - - - -</a:t>
            </a:r>
          </a:p>
          <a:p>
            <a:pPr eaLnBrk="1" hangingPunct="1">
              <a:lnSpc>
                <a:spcPct val="90000"/>
              </a:lnSpc>
              <a:spcBef>
                <a:spcPts val="325"/>
              </a:spcBef>
              <a:buClrTx/>
              <a:buFontTx/>
              <a:buNone/>
            </a:pPr>
            <a:endParaRPr lang="fr-FR" altLang="de-DE" sz="130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325"/>
              </a:spcBef>
              <a:buClrTx/>
              <a:buFontTx/>
              <a:buNone/>
            </a:pPr>
            <a:endParaRPr lang="fr-FR" altLang="de-DE" sz="130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>
                <a:solidFill>
                  <a:srgbClr val="0070C0"/>
                </a:solidFill>
              </a:rPr>
              <a:t>Web-Services:                                                                                                  Implémentation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>
                <a:solidFill>
                  <a:srgbClr val="0070C0"/>
                </a:solidFill>
              </a:rPr>
              <a:t>      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>
                <a:solidFill>
                  <a:srgbClr val="0070C0"/>
                </a:solidFill>
              </a:rPr>
              <a:t>Base de données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>
                <a:solidFill>
                  <a:srgbClr val="0070C0"/>
                </a:solidFill>
              </a:rPr>
              <a:t>à modéliser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8F924CFB-D378-4B66-8D29-00FD4975CE72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1460500"/>
            <a:ext cx="76835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1460500"/>
            <a:ext cx="771525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460500"/>
            <a:ext cx="792163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1463675"/>
            <a:ext cx="719137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6393" name="AutoShape 8"/>
          <p:cNvCxnSpPr>
            <a:cxnSpLocks noChangeShapeType="1"/>
          </p:cNvCxnSpPr>
          <p:nvPr/>
        </p:nvCxnSpPr>
        <p:spPr bwMode="auto">
          <a:xfrm flipH="1" flipV="1">
            <a:off x="5580063" y="1892300"/>
            <a:ext cx="647700" cy="144463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4" name="AutoShape 9"/>
          <p:cNvCxnSpPr>
            <a:cxnSpLocks noChangeShapeType="1"/>
          </p:cNvCxnSpPr>
          <p:nvPr/>
        </p:nvCxnSpPr>
        <p:spPr bwMode="auto">
          <a:xfrm flipH="1" flipV="1">
            <a:off x="4117975" y="1890713"/>
            <a:ext cx="668338" cy="71437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5" name="AutoShape 10"/>
          <p:cNvCxnSpPr>
            <a:cxnSpLocks noChangeShapeType="1"/>
          </p:cNvCxnSpPr>
          <p:nvPr/>
        </p:nvCxnSpPr>
        <p:spPr bwMode="auto">
          <a:xfrm flipH="1" flipV="1">
            <a:off x="2627313" y="1890713"/>
            <a:ext cx="720725" cy="71437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6" name="AutoShape 11"/>
          <p:cNvSpPr>
            <a:spLocks noChangeArrowheads="1"/>
          </p:cNvSpPr>
          <p:nvPr/>
        </p:nvSpPr>
        <p:spPr bwMode="auto">
          <a:xfrm>
            <a:off x="2124075" y="3271838"/>
            <a:ext cx="4176713" cy="1008062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 cap="sq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de-DE" sz="1800">
                <a:solidFill>
                  <a:srgbClr val="FFFFFF"/>
                </a:solidFill>
              </a:rPr>
              <a:t>                          …</a:t>
            </a:r>
          </a:p>
        </p:txBody>
      </p:sp>
      <p:sp>
        <p:nvSpPr>
          <p:cNvPr id="16397" name="AutoShape 12"/>
          <p:cNvSpPr>
            <a:spLocks noChangeArrowheads="1"/>
          </p:cNvSpPr>
          <p:nvPr/>
        </p:nvSpPr>
        <p:spPr bwMode="auto">
          <a:xfrm>
            <a:off x="2339975" y="3416300"/>
            <a:ext cx="936625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5FFE6"/>
              </a:gs>
              <a:gs pos="100000">
                <a:srgbClr val="DAFDA7"/>
              </a:gs>
            </a:gsLst>
            <a:lin ang="5400000" scaled="1"/>
          </a:gradFill>
          <a:ln w="9360" cap="sq">
            <a:solidFill>
              <a:srgbClr val="98B954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de-DE" sz="1400"/>
              <a:t>WS1</a:t>
            </a:r>
          </a:p>
        </p:txBody>
      </p:sp>
      <p:sp>
        <p:nvSpPr>
          <p:cNvPr id="16398" name="AutoShape 13"/>
          <p:cNvSpPr>
            <a:spLocks noChangeArrowheads="1"/>
          </p:cNvSpPr>
          <p:nvPr/>
        </p:nvSpPr>
        <p:spPr bwMode="auto">
          <a:xfrm>
            <a:off x="3492500" y="3416300"/>
            <a:ext cx="935038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5FFE6"/>
              </a:gs>
              <a:gs pos="100000">
                <a:srgbClr val="DAFDA7"/>
              </a:gs>
            </a:gsLst>
            <a:lin ang="5400000" scaled="1"/>
          </a:gradFill>
          <a:ln w="9360" cap="sq">
            <a:solidFill>
              <a:srgbClr val="98B954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de-DE" sz="1400"/>
              <a:t>WS2</a:t>
            </a:r>
          </a:p>
        </p:txBody>
      </p:sp>
      <p:sp>
        <p:nvSpPr>
          <p:cNvPr id="16399" name="AutoShape 14"/>
          <p:cNvSpPr>
            <a:spLocks noChangeArrowheads="1"/>
          </p:cNvSpPr>
          <p:nvPr/>
        </p:nvSpPr>
        <p:spPr bwMode="auto">
          <a:xfrm>
            <a:off x="5219700" y="3416300"/>
            <a:ext cx="936625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5FFE6"/>
              </a:gs>
              <a:gs pos="100000">
                <a:srgbClr val="DAFDA7"/>
              </a:gs>
            </a:gsLst>
            <a:lin ang="5400000" scaled="1"/>
          </a:gradFill>
          <a:ln w="9360" cap="sq">
            <a:solidFill>
              <a:srgbClr val="98B954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de-DE" sz="1400"/>
              <a:t>WSn</a:t>
            </a:r>
          </a:p>
        </p:txBody>
      </p:sp>
      <p:cxnSp>
        <p:nvCxnSpPr>
          <p:cNvPr id="16400" name="AutoShape 15"/>
          <p:cNvCxnSpPr>
            <a:cxnSpLocks noChangeShapeType="1"/>
          </p:cNvCxnSpPr>
          <p:nvPr/>
        </p:nvCxnSpPr>
        <p:spPr bwMode="auto">
          <a:xfrm>
            <a:off x="2938463" y="4064000"/>
            <a:ext cx="952500" cy="360363"/>
          </a:xfrm>
          <a:prstGeom prst="straightConnector1">
            <a:avLst/>
          </a:prstGeom>
          <a:noFill/>
          <a:ln w="9360" cap="sq">
            <a:solidFill>
              <a:srgbClr val="D99694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1" name="AutoShape 16"/>
          <p:cNvCxnSpPr>
            <a:cxnSpLocks noChangeShapeType="1"/>
            <a:endCxn id="16404" idx="0"/>
          </p:cNvCxnSpPr>
          <p:nvPr/>
        </p:nvCxnSpPr>
        <p:spPr bwMode="auto">
          <a:xfrm>
            <a:off x="3989388" y="4064000"/>
            <a:ext cx="123825" cy="373063"/>
          </a:xfrm>
          <a:prstGeom prst="straightConnector1">
            <a:avLst/>
          </a:prstGeom>
          <a:noFill/>
          <a:ln w="9360" cap="sq">
            <a:solidFill>
              <a:srgbClr val="FFC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2" name="AutoShape 17"/>
          <p:cNvCxnSpPr>
            <a:cxnSpLocks noChangeShapeType="1"/>
          </p:cNvCxnSpPr>
          <p:nvPr/>
        </p:nvCxnSpPr>
        <p:spPr bwMode="auto">
          <a:xfrm flipH="1">
            <a:off x="4327525" y="4059238"/>
            <a:ext cx="1381125" cy="377825"/>
          </a:xfrm>
          <a:prstGeom prst="straightConnector1">
            <a:avLst/>
          </a:prstGeom>
          <a:noFill/>
          <a:ln w="9360" cap="sq">
            <a:solidFill>
              <a:srgbClr val="FF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6403" name="Group 18"/>
          <p:cNvGrpSpPr>
            <a:grpSpLocks/>
          </p:cNvGrpSpPr>
          <p:nvPr/>
        </p:nvGrpSpPr>
        <p:grpSpPr bwMode="auto">
          <a:xfrm>
            <a:off x="3494088" y="5337175"/>
            <a:ext cx="3773487" cy="1106488"/>
            <a:chOff x="2207" y="3203"/>
            <a:chExt cx="2848" cy="790"/>
          </a:xfrm>
        </p:grpSpPr>
        <p:sp>
          <p:nvSpPr>
            <p:cNvPr id="16406" name="AutoShape 19"/>
            <p:cNvSpPr>
              <a:spLocks noChangeArrowheads="1"/>
            </p:cNvSpPr>
            <p:nvPr/>
          </p:nvSpPr>
          <p:spPr bwMode="auto">
            <a:xfrm>
              <a:off x="2207" y="3203"/>
              <a:ext cx="943" cy="79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FFEBDB"/>
                </a:gs>
                <a:gs pos="100000">
                  <a:srgbClr val="FFBE86"/>
                </a:gs>
              </a:gsLst>
              <a:lin ang="5400000" scaled="1"/>
            </a:gradFill>
            <a:ln w="9360" cap="sq">
              <a:solidFill>
                <a:srgbClr val="F69240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fr-FR" altLang="de-DE" sz="1800"/>
                <a:t>DB</a:t>
              </a:r>
            </a:p>
          </p:txBody>
        </p:sp>
        <p:cxnSp>
          <p:nvCxnSpPr>
            <p:cNvPr id="16407" name="AutoShape 20"/>
            <p:cNvCxnSpPr>
              <a:cxnSpLocks noChangeShapeType="1"/>
            </p:cNvCxnSpPr>
            <p:nvPr/>
          </p:nvCxnSpPr>
          <p:spPr bwMode="auto">
            <a:xfrm>
              <a:off x="3152" y="3599"/>
              <a:ext cx="861" cy="0"/>
            </a:xfrm>
            <a:prstGeom prst="straightConnector1">
              <a:avLst/>
            </a:prstGeom>
            <a:noFill/>
            <a:ln w="9360" cap="sq">
              <a:solidFill>
                <a:srgbClr val="4A7EBB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6408" name="Rectangle 21"/>
            <p:cNvSpPr>
              <a:spLocks noChangeArrowheads="1"/>
            </p:cNvSpPr>
            <p:nvPr/>
          </p:nvSpPr>
          <p:spPr bwMode="auto">
            <a:xfrm>
              <a:off x="4014" y="3252"/>
              <a:ext cx="1041" cy="741"/>
            </a:xfrm>
            <a:prstGeom prst="rect">
              <a:avLst/>
            </a:prstGeom>
            <a:gradFill rotWithShape="0">
              <a:gsLst>
                <a:gs pos="0">
                  <a:srgbClr val="F5FFE6"/>
                </a:gs>
                <a:gs pos="100000">
                  <a:srgbClr val="DAFDA7"/>
                </a:gs>
              </a:gsLst>
              <a:lin ang="5400000" scaled="1"/>
            </a:gradFill>
            <a:ln w="9360" cap="sq">
              <a:solidFill>
                <a:srgbClr val="98B954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fr-FR" altLang="de-DE" sz="1800"/>
                <a:t>Data Mining</a:t>
              </a:r>
            </a:p>
          </p:txBody>
        </p:sp>
      </p:grpSp>
      <p:sp>
        <p:nvSpPr>
          <p:cNvPr id="16404" name="AutoShape 13"/>
          <p:cNvSpPr>
            <a:spLocks noChangeArrowheads="1"/>
          </p:cNvSpPr>
          <p:nvPr/>
        </p:nvSpPr>
        <p:spPr bwMode="auto">
          <a:xfrm>
            <a:off x="3644900" y="4437063"/>
            <a:ext cx="935038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5FFE6"/>
              </a:gs>
              <a:gs pos="100000">
                <a:srgbClr val="DAFDA7"/>
              </a:gs>
            </a:gsLst>
            <a:lin ang="5400000" scaled="1"/>
          </a:gradFill>
          <a:ln w="9360" cap="sq">
            <a:solidFill>
              <a:srgbClr val="98B954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de-DE" sz="1400"/>
              <a:t>Client Java HTTP</a:t>
            </a:r>
          </a:p>
        </p:txBody>
      </p:sp>
      <p:cxnSp>
        <p:nvCxnSpPr>
          <p:cNvPr id="16405" name="Gerade Verbindung mit Pfeil 6"/>
          <p:cNvCxnSpPr>
            <a:cxnSpLocks noChangeShapeType="1"/>
            <a:stCxn id="16404" idx="2"/>
            <a:endCxn id="16406" idx="1"/>
          </p:cNvCxnSpPr>
          <p:nvPr/>
        </p:nvCxnSpPr>
        <p:spPr bwMode="auto">
          <a:xfrm>
            <a:off x="4113213" y="5084763"/>
            <a:ext cx="6350" cy="2524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5" name="Grafik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2800" dirty="0" smtClean="0">
                <a:solidFill>
                  <a:srgbClr val="1F497D"/>
                </a:solidFill>
              </a:rPr>
              <a:t>Problématique</a:t>
            </a:r>
            <a:endParaRPr lang="fr-FR" altLang="de-DE" sz="2800" dirty="0">
              <a:solidFill>
                <a:srgbClr val="1F497D"/>
              </a:solidFill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600201"/>
            <a:ext cx="8291264" cy="442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r>
              <a:rPr lang="fr-FR" altLang="de-DE" sz="2800" dirty="0" smtClean="0"/>
              <a:t>                              </a:t>
            </a:r>
            <a:r>
              <a:rPr lang="fr-FR" altLang="de-DE" sz="2800" dirty="0" err="1" smtClean="0"/>
              <a:t>Demo</a:t>
            </a:r>
            <a:r>
              <a:rPr lang="fr-FR" altLang="de-DE" sz="2800" dirty="0" smtClean="0"/>
              <a:t> Web-Services</a:t>
            </a:r>
            <a:endParaRPr lang="fr-FR" altLang="de-DE" sz="2800" dirty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r>
              <a:rPr lang="fr-FR" altLang="de-DE" sz="1200" dirty="0"/>
              <a:t> </a:t>
            </a:r>
            <a:r>
              <a:rPr lang="fr-FR" altLang="de-DE" sz="1200" dirty="0" smtClean="0"/>
              <a:t>					</a:t>
            </a:r>
            <a:endParaRPr lang="fr-FR" altLang="de-DE" sz="1200" dirty="0" smtClean="0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648200" y="1600200"/>
            <a:ext cx="4038600" cy="211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1400" dirty="0" smtClean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648200" y="4076700"/>
            <a:ext cx="4191000" cy="2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1313" eaLnBrk="1" hangingPunct="1">
              <a:spcBef>
                <a:spcPts val="350"/>
              </a:spcBef>
              <a:buSzPct val="100000"/>
              <a:defRPr/>
            </a:pPr>
            <a:endParaRPr lang="fr-FR" altLang="de-DE" sz="140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Travail Réalisé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/>
              <a:t>Rédaction du cahier de charge</a:t>
            </a:r>
          </a:p>
          <a:p>
            <a:pPr marL="341313" algn="just" eaLnBrk="1" hangingPunct="1">
              <a:spcBef>
                <a:spcPts val="350"/>
              </a:spcBef>
              <a:buSzPct val="100000"/>
              <a:defRPr/>
            </a:pPr>
            <a:endParaRPr lang="fr-FR" altLang="de-DE" sz="1400" dirty="0" smtClean="0"/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/>
              <a:t>Modélisation de la table block</a:t>
            </a:r>
          </a:p>
          <a:p>
            <a:pPr marL="341313" algn="just" eaLnBrk="1" hangingPunct="1">
              <a:spcBef>
                <a:spcPts val="350"/>
              </a:spcBef>
              <a:buSzPct val="100000"/>
              <a:defRPr/>
            </a:pPr>
            <a:endParaRPr lang="fr-FR" altLang="de-DE" sz="1400" dirty="0" smtClean="0"/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/>
              <a:t>Analyse et design des modules Java</a:t>
            </a:r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1400" dirty="0"/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/>
              <a:t>Implémentation des scripts SQL</a:t>
            </a: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C188D5F-AFB5-43BF-B043-D5A19E1A0D8E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10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Travail Réalisé (extrait de la Table Block)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C188D5F-AFB5-43BF-B043-D5A19E1A0D8E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  <p:pic>
        <p:nvPicPr>
          <p:cNvPr id="6" name="Grafik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370" y="1686877"/>
            <a:ext cx="5763260" cy="3484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6891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Travail Réalisé (modules java et Scripts SQL)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C188D5F-AFB5-43BF-B043-D5A19E1A0D8E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/>
              <a:t>3 classes encapsulant les données de la Blockchain c’est à dire des web </a:t>
            </a:r>
            <a:r>
              <a:rPr lang="fr-FR" sz="2000" dirty="0" smtClean="0"/>
              <a:t>services</a:t>
            </a:r>
          </a:p>
          <a:p>
            <a:pPr lvl="0">
              <a:buFont typeface="Arial" panose="020B0604020202020204" pitchFamily="34" charset="0"/>
              <a:buChar char="•"/>
            </a:pP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 smtClean="0"/>
              <a:t>2 </a:t>
            </a:r>
            <a:r>
              <a:rPr lang="fr-FR" sz="2000" dirty="0"/>
              <a:t>grandes classes qui assurent l’interaction avec le SGDBR </a:t>
            </a:r>
            <a:r>
              <a:rPr lang="fr-FR" sz="2000" dirty="0" smtClean="0"/>
              <a:t>MySQL</a:t>
            </a:r>
          </a:p>
          <a:p>
            <a:pPr lvl="0">
              <a:buFont typeface="Arial" panose="020B0604020202020204" pitchFamily="34" charset="0"/>
              <a:buChar char="•"/>
            </a:pP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 smtClean="0"/>
              <a:t>1 </a:t>
            </a:r>
            <a:r>
              <a:rPr lang="fr-FR" sz="2000" dirty="0"/>
              <a:t>classe fournissant les fonctionnalités du Protocole </a:t>
            </a:r>
            <a:r>
              <a:rPr lang="fr-FR" sz="2000" dirty="0" smtClean="0"/>
              <a:t>http</a:t>
            </a:r>
          </a:p>
          <a:p>
            <a:pPr lvl="0">
              <a:buFont typeface="Arial" panose="020B0604020202020204" pitchFamily="34" charset="0"/>
              <a:buChar char="•"/>
            </a:pPr>
            <a:endParaRPr lang="de-DE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/>
              <a:t>1 classe constituant le parseur </a:t>
            </a:r>
            <a:r>
              <a:rPr lang="fr-FR" sz="2000" dirty="0" smtClean="0"/>
              <a:t>JSON</a:t>
            </a:r>
          </a:p>
          <a:p>
            <a:pPr lvl="0">
              <a:buFont typeface="Arial" panose="020B0604020202020204" pitchFamily="34" charset="0"/>
              <a:buChar char="•"/>
            </a:pPr>
            <a:endParaRPr lang="de-DE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/>
              <a:t>2 classes comportant d’une part le client Java en soi et une classe client de </a:t>
            </a:r>
            <a:r>
              <a:rPr lang="fr-FR" sz="2000" dirty="0" smtClean="0"/>
              <a:t>tests</a:t>
            </a:r>
          </a:p>
          <a:p>
            <a:pPr lvl="0">
              <a:buFont typeface="Arial" panose="020B0604020202020204" pitchFamily="34" charset="0"/>
              <a:buChar char="•"/>
            </a:pPr>
            <a:endParaRPr lang="fr-FR" sz="20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 smtClean="0"/>
              <a:t>Scripts SQL d’initialisation et tests manuels</a:t>
            </a:r>
            <a:endParaRPr lang="de-DE" sz="2000" dirty="0"/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88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Bildschirmpräsentation (4:3)</PresentationFormat>
  <Paragraphs>138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8</vt:i4>
      </vt:variant>
      <vt:variant>
        <vt:lpstr>Folientitel</vt:lpstr>
      </vt:variant>
      <vt:variant>
        <vt:i4>12</vt:i4>
      </vt:variant>
    </vt:vector>
  </HeadingPairs>
  <TitlesOfParts>
    <vt:vector size="25" baseType="lpstr">
      <vt:lpstr>Microsoft YaHei</vt:lpstr>
      <vt:lpstr>Arial</vt:lpstr>
      <vt:lpstr>Calibri</vt:lpstr>
      <vt:lpstr>Lucida Sans Unicode</vt:lpstr>
      <vt:lpstr>Times New Roman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cours-mach</dc:creator>
  <cp:lastModifiedBy>Pierre Armand Nomo Messina</cp:lastModifiedBy>
  <cp:revision>216</cp:revision>
  <cp:lastPrinted>1601-01-01T00:00:00Z</cp:lastPrinted>
  <dcterms:created xsi:type="dcterms:W3CDTF">2013-02-18T11:04:03Z</dcterms:created>
  <dcterms:modified xsi:type="dcterms:W3CDTF">2017-03-12T17:34:33Z</dcterms:modified>
</cp:coreProperties>
</file>