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8" r:id="rId5"/>
    <p:sldId id="264" r:id="rId6"/>
    <p:sldId id="266" r:id="rId7"/>
    <p:sldId id="265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8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103F-DEB2-4D59-8F83-193B70EA76F4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96E77-AC7C-40FD-812D-BC03FE54E995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383EF-7DC7-4A41-AC34-C492A001A06C}" type="datetimeFigureOut">
              <a:rPr lang="fr-FR" smtClean="0"/>
              <a:pPr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A82C-9C79-468B-B744-6E45DF35637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7156704" cy="7894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3356992"/>
            <a:ext cx="7772400" cy="605929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1760" y="4149080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9" name="Image 8" descr="EURACE_logo_we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8424" y="6453336"/>
            <a:ext cx="648072" cy="224664"/>
          </a:xfrm>
          <a:prstGeom prst="rect">
            <a:avLst/>
          </a:prstGeom>
        </p:spPr>
      </p:pic>
      <p:pic>
        <p:nvPicPr>
          <p:cNvPr id="11" name="Image 10" descr="cti.pf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20272" y="6237312"/>
            <a:ext cx="568485" cy="432048"/>
          </a:xfrm>
          <a:prstGeom prst="rect">
            <a:avLst/>
          </a:prstGeom>
        </p:spPr>
      </p:pic>
      <p:pic>
        <p:nvPicPr>
          <p:cNvPr id="12" name="Image 11" descr="pres.pf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8344" y="6237312"/>
            <a:ext cx="597924" cy="360040"/>
          </a:xfrm>
          <a:prstGeom prst="rect">
            <a:avLst/>
          </a:prstGeom>
        </p:spPr>
      </p:pic>
      <p:pic>
        <p:nvPicPr>
          <p:cNvPr id="13" name="Image 12" descr="Logo_CGE_RVB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388424" y="6187846"/>
            <a:ext cx="618060" cy="193482"/>
          </a:xfrm>
          <a:prstGeom prst="rect">
            <a:avLst/>
          </a:prstGeom>
        </p:spPr>
      </p:pic>
      <p:sp>
        <p:nvSpPr>
          <p:cNvPr id="28673" name="Rectangle 1"/>
          <p:cNvSpPr>
            <a:spLocks noChangeArrowheads="1"/>
          </p:cNvSpPr>
          <p:nvPr userDrawn="1"/>
        </p:nvSpPr>
        <p:spPr bwMode="auto">
          <a:xfrm>
            <a:off x="3851920" y="6263300"/>
            <a:ext cx="25922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6, boulevard Maréchal Juin – CS  45 </a:t>
            </a:r>
            <a:r>
              <a:rPr kumimoji="0" lang="fr-FR" sz="700" b="0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053 – F - 14050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Caen Cedex 4</a:t>
            </a:r>
            <a:endParaRPr kumimoji="0" lang="fr-F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14" descr="photos_ppt13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3068960"/>
            <a:ext cx="9144000" cy="1038291"/>
          </a:xfrm>
          <a:prstGeom prst="rect">
            <a:avLst/>
          </a:prstGeom>
        </p:spPr>
      </p:pic>
      <p:pic>
        <p:nvPicPr>
          <p:cNvPr id="1026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7283" y="404664"/>
            <a:ext cx="2571973" cy="1440160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7156704" cy="7894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3356992"/>
            <a:ext cx="7772400" cy="605929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1760" y="4149080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9" name="Image 8" descr="EURACE_logo_we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88424" y="6453336"/>
            <a:ext cx="648072" cy="224664"/>
          </a:xfrm>
          <a:prstGeom prst="rect">
            <a:avLst/>
          </a:prstGeom>
        </p:spPr>
      </p:pic>
      <p:pic>
        <p:nvPicPr>
          <p:cNvPr id="11" name="Image 10" descr="cti.pf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20272" y="6237312"/>
            <a:ext cx="568485" cy="432048"/>
          </a:xfrm>
          <a:prstGeom prst="rect">
            <a:avLst/>
          </a:prstGeom>
        </p:spPr>
      </p:pic>
      <p:pic>
        <p:nvPicPr>
          <p:cNvPr id="12" name="Image 11" descr="pres.pf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8344" y="6237312"/>
            <a:ext cx="597924" cy="360040"/>
          </a:xfrm>
          <a:prstGeom prst="rect">
            <a:avLst/>
          </a:prstGeom>
        </p:spPr>
      </p:pic>
      <p:pic>
        <p:nvPicPr>
          <p:cNvPr id="13" name="Image 12" descr="Logo_CGE_RVB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388424" y="6187846"/>
            <a:ext cx="618060" cy="193482"/>
          </a:xfrm>
          <a:prstGeom prst="rect">
            <a:avLst/>
          </a:prstGeom>
        </p:spPr>
      </p:pic>
      <p:sp>
        <p:nvSpPr>
          <p:cNvPr id="28673" name="Rectangle 1"/>
          <p:cNvSpPr>
            <a:spLocks noChangeArrowheads="1"/>
          </p:cNvSpPr>
          <p:nvPr userDrawn="1"/>
        </p:nvSpPr>
        <p:spPr bwMode="auto">
          <a:xfrm>
            <a:off x="3851920" y="6263300"/>
            <a:ext cx="259228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6, boulevard Maréchal Juin – CS  45 053 - 14050 Caen Cedex 4</a:t>
            </a:r>
            <a:endParaRPr kumimoji="0" lang="fr-F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7283" y="404664"/>
            <a:ext cx="2571973" cy="1440160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su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800" b="0">
                <a:solidFill>
                  <a:srgbClr val="0070C0"/>
                </a:solidFill>
              </a:defRPr>
            </a:lvl1pPr>
            <a:lvl3pPr>
              <a:defRPr sz="1800"/>
            </a:lvl3pPr>
          </a:lstStyle>
          <a:p>
            <a:pPr lvl="0"/>
            <a:r>
              <a:rPr lang="fr-FR" dirty="0" smtClean="0"/>
              <a:t>Cliquez pour modifier les styles du texte du masque Deuxième niveau</a:t>
            </a:r>
          </a:p>
          <a:p>
            <a:pPr lvl="0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9" name="Image 8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596336" y="6525344"/>
            <a:ext cx="432048" cy="332656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7A3547-F5F1-436F-BDD7-69D65944F62D}" type="slidenum">
              <a:rPr lang="fr-FR" smtClean="0"/>
              <a:pPr/>
              <a:t>‹Nr.›</a:t>
            </a:fld>
            <a:endParaRPr lang="fr-FR" dirty="0"/>
          </a:p>
        </p:txBody>
      </p:sp>
      <p:pic>
        <p:nvPicPr>
          <p:cNvPr id="10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11" y="6281936"/>
            <a:ext cx="1028789" cy="576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age su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buNone/>
              <a:defRPr sz="2000">
                <a:solidFill>
                  <a:srgbClr val="0070C0"/>
                </a:solidFill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 - Deuxième niveau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>
                <a:solidFill>
                  <a:srgbClr val="0070C0"/>
                </a:solidFill>
              </a:defRPr>
            </a:lvl1pPr>
            <a:lvl2pPr>
              <a:buNone/>
              <a:defRPr sz="2000">
                <a:solidFill>
                  <a:srgbClr val="0070C0"/>
                </a:solidFill>
              </a:defRPr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 - Deuxième niveau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Image 11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  <p:pic>
        <p:nvPicPr>
          <p:cNvPr id="10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11" y="6281936"/>
            <a:ext cx="1028789" cy="576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ge su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 8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65304"/>
            <a:ext cx="4932040" cy="544037"/>
          </a:xfrm>
          <a:prstGeom prst="rect">
            <a:avLst/>
          </a:prstGeom>
        </p:spPr>
      </p:pic>
      <p:pic>
        <p:nvPicPr>
          <p:cNvPr id="7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11" y="6281936"/>
            <a:ext cx="1028789" cy="576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su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7596336" y="6492875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A3547-F5F1-436F-BDD7-69D65944F62D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Image 10" descr="vague-ecole201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37312"/>
            <a:ext cx="4932040" cy="544037"/>
          </a:xfrm>
          <a:prstGeom prst="rect">
            <a:avLst/>
          </a:prstGeom>
        </p:spPr>
      </p:pic>
      <p:pic>
        <p:nvPicPr>
          <p:cNvPr id="9" name="Picture 2" descr="\\SERV5ADMN\Com (restreint)\CHARTE GRAPHIQUE\2015\logo-ensicaen2015-rvb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11" y="6281936"/>
            <a:ext cx="1028789" cy="576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CD3-1521-4581-B4B1-774C7CE61632}" type="datetime1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2" r:id="rId4"/>
    <p:sldLayoutId id="2147483655" r:id="rId5"/>
    <p:sldLayoutId id="2147483661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B2FC2-D1A5-4400-94C7-BBC476344C9D}" type="datetime1">
              <a:rPr lang="fr-FR" smtClean="0"/>
              <a:pPr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C994-A40E-42BC-9FD1-D25F2E62DDA9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4149080"/>
            <a:ext cx="8561040" cy="1584176"/>
          </a:xfrm>
        </p:spPr>
        <p:txBody>
          <a:bodyPr>
            <a:normAutofit/>
          </a:bodyPr>
          <a:lstStyle/>
          <a:p>
            <a:r>
              <a:rPr lang="fr-FR" dirty="0" smtClean="0"/>
              <a:t>Moteur d’analyse de données des principales </a:t>
            </a:r>
            <a:r>
              <a:rPr lang="fr-FR" dirty="0" err="1" smtClean="0"/>
              <a:t>Blockchains</a:t>
            </a:r>
            <a:endParaRPr lang="fr-FR" dirty="0" smtClean="0"/>
          </a:p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Pierre Nomo Messina</a:t>
            </a:r>
          </a:p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Odile 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Baima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Auditeurs MTS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344733"/>
            <a:ext cx="8230313" cy="1140051"/>
          </a:xfrm>
          <a:prstGeom prst="rect">
            <a:avLst/>
          </a:prstGeom>
        </p:spPr>
      </p:pic>
      <p:pic>
        <p:nvPicPr>
          <p:cNvPr id="1026" name="Picture 2" descr="https://news.bitcoin.com/wp-content/uploads/2016/02/BCinfo-640x36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60" y="1834108"/>
            <a:ext cx="6096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d’ensemble du projet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         </a:t>
            </a:r>
          </a:p>
          <a:p>
            <a:r>
              <a:rPr lang="fr-FR" dirty="0" err="1" smtClean="0"/>
              <a:t>Blockchain</a:t>
            </a:r>
            <a:r>
              <a:rPr lang="fr-FR" dirty="0" smtClean="0"/>
              <a:t>:                                                                                                                  Modèle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- - - - - - - - - - - - - - - - - - - - - - - - - - - - - - - - - - - - - - - - - - - - - - - - - - - - - - - - - - - - - - - - - -</a:t>
            </a:r>
            <a:endParaRPr lang="fr-FR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dirty="0" smtClean="0"/>
              <a:t>Web-Services:                                                                                                  Implémentation</a:t>
            </a:r>
          </a:p>
          <a:p>
            <a:endParaRPr lang="fr-FR" dirty="0"/>
          </a:p>
          <a:p>
            <a:r>
              <a:rPr lang="fr-FR" dirty="0" smtClean="0"/>
              <a:t>     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Base de données</a:t>
            </a:r>
          </a:p>
          <a:p>
            <a:r>
              <a:rPr lang="fr-FR" dirty="0" smtClean="0"/>
              <a:t>à modéliser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68" y="1460251"/>
            <a:ext cx="767824" cy="147751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460250"/>
            <a:ext cx="772394" cy="147751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460251"/>
            <a:ext cx="792088" cy="15121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993" y="1464201"/>
            <a:ext cx="720080" cy="1504265"/>
          </a:xfrm>
          <a:prstGeom prst="rect">
            <a:avLst/>
          </a:prstGeom>
        </p:spPr>
      </p:pic>
      <p:cxnSp>
        <p:nvCxnSpPr>
          <p:cNvPr id="28" name="Gerade Verbindung mit Pfeil 27"/>
          <p:cNvCxnSpPr/>
          <p:nvPr/>
        </p:nvCxnSpPr>
        <p:spPr>
          <a:xfrm flipH="1" flipV="1">
            <a:off x="5580112" y="1892298"/>
            <a:ext cx="64807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4120258" y="1892298"/>
            <a:ext cx="66776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2627783" y="1892298"/>
            <a:ext cx="720081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2123728" y="3429000"/>
            <a:ext cx="41764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…</a:t>
            </a:r>
            <a:endParaRPr lang="fr-FR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339753" y="3573016"/>
            <a:ext cx="93610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WS1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491881" y="3573016"/>
            <a:ext cx="93610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WS2</a:t>
            </a:r>
            <a:endParaRPr lang="fr-FR" sz="14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5220073" y="3573016"/>
            <a:ext cx="936103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WSn</a:t>
            </a:r>
            <a:endParaRPr lang="fr-FR" sz="1400" dirty="0"/>
          </a:p>
        </p:txBody>
      </p:sp>
      <p:cxnSp>
        <p:nvCxnSpPr>
          <p:cNvPr id="54" name="Gerade Verbindung mit Pfeil 53"/>
          <p:cNvCxnSpPr>
            <a:stCxn id="38" idx="2"/>
          </p:cNvCxnSpPr>
          <p:nvPr/>
        </p:nvCxnSpPr>
        <p:spPr>
          <a:xfrm>
            <a:off x="2807805" y="4221088"/>
            <a:ext cx="1116123" cy="86409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4013937" y="4183854"/>
            <a:ext cx="126015" cy="9013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644008" y="4221088"/>
            <a:ext cx="972112" cy="86409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/>
          <p:cNvGrpSpPr/>
          <p:nvPr/>
        </p:nvGrpSpPr>
        <p:grpSpPr>
          <a:xfrm>
            <a:off x="3504011" y="5085184"/>
            <a:ext cx="4524373" cy="1257003"/>
            <a:chOff x="3504011" y="5196333"/>
            <a:chExt cx="4524373" cy="1257003"/>
          </a:xfrm>
        </p:grpSpPr>
        <p:sp>
          <p:nvSpPr>
            <p:cNvPr id="37" name="Zylinder 36"/>
            <p:cNvSpPr/>
            <p:nvPr/>
          </p:nvSpPr>
          <p:spPr>
            <a:xfrm>
              <a:off x="3504011" y="5196333"/>
              <a:ext cx="1500037" cy="1257003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DB</a:t>
              </a:r>
              <a:endParaRPr lang="fr-FR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5004048" y="5824834"/>
              <a:ext cx="1368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/>
            <p:cNvSpPr/>
            <p:nvPr/>
          </p:nvSpPr>
          <p:spPr>
            <a:xfrm>
              <a:off x="6372200" y="5274989"/>
              <a:ext cx="1656184" cy="117834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Mining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Besoins</a:t>
            </a:r>
          </a:p>
          <a:p>
            <a:endParaRPr lang="fr-FR" dirty="0" smtClean="0"/>
          </a:p>
          <a:p>
            <a:r>
              <a:rPr lang="fr-FR" sz="1400" dirty="0" smtClean="0">
                <a:solidFill>
                  <a:schemeClr val="tx1"/>
                </a:solidFill>
              </a:rPr>
              <a:t>Définir une architecture du moteur d’analyse de la </a:t>
            </a:r>
            <a:r>
              <a:rPr lang="fr-FR" sz="1400" dirty="0" err="1" smtClean="0">
                <a:solidFill>
                  <a:schemeClr val="tx1"/>
                </a:solidFill>
              </a:rPr>
              <a:t>blockchain</a:t>
            </a:r>
            <a:endParaRPr lang="fr-FR" sz="1400" dirty="0" smtClean="0">
              <a:solidFill>
                <a:schemeClr val="tx1"/>
              </a:solidFill>
            </a:endParaRP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Modéliser la base de données de stockage sur laquelle on fera des requêtes croisées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Choisir le système de gestion de base de données relationnelle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Etablir la connexion entre les web-services et la base de données afin de croiser les données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11683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Méthodologies et technologies</a:t>
            </a:r>
          </a:p>
          <a:p>
            <a:endParaRPr lang="fr-FR" dirty="0" smtClean="0"/>
          </a:p>
          <a:p>
            <a:r>
              <a:rPr lang="fr-FR" sz="1400" dirty="0" smtClean="0">
                <a:solidFill>
                  <a:schemeClr val="tx1"/>
                </a:solidFill>
              </a:rPr>
              <a:t>Modèle en V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Théorie sur les </a:t>
            </a:r>
            <a:r>
              <a:rPr lang="fr-FR" sz="1400" dirty="0" smtClean="0">
                <a:solidFill>
                  <a:schemeClr val="tx1"/>
                </a:solidFill>
              </a:rPr>
              <a:t>bases </a:t>
            </a:r>
            <a:r>
              <a:rPr lang="fr-FR" sz="1400" dirty="0" smtClean="0">
                <a:solidFill>
                  <a:schemeClr val="tx1"/>
                </a:solidFill>
              </a:rPr>
              <a:t>de données relationnelles, SQL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Accès aux Web-Services (Protocoles SOAP, REST)</a:t>
            </a:r>
            <a:endParaRPr lang="fr-FR" sz="1400" dirty="0"/>
          </a:p>
        </p:txBody>
      </p:sp>
      <p:sp>
        <p:nvSpPr>
          <p:cNvPr id="8" name="Espace réservé du contenu 6"/>
          <p:cNvSpPr txBox="1">
            <a:spLocks/>
          </p:cNvSpPr>
          <p:nvPr/>
        </p:nvSpPr>
        <p:spPr>
          <a:xfrm>
            <a:off x="4648200" y="4077072"/>
            <a:ext cx="41910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Risques</a:t>
            </a:r>
          </a:p>
          <a:p>
            <a:endParaRPr lang="fr-FR" dirty="0" smtClean="0"/>
          </a:p>
          <a:p>
            <a:r>
              <a:rPr lang="fr-FR" sz="1400" dirty="0" smtClean="0">
                <a:solidFill>
                  <a:schemeClr val="tx1"/>
                </a:solidFill>
              </a:rPr>
              <a:t>Accès à l’infrastructure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777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Analyses des besoins et faisabilité (déjà fait, ou en cours)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Analyse de l’API Block Chain (Bitcoin, Ethereum)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Modéliser les tables de la base de données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Mise en place d’un environnement de Test (serveurs, BD)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80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Étapes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Reste à faire</a:t>
            </a:r>
          </a:p>
          <a:p>
            <a:endParaRPr lang="fr-FR" dirty="0" smtClean="0"/>
          </a:p>
          <a:p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Prototype basé sur une table et sur une monnaie (Bitcoin)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Spécifications, documentation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Conception architecturale et détaillée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Codage </a:t>
            </a:r>
            <a:r>
              <a:rPr lang="fr-FR" sz="1400" smtClean="0">
                <a:solidFill>
                  <a:schemeClr val="tx1"/>
                </a:solidFill>
              </a:rPr>
              <a:t>(</a:t>
            </a:r>
            <a:r>
              <a:rPr lang="fr-FR" sz="1400" smtClean="0">
                <a:solidFill>
                  <a:schemeClr val="tx1"/>
                </a:solidFill>
              </a:rPr>
              <a:t>optimisation du </a:t>
            </a:r>
            <a:r>
              <a:rPr lang="fr-FR" sz="1400" dirty="0" smtClean="0">
                <a:solidFill>
                  <a:schemeClr val="tx1"/>
                </a:solidFill>
              </a:rPr>
              <a:t>Client des Web-services et production en série des scripts SQL)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2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4" y="1635815"/>
            <a:ext cx="8978290" cy="35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Gantt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3547-F5F1-436F-BDD7-69D65944F62D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4" y="1328444"/>
            <a:ext cx="835459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SI.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.ENSI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ENSI.2013</vt:lpstr>
      <vt:lpstr>masque.ENSI2013</vt:lpstr>
      <vt:lpstr>PowerPoint-Präsentation</vt:lpstr>
      <vt:lpstr>PowerPoint-Präsentation</vt:lpstr>
      <vt:lpstr>Schéma d’ensemble du projet</vt:lpstr>
      <vt:lpstr>Cahier des charges</vt:lpstr>
      <vt:lpstr>Étapes</vt:lpstr>
      <vt:lpstr>Étapes</vt:lpstr>
      <vt:lpstr>Diagramme de Gantt</vt:lpstr>
      <vt:lpstr>Diagramme de Gantt</vt:lpstr>
      <vt:lpstr>Merci de votre attention</vt:lpstr>
    </vt:vector>
  </TitlesOfParts>
  <Company>ENSICAEN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186</cp:revision>
  <dcterms:created xsi:type="dcterms:W3CDTF">2013-02-18T11:04:03Z</dcterms:created>
  <dcterms:modified xsi:type="dcterms:W3CDTF">2016-12-13T23:38:11Z</dcterms:modified>
</cp:coreProperties>
</file>