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hVK/Vm6f/dxVaHOka6DByvBn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208"/>
  </p:normalViewPr>
  <p:slideViewPr>
    <p:cSldViewPr snapToGrid="0" snapToObjects="1">
      <p:cViewPr varScale="1">
        <p:scale>
          <a:sx n="213" d="100"/>
          <a:sy n="2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haron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77957" y="-1198881"/>
            <a:ext cx="423608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6447905" y="1271068"/>
            <a:ext cx="5811838" cy="399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065011" y="138314"/>
            <a:ext cx="5811838" cy="62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940876"/>
            <a:ext cx="5181600" cy="423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940876"/>
            <a:ext cx="5181600" cy="423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954741"/>
            <a:ext cx="5157787" cy="323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95182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954741"/>
            <a:ext cx="5183188" cy="323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  <a:defRPr sz="5400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554638" y="457201"/>
            <a:ext cx="5800749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3657600"/>
            <a:ext cx="4343400" cy="221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  <a:defRPr sz="5400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561462" y="457201"/>
            <a:ext cx="5793925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3664424"/>
            <a:ext cx="4343400" cy="22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  <a:defRPr sz="5400" b="0" i="0" u="none" strike="noStrike" cap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H4dd6iBFWl_yhOLADnASUg-jrEySDxkY?usp=sharing" TargetMode="External"/><Relationship Id="rId3" Type="http://schemas.openxmlformats.org/officeDocument/2006/relationships/hyperlink" Target="https://github.com/PierreSylvain/MyContentFunctions" TargetMode="External"/><Relationship Id="rId7" Type="http://schemas.openxmlformats.org/officeDocument/2006/relationships/hyperlink" Target="https://colab.research.google.com/drive/1yhFVqrO7QdtpmlAnD79zJQJgMeHiP919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Dj6UalT6mCeLJJMnas4tz8i7sCPEwOUq?usp=sharing" TargetMode="External"/><Relationship Id="rId5" Type="http://schemas.openxmlformats.org/officeDocument/2006/relationships/hyperlink" Target="https://colab.research.google.com/drive/16ka6fPjp1NgSHxFfcGn3sKQT-g18cIKY?usp=sharing" TargetMode="External"/><Relationship Id="rId4" Type="http://schemas.openxmlformats.org/officeDocument/2006/relationships/hyperlink" Target="https://github.com/OC-Ingenieur-IA/bookshelf?organization=OC-Ingenieur-IA&amp;organization=OC-Ingenieur-I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20486" y="4144364"/>
            <a:ext cx="6500948" cy="168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Système de recommandation de contenu</a:t>
            </a:r>
            <a:endParaRPr/>
          </a:p>
        </p:txBody>
      </p:sp>
      <p:pic>
        <p:nvPicPr>
          <p:cNvPr id="90" name="Google Shape;90;p1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831" y="537607"/>
            <a:ext cx="5191887" cy="245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Une image contenant text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 l="1072" t="2522" r="5689" b="1322"/>
          <a:stretch/>
        </p:blipFill>
        <p:spPr>
          <a:xfrm>
            <a:off x="7537269" y="537607"/>
            <a:ext cx="3788227" cy="603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3201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Tests</a:t>
            </a:r>
            <a:endParaRPr/>
          </a:p>
        </p:txBody>
      </p:sp>
      <p:pic>
        <p:nvPicPr>
          <p:cNvPr id="206" name="Google Shape;206;p10" descr="Mengenal A/B Testing. A/B Testing, istilah tersebut mungkin… | by Reza  Pahlava | Medium"/>
          <p:cNvPicPr preferRelativeResize="0"/>
          <p:nvPr/>
        </p:nvPicPr>
        <p:blipFill rotWithShape="1">
          <a:blip r:embed="rId3">
            <a:alphaModFix/>
          </a:blip>
          <a:srcRect t="20704" b="15401"/>
          <a:stretch/>
        </p:blipFill>
        <p:spPr>
          <a:xfrm>
            <a:off x="6925705" y="1786528"/>
            <a:ext cx="4240716" cy="301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7183888" y="4957796"/>
            <a:ext cx="4428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Mise en place d’un système A/B test</a:t>
            </a:r>
            <a:endParaRPr dirty="0"/>
          </a:p>
        </p:txBody>
      </p:sp>
      <p:sp>
        <p:nvSpPr>
          <p:cNvPr id="208" name="Google Shape;20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8" name="Google Shape;207;p10">
            <a:extLst>
              <a:ext uri="{FF2B5EF4-FFF2-40B4-BE49-F238E27FC236}">
                <a16:creationId xmlns:a16="http://schemas.microsoft.com/office/drawing/2014/main" id="{D12C39DA-9550-2A48-B43D-6846F6C70FFF}"/>
              </a:ext>
            </a:extLst>
          </p:cNvPr>
          <p:cNvSpPr txBox="1"/>
          <p:nvPr/>
        </p:nvSpPr>
        <p:spPr>
          <a:xfrm>
            <a:off x="1021081" y="4957796"/>
            <a:ext cx="51655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Mise en place de tests sur les données passées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EE3C56-0339-BB41-B35B-94A3200FDE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34" t="11724" r="29664" b="8119"/>
          <a:stretch/>
        </p:blipFill>
        <p:spPr>
          <a:xfrm>
            <a:off x="2127828" y="2372079"/>
            <a:ext cx="2276532" cy="2428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5476767" cy="200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haroni"/>
              <a:buNone/>
            </a:pPr>
            <a:r>
              <a:rPr lang="fr-FR" sz="6100"/>
              <a:t>Architecture complète</a:t>
            </a:r>
            <a:endParaRPr sz="6100"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268" y="374295"/>
            <a:ext cx="6112001" cy="560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480831" y="3015049"/>
            <a:ext cx="35577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Système de recommandation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Alimentation des données</a:t>
            </a:r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5476767" cy="114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Font typeface="Aharoni"/>
              <a:buNone/>
            </a:pPr>
            <a:r>
              <a:rPr lang="fr-FR" sz="6100"/>
              <a:t>Sources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recommandations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263420" y="2136447"/>
            <a:ext cx="72286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Système de recommandations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https://github.com/PierreSylvain/MyContentFunctions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263420" y="1461428"/>
            <a:ext cx="1166515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 mobile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https://github.com/OC-Ingenieur-IA/bookshelf?organization=OC-Ingenieur-IA&amp;organization=OC-Ingenieur-IA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263420" y="3260154"/>
            <a:ext cx="90161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Exploration des données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https://colab.research.google.com/drive/16ka6fPjp1NgSHxFfcGn3sKQT-g18cIKY?usp=sharing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263420" y="4032007"/>
            <a:ext cx="9198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Recommandations basées sur le contenu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https://colab.research.google.com/drive/1Dj6UalT6mCeLJJMnas4tz8i7sCPEwOUq?usp=sharing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263420" y="4735715"/>
            <a:ext cx="93530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Recommandations basées sur le filtrage collaboratif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https://colab.research.google.com/drive/1yhFVqrO7QdtpmlAnD79zJQJgMeHiP919?usp=sharing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268934" y="5543242"/>
            <a:ext cx="91934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Recommandations basées sur un système hybride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https://colab.research.google.com/drive/1H4dd6iBFWl_yhOLADnASUg-jrEySDxkY?usp=sharing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012001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haroni"/>
              <a:buNone/>
            </a:pPr>
            <a:r>
              <a:rPr lang="fr-FR" sz="6600"/>
              <a:t>Questions</a:t>
            </a:r>
            <a:endParaRPr/>
          </a:p>
        </p:txBody>
      </p:sp>
      <p:pic>
        <p:nvPicPr>
          <p:cNvPr id="240" name="Google Shape;240;p13" descr="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763" y="1365234"/>
            <a:ext cx="5492766" cy="549276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Journal Stylisée Et Moderne Téléphone Mobile Banque D&amp;#39;Images Et Photos  Libres De Droits. Image 15535044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84" y="1310775"/>
            <a:ext cx="1773709" cy="20867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 rot="-8288794">
            <a:off x="1530342" y="4495040"/>
            <a:ext cx="3482295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2"/>
          <p:cNvSpPr/>
          <p:nvPr/>
        </p:nvSpPr>
        <p:spPr>
          <a:xfrm rot="8442777">
            <a:off x="6731192" y="4579418"/>
            <a:ext cx="1872431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20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Description fonctionnelle</a:t>
            </a:r>
            <a:endParaRPr/>
          </a:p>
        </p:txBody>
      </p:sp>
      <p:pic>
        <p:nvPicPr>
          <p:cNvPr id="100" name="Google Shape;100;p2" descr="Microsoft Azure Logo : histoire, signification de l&amp;#39;emblè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7317" y="1377424"/>
            <a:ext cx="3185298" cy="179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2492277" y="2311814"/>
            <a:ext cx="4764122" cy="27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056456" y="1942482"/>
            <a:ext cx="3555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Recherche de recommandation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067471" y="3645791"/>
            <a:ext cx="2359572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Système de recommandation 1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9093081" y="4966058"/>
            <a:ext cx="2359573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Système de recommandation 2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455724" y="5052068"/>
            <a:ext cx="2359572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Hybridation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5400000">
            <a:off x="9655140" y="3591957"/>
            <a:ext cx="2327258" cy="27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"/>
          <p:cNvSpPr/>
          <p:nvPr/>
        </p:nvSpPr>
        <p:spPr>
          <a:xfrm rot="5400000">
            <a:off x="7965064" y="3017445"/>
            <a:ext cx="795168" cy="27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"/>
          <p:cNvSpPr txBox="1"/>
          <p:nvPr/>
        </p:nvSpPr>
        <p:spPr>
          <a:xfrm rot="2519673">
            <a:off x="1480805" y="4690166"/>
            <a:ext cx="3432991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 meilleures recommandations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>
            <a:off x="6928578" y="5457462"/>
            <a:ext cx="2277785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5906530" cy="19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haroni"/>
              <a:buNone/>
            </a:pPr>
            <a:r>
              <a:rPr lang="fr-FR" sz="5600"/>
              <a:t>Schéma de l’architecture</a:t>
            </a:r>
            <a:endParaRPr sz="560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1711" y="365219"/>
            <a:ext cx="5985264" cy="645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Azure Functions serverless"/>
          <p:cNvPicPr preferRelativeResize="0"/>
          <p:nvPr/>
        </p:nvPicPr>
        <p:blipFill rotWithShape="1">
          <a:blip r:embed="rId4">
            <a:alphaModFix/>
          </a:blip>
          <a:srcRect t="18623" r="7302" b="20292"/>
          <a:stretch/>
        </p:blipFill>
        <p:spPr>
          <a:xfrm>
            <a:off x="405025" y="2638168"/>
            <a:ext cx="2894229" cy="95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Cosmo DB : Microsoft dope DocumentDB aux modèles graphes et clé-valeur"/>
          <p:cNvPicPr preferRelativeResize="0"/>
          <p:nvPr/>
        </p:nvPicPr>
        <p:blipFill rotWithShape="1">
          <a:blip r:embed="rId5">
            <a:alphaModFix/>
          </a:blip>
          <a:srcRect l="17417" t="24992" r="26920" b="25363"/>
          <a:stretch/>
        </p:blipFill>
        <p:spPr>
          <a:xfrm>
            <a:off x="291273" y="3806556"/>
            <a:ext cx="3823848" cy="113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descr="Azure Blob Storage - Shefalitaya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5025" y="5067839"/>
            <a:ext cx="2673396" cy="1265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3201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Système de recommandation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2562536" y="1929467"/>
            <a:ext cx="2359572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Contenu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089228" y="1929467"/>
            <a:ext cx="2359572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Filtrage collaboratif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4729656" y="4786074"/>
            <a:ext cx="2359572" cy="104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Hybride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 rot="7688127">
            <a:off x="6645646" y="3687501"/>
            <a:ext cx="1872431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4"/>
          <p:cNvSpPr/>
          <p:nvPr/>
        </p:nvSpPr>
        <p:spPr>
          <a:xfrm rot="3238965">
            <a:off x="3475268" y="3670722"/>
            <a:ext cx="1872431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3201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Filtrage basé sur le contenu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80000" y="1080000"/>
            <a:ext cx="1219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Système basé sur le profil de l’utilisateur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425807" y="2364948"/>
            <a:ext cx="648935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Avantages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Pas besoin de données sur les autres utilisateurs.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Possibilité de recommander des produits qui ne sont pas populaires ou nouveaux.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Possibilité de recommander aux utilisateurs ayant un goût unique ou rare.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434612" y="4507534"/>
            <a:ext cx="64893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Inconvénients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Trouver les bons “features” n’est pas toujours facile.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Comment créer un profil pour les nouveaux utilisateurs ?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727660" y="2364948"/>
            <a:ext cx="3786778" cy="6823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Dernier article lu par l’utilisateur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7727660" y="3614753"/>
            <a:ext cx="3786778" cy="798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Recherche parmi l’ensemble des articles ceux qui lui sont similaires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7727660" y="4958946"/>
            <a:ext cx="3786778" cy="798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Création d’une note entre 0 et 3 en fonction de la similarité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rot="5400000">
            <a:off x="9215478" y="3192432"/>
            <a:ext cx="533942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5"/>
          <p:cNvSpPr/>
          <p:nvPr/>
        </p:nvSpPr>
        <p:spPr>
          <a:xfrm rot="5400000">
            <a:off x="9215478" y="4553375"/>
            <a:ext cx="533942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3201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Filtrage basé sur le contenu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180000" y="1080000"/>
            <a:ext cx="3687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Création du système de similarité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59" name="Google Shape;159;p6" descr="Fig. 1 - CHAMELEON - a Deep Learning Meta-Architecture for News Recommender Systems"/>
          <p:cNvPicPr preferRelativeResize="0"/>
          <p:nvPr/>
        </p:nvPicPr>
        <p:blipFill rotWithShape="1">
          <a:blip r:embed="rId3">
            <a:alphaModFix/>
          </a:blip>
          <a:srcRect r="58092" b="4668"/>
          <a:stretch/>
        </p:blipFill>
        <p:spPr>
          <a:xfrm>
            <a:off x="245948" y="2256691"/>
            <a:ext cx="3234538" cy="42050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669955" y="2505670"/>
            <a:ext cx="8241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 module </a:t>
            </a:r>
            <a:r>
              <a:rPr lang="fr-FR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ACR</a:t>
            </a: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est chargé d'extraire des caractéristiques du texte et des métadonnées des articles de presse et d'apprendre des représentations distribuées (embeddings) pour chaque contexte d'article de presse.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3669956" y="3747447"/>
            <a:ext cx="8241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 sous-module </a:t>
            </a:r>
            <a:r>
              <a:rPr lang="fr-FR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TFR</a:t>
            </a: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est chargé d'apprendre les caractéristiques pertinentes directement à partir du contenu textuel de l'article, et peut être instancié en utilisant des CNN et des RNN, par exemple.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3704096" y="5123220"/>
            <a:ext cx="82419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 sous-module </a:t>
            </a:r>
            <a:r>
              <a:rPr lang="fr-FR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CET</a:t>
            </a: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est responsable de l'apprentissage des Article Content Embeddings (ACE) pour une tâche secondaire. Il peut être instancié comme un modèle d'apprentissage supervisé ou non supervisé. 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80000" y="1735516"/>
            <a:ext cx="11867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CHAMELEON - A Deep Learning Meta-Architecture for News Recommender Systems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2000" cy="10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Filtrage collaboratif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205955" y="2044312"/>
            <a:ext cx="531827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Avantages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Pas d’information sur les produits et leurs spécialités.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Simplicité de corrélation entre les produits.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180000" y="1080000"/>
            <a:ext cx="93216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Système basé sur les intérêts d’un groupe d’utilisateurs</a:t>
            </a:r>
            <a:endParaRPr dirty="0"/>
          </a:p>
        </p:txBody>
      </p:sp>
      <p:sp>
        <p:nvSpPr>
          <p:cNvPr id="171" name="Google Shape;171;p7"/>
          <p:cNvSpPr txBox="1"/>
          <p:nvPr/>
        </p:nvSpPr>
        <p:spPr>
          <a:xfrm>
            <a:off x="205955" y="3767937"/>
            <a:ext cx="5318274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Inconvénients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 nouvel utilisateur commence sans avoir une recommandation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Dans le cas d’un large nombre de produits, il devient difficile de “matcher” les utilisateurs qui ont les mêmes préférences.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6096000" y="2441976"/>
            <a:ext cx="5672304" cy="89255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Recherche dans la matrice les articles les plus pertinents pour cet utilisateur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Avenir"/>
                <a:sym typeface="Avenir"/>
              </a:rPr>
              <a:t>par rapport aux autres utilisateurs</a:t>
            </a:r>
            <a:endParaRPr dirty="0"/>
          </a:p>
        </p:txBody>
      </p:sp>
      <p:sp>
        <p:nvSpPr>
          <p:cNvPr id="173" name="Google Shape;17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2000" cy="10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Filtrage collaboratif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80000" y="1080000"/>
            <a:ext cx="3687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Création du système de similarité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180000" y="1735516"/>
            <a:ext cx="11867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Surprise </a:t>
            </a: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 un module pour construire et analyser des systèmes de recommandation qui traitent des données de notation explicites.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180000" y="3632720"/>
            <a:ext cx="4397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Création d’un système de notation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Nombre de clics de l’utilisateur divisé par le nombre d’articles vu pendant une session de l’utilisateur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6276000" y="3598991"/>
            <a:ext cx="526397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Factorisation de matrice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Matrice où chaque ligne représente un utilisateur et chaque colonne un article. Les éléments de cette matrice sont les notes attribuées aux articles par les utilisateurs.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21920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haroni"/>
              <a:buNone/>
            </a:pPr>
            <a:r>
              <a:rPr lang="fr-FR"/>
              <a:t>Hybridation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623379" y="2512205"/>
            <a:ext cx="5318274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Avantages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Meilleurs des deux méthodes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623379" y="3732913"/>
            <a:ext cx="5318274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Inconvénients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Temps de traitement allongé</a:t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7145802" y="2630618"/>
            <a:ext cx="1893389" cy="798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Filtrage basé sur le contenu</a:t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9419445" y="2630618"/>
            <a:ext cx="1893389" cy="798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Filtrage collaboratif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7145802" y="4667422"/>
            <a:ext cx="4167032" cy="798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(Score collaboratif * 2) + score contenu</a:t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 rot="5400000">
            <a:off x="7665299" y="3909611"/>
            <a:ext cx="1131594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9661742" y="3909611"/>
            <a:ext cx="1131594" cy="27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87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180000" y="1080000"/>
            <a:ext cx="71458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Système basé sur le filtrage sur le contenu et le filtrage collaboratif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My Content - Système de recommandation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rgbClr val="000000"/>
      </a:dk1>
      <a:lt1>
        <a:srgbClr val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673</Words>
  <Application>Microsoft Macintosh PowerPoint</Application>
  <PresentationFormat>Grand écran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Avenir</vt:lpstr>
      <vt:lpstr>Calibri</vt:lpstr>
      <vt:lpstr>FadeVTI</vt:lpstr>
      <vt:lpstr>Présentation PowerPoint</vt:lpstr>
      <vt:lpstr>Description fonctionnelle</vt:lpstr>
      <vt:lpstr>Schéma de l’architecture</vt:lpstr>
      <vt:lpstr>Système de recommandation</vt:lpstr>
      <vt:lpstr>Filtrage basé sur le contenu</vt:lpstr>
      <vt:lpstr>Filtrage basé sur le contenu</vt:lpstr>
      <vt:lpstr>Filtrage collaboratif</vt:lpstr>
      <vt:lpstr>Filtrage collaboratif</vt:lpstr>
      <vt:lpstr>Hybridation</vt:lpstr>
      <vt:lpstr>Tests</vt:lpstr>
      <vt:lpstr>Architecture complète</vt:lpstr>
      <vt:lpstr>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Pierre-Sylvain AUGEREAU</dc:creator>
  <cp:lastModifiedBy>Pierre-Sylvain AUGEREAU</cp:lastModifiedBy>
  <cp:revision>2</cp:revision>
  <dcterms:created xsi:type="dcterms:W3CDTF">2021-10-03T06:42:07Z</dcterms:created>
  <dcterms:modified xsi:type="dcterms:W3CDTF">2021-10-10T07:16:43Z</dcterms:modified>
</cp:coreProperties>
</file>