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7" r:id="rId12"/>
    <p:sldId id="268" r:id="rId13"/>
    <p:sldId id="269" r:id="rId14"/>
  </p:sldIdLst>
  <p:sldSz cx="9144000" cy="13716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4D36"/>
    <a:srgbClr val="F4F895"/>
    <a:srgbClr val="8B8B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320" cy="7632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48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143000" y="2244776"/>
            <a:ext cx="6858000" cy="477530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7204236"/>
            <a:ext cx="6858000" cy="331159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565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Content Placeholder 1"/>
          <p:cNvSpPr>
            <a:spLocks noGrp="1"/>
          </p:cNvSpPr>
          <p:nvPr>
            <p:ph/>
          </p:nvPr>
        </p:nvSpPr>
        <p:spPr>
          <a:xfrm>
            <a:off x="628650" y="730266"/>
            <a:ext cx="7886700" cy="11623934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7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4877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7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6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4876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Title 1"/>
          <p:cNvSpPr>
            <a:spLocks noGrp="1"/>
          </p:cNvSpPr>
          <p:nvPr>
            <p:ph type="title"/>
          </p:nvPr>
        </p:nvSpPr>
        <p:spPr>
          <a:xfrm>
            <a:off x="623888" y="3419552"/>
            <a:ext cx="7886700" cy="570560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75" name="Text Placeholder 2"/>
          <p:cNvSpPr>
            <a:spLocks noGrp="1"/>
          </p:cNvSpPr>
          <p:nvPr>
            <p:ph type="body" idx="1"/>
          </p:nvPr>
        </p:nvSpPr>
        <p:spPr>
          <a:xfrm>
            <a:off x="623888" y="9179130"/>
            <a:ext cx="7886700" cy="300044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56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77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4877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80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651331"/>
            <a:ext cx="3886200" cy="8702869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81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651331"/>
            <a:ext cx="3886200" cy="8702869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8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4878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8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Title 1"/>
          <p:cNvSpPr>
            <a:spLocks noGrp="1"/>
          </p:cNvSpPr>
          <p:nvPr>
            <p:ph type="title"/>
          </p:nvPr>
        </p:nvSpPr>
        <p:spPr>
          <a:xfrm>
            <a:off x="629841" y="730266"/>
            <a:ext cx="7886700" cy="265118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86" name="Text Placeholder 2"/>
          <p:cNvSpPr>
            <a:spLocks noGrp="1"/>
          </p:cNvSpPr>
          <p:nvPr>
            <p:ph type="body" idx="1"/>
          </p:nvPr>
        </p:nvSpPr>
        <p:spPr>
          <a:xfrm>
            <a:off x="629841" y="3362401"/>
            <a:ext cx="3868340" cy="16478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787" name="Content Placeholder 3"/>
          <p:cNvSpPr>
            <a:spLocks noGrp="1"/>
          </p:cNvSpPr>
          <p:nvPr>
            <p:ph sz="half" idx="2"/>
          </p:nvPr>
        </p:nvSpPr>
        <p:spPr>
          <a:xfrm>
            <a:off x="629841" y="5010261"/>
            <a:ext cx="3868340" cy="736934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8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3362401"/>
            <a:ext cx="3887391" cy="16478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789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5010261"/>
            <a:ext cx="3887391" cy="736934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9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4879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9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5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4875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4879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9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6" name="Title 1"/>
          <p:cNvSpPr>
            <a:spLocks noGrp="1"/>
          </p:cNvSpPr>
          <p:nvPr>
            <p:ph type="title"/>
          </p:nvPr>
        </p:nvSpPr>
        <p:spPr>
          <a:xfrm>
            <a:off x="629841" y="914420"/>
            <a:ext cx="2949178" cy="3200471"/>
          </a:xfrm>
        </p:spPr>
        <p:txBody>
          <a:bodyPr anchor="b"/>
          <a:lstStyle>
            <a:lvl1pPr>
              <a:defRPr sz="319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97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974894"/>
            <a:ext cx="4629150" cy="9747467"/>
          </a:xfrm>
        </p:spPr>
        <p:txBody>
          <a:bodyPr/>
          <a:lstStyle>
            <a:lvl1pPr marL="0" indent="0">
              <a:buNone/>
              <a:defRPr sz="3195"/>
            </a:lvl1pPr>
            <a:lvl2pPr marL="456565" indent="0">
              <a:buNone/>
              <a:defRPr sz="2800"/>
            </a:lvl2pPr>
            <a:lvl3pPr marL="914400" indent="0">
              <a:buNone/>
              <a:defRPr sz="2400"/>
            </a:lvl3pPr>
            <a:lvl4pPr marL="1370965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798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114891"/>
            <a:ext cx="2949178" cy="7623345"/>
          </a:xfrm>
        </p:spPr>
        <p:txBody>
          <a:bodyPr/>
          <a:lstStyle>
            <a:lvl1pPr marL="0" indent="0">
              <a:buNone/>
              <a:defRPr sz="1600"/>
            </a:lvl1pPr>
            <a:lvl2pPr marL="456565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79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4880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0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30266"/>
            <a:ext cx="1971675" cy="11623934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30266"/>
            <a:ext cx="5800725" cy="11623934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6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4876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730266"/>
            <a:ext cx="7886700" cy="2651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3651331"/>
            <a:ext cx="7886700" cy="8702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2712982"/>
            <a:ext cx="2057400" cy="7302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2712982"/>
            <a:ext cx="3086100" cy="7302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2712982"/>
            <a:ext cx="2057400" cy="7302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/>
      <p:sp>
        <p:nvSpPr>
          <p:cNvPr id="1048595" name="Rectangle 38"/>
          <p:cNvSpPr/>
          <p:nvPr/>
        </p:nvSpPr>
        <p:spPr>
          <a:xfrm>
            <a:off x="3810" y="5080"/>
            <a:ext cx="9135745" cy="1048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86" name="Rounded Rectangle 61"/>
          <p:cNvSpPr/>
          <p:nvPr/>
        </p:nvSpPr>
        <p:spPr>
          <a:xfrm>
            <a:off x="3228975" y="7467310"/>
            <a:ext cx="2239433" cy="1066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Short Description</a:t>
            </a:r>
            <a:endParaRPr lang="x-none" altLang="en-US" sz="1600">
              <a:solidFill>
                <a:schemeClr val="tx1"/>
              </a:solidFill>
            </a:endParaRPr>
          </a:p>
        </p:txBody>
      </p:sp>
      <p:grpSp>
        <p:nvGrpSpPr>
          <p:cNvPr id="22" name="Group 58"/>
          <p:cNvGrpSpPr/>
          <p:nvPr/>
        </p:nvGrpSpPr>
        <p:grpSpPr>
          <a:xfrm>
            <a:off x="4811395" y="11223625"/>
            <a:ext cx="3299460" cy="2381885"/>
            <a:chOff x="825" y="12032"/>
            <a:chExt cx="5196" cy="3751"/>
          </a:xfrm>
        </p:grpSpPr>
        <p:pic>
          <p:nvPicPr>
            <p:cNvPr id="2097152" name="Picture 59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587" name="Rounded Rectangle 60"/>
            <p:cNvSpPr/>
            <p:nvPr/>
          </p:nvSpPr>
          <p:spPr>
            <a:xfrm>
              <a:off x="825" y="12032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 sz="1600">
                  <a:solidFill>
                    <a:schemeClr val="tx1"/>
                  </a:solidFill>
                </a:rPr>
                <a:t>See All !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55"/>
          <p:cNvGrpSpPr/>
          <p:nvPr/>
        </p:nvGrpSpPr>
        <p:grpSpPr>
          <a:xfrm>
            <a:off x="539115" y="11223625"/>
            <a:ext cx="3299460" cy="2381885"/>
            <a:chOff x="825" y="12032"/>
            <a:chExt cx="5196" cy="3751"/>
          </a:xfrm>
        </p:grpSpPr>
        <p:pic>
          <p:nvPicPr>
            <p:cNvPr id="2097153" name="Picture 56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588" name="Rounded Rectangle 57"/>
            <p:cNvSpPr/>
            <p:nvPr/>
          </p:nvSpPr>
          <p:spPr>
            <a:xfrm>
              <a:off x="825" y="12032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 sz="1600">
                  <a:solidFill>
                    <a:schemeClr val="tx1"/>
                  </a:solidFill>
                </a:rPr>
                <a:t>Tagine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1048589" name="Rectangle 27"/>
          <p:cNvSpPr/>
          <p:nvPr/>
        </p:nvSpPr>
        <p:spPr>
          <a:xfrm>
            <a:off x="166370" y="129540"/>
            <a:ext cx="1496695" cy="790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Logo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0" name="Rectangle 28"/>
          <p:cNvSpPr/>
          <p:nvPr/>
        </p:nvSpPr>
        <p:spPr>
          <a:xfrm>
            <a:off x="41865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Products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1" name="Rectangle 29"/>
          <p:cNvSpPr/>
          <p:nvPr/>
        </p:nvSpPr>
        <p:spPr>
          <a:xfrm>
            <a:off x="55581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About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2" name="Rectangle 30"/>
          <p:cNvSpPr/>
          <p:nvPr/>
        </p:nvSpPr>
        <p:spPr>
          <a:xfrm>
            <a:off x="69297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Contact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pic>
        <p:nvPicPr>
          <p:cNvPr id="2097154" name="Picture 35" descr="empt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" y="1053465"/>
            <a:ext cx="9135745" cy="6586855"/>
          </a:xfrm>
          <a:prstGeom prst="rect">
            <a:avLst/>
          </a:prstGeom>
        </p:spPr>
      </p:pic>
      <p:sp>
        <p:nvSpPr>
          <p:cNvPr id="1048593" name="Rounded Rectangle 36"/>
          <p:cNvSpPr/>
          <p:nvPr/>
        </p:nvSpPr>
        <p:spPr>
          <a:xfrm>
            <a:off x="3452495" y="6324310"/>
            <a:ext cx="2239433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Discover Products !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4" name="Rectangle 37"/>
          <p:cNvSpPr/>
          <p:nvPr/>
        </p:nvSpPr>
        <p:spPr>
          <a:xfrm>
            <a:off x="28149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Home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048596" name="Rectangle 39"/>
          <p:cNvSpPr/>
          <p:nvPr/>
        </p:nvSpPr>
        <p:spPr>
          <a:xfrm>
            <a:off x="3810" y="12063730"/>
            <a:ext cx="9135745" cy="170243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  <a:effectLst>
            <a:outerShdw blurRad="152400" dist="38100" dir="18900000" sx="101000" sy="101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7" name="Rectangle 40"/>
          <p:cNvSpPr/>
          <p:nvPr/>
        </p:nvSpPr>
        <p:spPr>
          <a:xfrm>
            <a:off x="539327" y="119925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Home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Products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About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Contact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Cart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8" name="Rectangle 41"/>
          <p:cNvSpPr/>
          <p:nvPr/>
        </p:nvSpPr>
        <p:spPr>
          <a:xfrm>
            <a:off x="3317875" y="119798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Facebook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Instagram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048599" name="Rectangle 42"/>
          <p:cNvSpPr/>
          <p:nvPr/>
        </p:nvSpPr>
        <p:spPr>
          <a:xfrm>
            <a:off x="6383443" y="119925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 b="1">
                <a:solidFill>
                  <a:schemeClr val="tx1"/>
                </a:solidFill>
              </a:rPr>
              <a:t>Newsletter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l"/>
            <a:endParaRPr lang="x-none" altLang="en-US" sz="1600" b="1">
              <a:solidFill>
                <a:schemeClr val="tx1"/>
              </a:solidFill>
            </a:endParaRPr>
          </a:p>
          <a:p>
            <a:pPr algn="l"/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048600" name="Rounded Rectangle 43"/>
          <p:cNvSpPr/>
          <p:nvPr/>
        </p:nvSpPr>
        <p:spPr>
          <a:xfrm>
            <a:off x="6383443" y="12847665"/>
            <a:ext cx="2239433" cy="407247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mail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01" name="Rounded Rectangle 44"/>
          <p:cNvSpPr/>
          <p:nvPr/>
        </p:nvSpPr>
        <p:spPr>
          <a:xfrm>
            <a:off x="166370" y="3812885"/>
            <a:ext cx="2239433" cy="1066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Short Description</a:t>
            </a:r>
            <a:endParaRPr lang="x-none" altLang="en-US" sz="1600">
              <a:solidFill>
                <a:schemeClr val="tx1"/>
              </a:solidFill>
            </a:endParaRPr>
          </a:p>
        </p:txBody>
      </p:sp>
      <p:grpSp>
        <p:nvGrpSpPr>
          <p:cNvPr id="24" name="Group 51"/>
          <p:cNvGrpSpPr/>
          <p:nvPr/>
        </p:nvGrpSpPr>
        <p:grpSpPr>
          <a:xfrm>
            <a:off x="539115" y="8393430"/>
            <a:ext cx="3299460" cy="2381885"/>
            <a:chOff x="825" y="12032"/>
            <a:chExt cx="5196" cy="3751"/>
          </a:xfrm>
        </p:grpSpPr>
        <p:pic>
          <p:nvPicPr>
            <p:cNvPr id="2097155" name="Picture 48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02" name="Rounded Rectangle 50"/>
            <p:cNvSpPr/>
            <p:nvPr/>
          </p:nvSpPr>
          <p:spPr>
            <a:xfrm>
              <a:off x="825" y="12032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 sz="1600">
                  <a:solidFill>
                    <a:schemeClr val="tx1"/>
                  </a:solidFill>
                </a:rPr>
                <a:t>Bowls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52"/>
          <p:cNvGrpSpPr/>
          <p:nvPr/>
        </p:nvGrpSpPr>
        <p:grpSpPr>
          <a:xfrm>
            <a:off x="4821555" y="8393430"/>
            <a:ext cx="3299460" cy="2381885"/>
            <a:chOff x="825" y="12032"/>
            <a:chExt cx="5196" cy="3751"/>
          </a:xfrm>
        </p:grpSpPr>
        <p:pic>
          <p:nvPicPr>
            <p:cNvPr id="2097156" name="Picture 53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03" name="Rounded Rectangle 54"/>
            <p:cNvSpPr/>
            <p:nvPr/>
          </p:nvSpPr>
          <p:spPr>
            <a:xfrm>
              <a:off x="825" y="12032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 sz="1600">
                  <a:solidFill>
                    <a:schemeClr val="tx1"/>
                  </a:solidFill>
                </a:rPr>
                <a:t>Plates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pic>
        <p:nvPicPr>
          <p:cNvPr id="2097157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645" y="336550"/>
            <a:ext cx="376555" cy="376555"/>
          </a:xfrm>
          <a:prstGeom prst="rect">
            <a:avLst/>
          </a:prstGeom>
          <a:ln>
            <a:solidFill>
              <a:srgbClr val="000000">
                <a:alpha val="0"/>
              </a:srgbClr>
            </a:solidFill>
          </a:ln>
        </p:spPr>
      </p:pic>
      <p:sp>
        <p:nvSpPr>
          <p:cNvPr id="1" name="Folded Corner 0"/>
          <p:cNvSpPr/>
          <p:nvPr/>
        </p:nvSpPr>
        <p:spPr>
          <a:xfrm>
            <a:off x="5467985" y="4879975"/>
            <a:ext cx="2833370" cy="2090420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The button “Discover Products” scroll the screen down to see the different types of products</a:t>
            </a:r>
            <a:endParaRPr lang="x-none" altLang="en-US">
              <a:solidFill>
                <a:schemeClr val="tx1"/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3008630" y="9412605"/>
            <a:ext cx="2226945" cy="2090420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Each Image can be clicked to see the wanted product type</a:t>
            </a:r>
            <a:endParaRPr lang="x-none" altLang="en-US">
              <a:solidFill>
                <a:schemeClr val="tx1"/>
              </a:solidFill>
            </a:endParaRPr>
          </a:p>
        </p:txBody>
      </p:sp>
      <p:sp>
        <p:nvSpPr>
          <p:cNvPr id="4" name="Folded Corner 3"/>
          <p:cNvSpPr/>
          <p:nvPr/>
        </p:nvSpPr>
        <p:spPr>
          <a:xfrm>
            <a:off x="3317875" y="1174750"/>
            <a:ext cx="3902075" cy="1604645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The navigation bar allow the user an access all pages (it is fixed on the top of the screen even on scroll)</a:t>
            </a:r>
            <a:endParaRPr lang="x-none" altLang="en-US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3081020" y="843915"/>
            <a:ext cx="839470" cy="0"/>
          </a:xfrm>
          <a:prstGeom prst="line">
            <a:avLst/>
          </a:prstGeom>
          <a:ln w="79375">
            <a:solidFill>
              <a:srgbClr val="844D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8"/>
          <p:cNvSpPr/>
          <p:nvPr/>
        </p:nvSpPr>
        <p:spPr>
          <a:xfrm>
            <a:off x="3810" y="5080"/>
            <a:ext cx="9135745" cy="1048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grpSp>
        <p:nvGrpSpPr>
          <p:cNvPr id="93" name="Group 51"/>
          <p:cNvGrpSpPr/>
          <p:nvPr/>
        </p:nvGrpSpPr>
        <p:grpSpPr>
          <a:xfrm>
            <a:off x="1092514" y="5036507"/>
            <a:ext cx="6923644" cy="5336623"/>
            <a:chOff x="962" y="11892"/>
            <a:chExt cx="5180" cy="3892"/>
          </a:xfrm>
        </p:grpSpPr>
        <p:pic>
          <p:nvPicPr>
            <p:cNvPr id="2097222" name="Picture 48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62" y="11892"/>
              <a:ext cx="5180" cy="3735"/>
            </a:xfrm>
            <a:prstGeom prst="rect">
              <a:avLst/>
            </a:prstGeom>
          </p:spPr>
        </p:pic>
        <p:sp>
          <p:nvSpPr>
            <p:cNvPr id="1048879" name="Rounded Rectangle 50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2800">
                  <a:solidFill>
                    <a:schemeClr val="tx1"/>
                  </a:solidFill>
                </a:rPr>
                <a:t>£34</a:t>
              </a:r>
              <a:endParaRPr lang="x-none" alt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1048881" name="Rounded Rectangle 2"/>
          <p:cNvSpPr/>
          <p:nvPr/>
        </p:nvSpPr>
        <p:spPr>
          <a:xfrm>
            <a:off x="699370" y="3449844"/>
            <a:ext cx="7709935" cy="1227536"/>
          </a:xfrm>
          <a:prstGeom prst="roundRect">
            <a:avLst>
              <a:gd name="adj" fmla="val 1033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p>
            <a:pPr algn="ctr"/>
            <a:r>
              <a:rPr lang="en-US" altLang="x-none" sz="2800" b="0" u="none">
                <a:solidFill>
                  <a:schemeClr val="tx1"/>
                </a:solidFill>
              </a:rPr>
              <a:t>Filters</a:t>
            </a:r>
            <a:endParaRPr lang="x-none" altLang="en-US" sz="2800" b="0" u="none">
              <a:solidFill>
                <a:schemeClr val="tx1"/>
              </a:solidFill>
            </a:endParaRPr>
          </a:p>
        </p:txBody>
      </p:sp>
      <p:sp>
        <p:nvSpPr>
          <p:cNvPr id="1048895" name="Rectangle 71"/>
          <p:cNvSpPr/>
          <p:nvPr/>
        </p:nvSpPr>
        <p:spPr>
          <a:xfrm>
            <a:off x="232410" y="1310005"/>
            <a:ext cx="2609850" cy="40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2400">
                <a:solidFill>
                  <a:schemeClr val="tx1"/>
                </a:solidFill>
              </a:rPr>
              <a:t>Home / </a:t>
            </a:r>
            <a:r>
              <a:rPr lang="x-none" altLang="en-US" sz="2400" b="1">
                <a:solidFill>
                  <a:schemeClr val="tx1"/>
                </a:solidFill>
              </a:rPr>
              <a:t>Products</a:t>
            </a:r>
            <a:endParaRPr lang="x-none" altLang="en-US" sz="2400" b="1">
              <a:solidFill>
                <a:schemeClr val="tx1"/>
              </a:solidFill>
            </a:endParaRPr>
          </a:p>
        </p:txBody>
      </p:sp>
      <p:sp>
        <p:nvSpPr>
          <p:cNvPr id="1048911" name="Rounded Rectangle 1"/>
          <p:cNvSpPr/>
          <p:nvPr/>
        </p:nvSpPr>
        <p:spPr>
          <a:xfrm>
            <a:off x="1835158" y="2069183"/>
            <a:ext cx="5473683" cy="102153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800">
                <a:solidFill>
                  <a:schemeClr val="tx1"/>
                </a:solidFill>
              </a:rPr>
              <a:t>Sort by : ...</a:t>
            </a:r>
            <a:endParaRPr lang="x-none" altLang="en-US" sz="2800" b="1">
              <a:solidFill>
                <a:schemeClr val="tx1"/>
              </a:solidFill>
            </a:endParaRPr>
          </a:p>
        </p:txBody>
      </p:sp>
      <p:sp>
        <p:nvSpPr>
          <p:cNvPr id="1048934" name="Chevron 1048933"/>
          <p:cNvSpPr/>
          <p:nvPr/>
        </p:nvSpPr>
        <p:spPr>
          <a:xfrm rot="5396438">
            <a:off x="6906397" y="3717767"/>
            <a:ext cx="745848" cy="691688"/>
          </a:xfrm>
          <a:prstGeom prst="chevron">
            <a:avLst/>
          </a:prstGeom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en-GB"/>
          </a:p>
        </p:txBody>
      </p:sp>
      <p:sp>
        <p:nvSpPr>
          <p:cNvPr id="1048935" name="Chevron 1048934"/>
          <p:cNvSpPr/>
          <p:nvPr/>
        </p:nvSpPr>
        <p:spPr>
          <a:xfrm rot="5396438">
            <a:off x="6056297" y="2239779"/>
            <a:ext cx="745848" cy="691688"/>
          </a:xfrm>
          <a:prstGeom prst="chevron">
            <a:avLst/>
          </a:prstGeom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en-GB"/>
          </a:p>
        </p:txBody>
      </p:sp>
      <p:grpSp>
        <p:nvGrpSpPr>
          <p:cNvPr id="112" name="Group 51"/>
          <p:cNvGrpSpPr/>
          <p:nvPr/>
        </p:nvGrpSpPr>
        <p:grpSpPr>
          <a:xfrm>
            <a:off x="1110178" y="10757469"/>
            <a:ext cx="6923644" cy="5336623"/>
            <a:chOff x="962" y="11892"/>
            <a:chExt cx="5180" cy="3892"/>
          </a:xfrm>
        </p:grpSpPr>
        <p:pic>
          <p:nvPicPr>
            <p:cNvPr id="2097244" name="Picture 48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62" y="11892"/>
              <a:ext cx="5180" cy="3735"/>
            </a:xfrm>
            <a:prstGeom prst="rect">
              <a:avLst/>
            </a:prstGeom>
          </p:spPr>
        </p:pic>
        <p:sp>
          <p:nvSpPr>
            <p:cNvPr id="1048936" name="Rounded Rectangle 50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2800">
                  <a:solidFill>
                    <a:schemeClr val="tx1"/>
                  </a:solidFill>
                </a:rPr>
                <a:t>£34</a:t>
              </a:r>
              <a:endParaRPr lang="x-none" alt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1048815" name="Rectangle 27"/>
          <p:cNvSpPr/>
          <p:nvPr/>
        </p:nvSpPr>
        <p:spPr>
          <a:xfrm>
            <a:off x="166370" y="129540"/>
            <a:ext cx="1496695" cy="790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100">
                <a:solidFill>
                  <a:schemeClr val="tx1"/>
                </a:solidFill>
              </a:rPr>
              <a:t>Logo</a:t>
            </a:r>
            <a:endParaRPr lang="x-none" altLang="en-US" sz="2100">
              <a:solidFill>
                <a:schemeClr val="tx1"/>
              </a:solidFill>
            </a:endParaRPr>
          </a:p>
        </p:txBody>
      </p:sp>
      <p:pic>
        <p:nvPicPr>
          <p:cNvPr id="2" name="Picture 1" descr="bars-soli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150" y="254635"/>
            <a:ext cx="514350" cy="588645"/>
          </a:xfrm>
          <a:prstGeom prst="rect">
            <a:avLst/>
          </a:prstGeom>
        </p:spPr>
      </p:pic>
      <p:sp>
        <p:nvSpPr>
          <p:cNvPr id="4" name="Folded Corner 3"/>
          <p:cNvSpPr/>
          <p:nvPr/>
        </p:nvSpPr>
        <p:spPr>
          <a:xfrm>
            <a:off x="232410" y="5459095"/>
            <a:ext cx="2638425" cy="1548765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products are organized in only one collumn instead of two</a:t>
            </a:r>
            <a:endParaRPr lang="x-none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8"/>
          <p:cNvSpPr/>
          <p:nvPr/>
        </p:nvSpPr>
        <p:spPr>
          <a:xfrm>
            <a:off x="3810" y="5080"/>
            <a:ext cx="9135745" cy="1048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grpSp>
        <p:nvGrpSpPr>
          <p:cNvPr id="111" name="Group 51"/>
          <p:cNvGrpSpPr/>
          <p:nvPr/>
        </p:nvGrpSpPr>
        <p:grpSpPr>
          <a:xfrm>
            <a:off x="1110177" y="9912317"/>
            <a:ext cx="6923644" cy="5336623"/>
            <a:chOff x="962" y="11892"/>
            <a:chExt cx="5180" cy="3892"/>
          </a:xfrm>
        </p:grpSpPr>
        <p:pic>
          <p:nvPicPr>
            <p:cNvPr id="2097241" name="Picture 48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62" y="11892"/>
              <a:ext cx="5180" cy="3735"/>
            </a:xfrm>
            <a:prstGeom prst="rect">
              <a:avLst/>
            </a:prstGeom>
          </p:spPr>
        </p:pic>
        <p:sp>
          <p:nvSpPr>
            <p:cNvPr id="1048919" name="Rounded Rectangle 50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2800">
                  <a:solidFill>
                    <a:schemeClr val="tx1"/>
                  </a:solidFill>
                </a:rPr>
                <a:t>£34</a:t>
              </a:r>
              <a:endParaRPr lang="x-none" alt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1048921" name="Rounded Rectangle 2"/>
          <p:cNvSpPr/>
          <p:nvPr/>
        </p:nvSpPr>
        <p:spPr>
          <a:xfrm>
            <a:off x="699370" y="3449844"/>
            <a:ext cx="7709935" cy="5958060"/>
          </a:xfrm>
          <a:prstGeom prst="roundRect">
            <a:avLst>
              <a:gd name="adj" fmla="val 1033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x-none" altLang="en-US" sz="2400" b="1" u="sng">
                <a:solidFill>
                  <a:schemeClr val="tx1"/>
                </a:solidFill>
              </a:rPr>
              <a:t>Type</a:t>
            </a:r>
            <a:endParaRPr lang="x-none" altLang="en-US" sz="2400" u="sng">
              <a:solidFill>
                <a:schemeClr val="tx1"/>
              </a:solidFill>
            </a:endParaRPr>
          </a:p>
          <a:p>
            <a:pPr algn="ctr"/>
            <a:endParaRPr lang="x-none" altLang="en-US" sz="2400">
              <a:solidFill>
                <a:schemeClr val="tx1"/>
              </a:solidFill>
            </a:endParaRPr>
          </a:p>
          <a:p>
            <a:pPr algn="ctr"/>
            <a:r>
              <a:rPr lang="x-none" altLang="en-US" sz="2400">
                <a:solidFill>
                  <a:schemeClr val="tx1"/>
                </a:solidFill>
              </a:rPr>
              <a:t>Plate</a:t>
            </a:r>
            <a:endParaRPr lang="x-none" altLang="en-US" sz="2400">
              <a:solidFill>
                <a:schemeClr val="tx1"/>
              </a:solidFill>
            </a:endParaRPr>
          </a:p>
          <a:p>
            <a:pPr algn="ctr"/>
            <a:r>
              <a:rPr lang="x-none" altLang="en-US" sz="2400">
                <a:solidFill>
                  <a:schemeClr val="tx1"/>
                </a:solidFill>
              </a:rPr>
              <a:t>Bowl</a:t>
            </a:r>
            <a:endParaRPr lang="x-none" altLang="en-US" sz="2400">
              <a:solidFill>
                <a:schemeClr val="tx1"/>
              </a:solidFill>
            </a:endParaRPr>
          </a:p>
          <a:p>
            <a:pPr algn="ctr"/>
            <a:r>
              <a:rPr lang="x-none" altLang="en-US" sz="2400">
                <a:solidFill>
                  <a:schemeClr val="tx1"/>
                </a:solidFill>
              </a:rPr>
              <a:t>Platter</a:t>
            </a:r>
            <a:endParaRPr lang="x-none" altLang="en-US" sz="2400">
              <a:solidFill>
                <a:schemeClr val="tx1"/>
              </a:solidFill>
            </a:endParaRPr>
          </a:p>
          <a:p>
            <a:pPr algn="ctr"/>
            <a:r>
              <a:rPr lang="x-none" altLang="en-US" sz="2400">
                <a:solidFill>
                  <a:schemeClr val="tx1"/>
                </a:solidFill>
              </a:rPr>
              <a:t>Tagine</a:t>
            </a:r>
            <a:endParaRPr lang="x-none" altLang="en-US" sz="2400">
              <a:solidFill>
                <a:schemeClr val="tx1"/>
              </a:solidFill>
            </a:endParaRPr>
          </a:p>
          <a:p>
            <a:pPr algn="ctr"/>
            <a:r>
              <a:rPr lang="x-none" altLang="en-US" sz="2400">
                <a:solidFill>
                  <a:schemeClr val="tx1"/>
                </a:solidFill>
              </a:rPr>
              <a:t>Tea Set</a:t>
            </a:r>
            <a:endParaRPr lang="x-none" altLang="en-US" sz="2400">
              <a:solidFill>
                <a:schemeClr val="tx1"/>
              </a:solidFill>
            </a:endParaRPr>
          </a:p>
          <a:p>
            <a:pPr algn="ctr"/>
            <a:r>
              <a:rPr lang="x-none" altLang="en-US" sz="2400">
                <a:solidFill>
                  <a:schemeClr val="tx1"/>
                </a:solidFill>
              </a:rPr>
              <a:t>Jug</a:t>
            </a:r>
            <a:endParaRPr lang="x-none" altLang="en-US" sz="2400">
              <a:solidFill>
                <a:schemeClr val="tx1"/>
              </a:solidFill>
            </a:endParaRPr>
          </a:p>
          <a:p>
            <a:pPr algn="ctr"/>
            <a:r>
              <a:rPr lang="x-none" altLang="en-US" sz="2400">
                <a:solidFill>
                  <a:schemeClr val="tx1"/>
                </a:solidFill>
              </a:rPr>
              <a:t>Other</a:t>
            </a:r>
            <a:endParaRPr lang="x-none" altLang="en-US" sz="2400">
              <a:solidFill>
                <a:schemeClr val="tx1"/>
              </a:solidFill>
            </a:endParaRPr>
          </a:p>
          <a:p>
            <a:pPr algn="ctr"/>
            <a:endParaRPr lang="x-none" altLang="en-US" sz="2400">
              <a:solidFill>
                <a:schemeClr val="tx1"/>
              </a:solidFill>
            </a:endParaRPr>
          </a:p>
          <a:p>
            <a:pPr algn="ctr"/>
            <a:endParaRPr lang="x-none" altLang="en-US" sz="2400">
              <a:solidFill>
                <a:schemeClr val="tx1"/>
              </a:solidFill>
            </a:endParaRPr>
          </a:p>
          <a:p>
            <a:pPr algn="ctr"/>
            <a:r>
              <a:rPr lang="x-none" altLang="en-US" sz="2400" b="1" u="sng">
                <a:solidFill>
                  <a:schemeClr val="tx1"/>
                </a:solidFill>
              </a:rPr>
              <a:t>Price</a:t>
            </a:r>
            <a:endParaRPr lang="x-none" altLang="en-US" sz="2400" u="sng">
              <a:solidFill>
                <a:schemeClr val="tx1"/>
              </a:solidFill>
            </a:endParaRPr>
          </a:p>
          <a:p>
            <a:pPr algn="ctr"/>
            <a:endParaRPr lang="x-none" altLang="en-US" sz="2400" u="sng">
              <a:solidFill>
                <a:schemeClr val="tx1"/>
              </a:solidFill>
            </a:endParaRPr>
          </a:p>
          <a:p>
            <a:pPr algn="ctr"/>
            <a:r>
              <a:rPr lang="x-none" altLang="en-US" sz="2400">
                <a:solidFill>
                  <a:schemeClr val="tx1"/>
                </a:solidFill>
              </a:rPr>
              <a:t>£20 |-----------------| £50</a:t>
            </a:r>
            <a:endParaRPr lang="x-none" altLang="en-US" sz="2400">
              <a:solidFill>
                <a:schemeClr val="tx1"/>
              </a:solidFill>
            </a:endParaRPr>
          </a:p>
          <a:p>
            <a:pPr algn="ctr"/>
            <a:endParaRPr lang="x-none" altLang="en-US" sz="2400">
              <a:solidFill>
                <a:schemeClr val="tx1"/>
              </a:solidFill>
            </a:endParaRPr>
          </a:p>
          <a:p>
            <a:pPr algn="l"/>
            <a:endParaRPr lang="x-none" altLang="en-US" sz="2400">
              <a:solidFill>
                <a:schemeClr val="tx1"/>
              </a:solidFill>
            </a:endParaRPr>
          </a:p>
        </p:txBody>
      </p:sp>
      <p:sp>
        <p:nvSpPr>
          <p:cNvPr id="1048937" name="Rectangle 71"/>
          <p:cNvSpPr/>
          <p:nvPr/>
        </p:nvSpPr>
        <p:spPr>
          <a:xfrm>
            <a:off x="232410" y="1310005"/>
            <a:ext cx="2609850" cy="40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2400">
                <a:solidFill>
                  <a:schemeClr val="tx1"/>
                </a:solidFill>
              </a:rPr>
              <a:t>Home / </a:t>
            </a:r>
            <a:r>
              <a:rPr lang="x-none" altLang="en-US" sz="2400" b="1">
                <a:solidFill>
                  <a:schemeClr val="tx1"/>
                </a:solidFill>
              </a:rPr>
              <a:t>Products</a:t>
            </a:r>
            <a:endParaRPr lang="x-none" altLang="en-US" sz="2400" b="1">
              <a:solidFill>
                <a:schemeClr val="tx1"/>
              </a:solidFill>
            </a:endParaRPr>
          </a:p>
        </p:txBody>
      </p:sp>
      <p:sp>
        <p:nvSpPr>
          <p:cNvPr id="1048938" name="Rounded Rectangle 1"/>
          <p:cNvSpPr/>
          <p:nvPr/>
        </p:nvSpPr>
        <p:spPr>
          <a:xfrm>
            <a:off x="1835158" y="2069183"/>
            <a:ext cx="5473683" cy="102153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800">
                <a:solidFill>
                  <a:schemeClr val="tx1"/>
                </a:solidFill>
              </a:rPr>
              <a:t>Sort by : ...</a:t>
            </a:r>
            <a:endParaRPr lang="x-none" altLang="en-US" sz="2800" b="1">
              <a:solidFill>
                <a:schemeClr val="tx1"/>
              </a:solidFill>
            </a:endParaRPr>
          </a:p>
        </p:txBody>
      </p:sp>
      <p:sp>
        <p:nvSpPr>
          <p:cNvPr id="1048939" name="Chevron 1048938"/>
          <p:cNvSpPr/>
          <p:nvPr/>
        </p:nvSpPr>
        <p:spPr>
          <a:xfrm rot="5396438">
            <a:off x="6056297" y="2239779"/>
            <a:ext cx="745848" cy="691688"/>
          </a:xfrm>
          <a:prstGeom prst="chevron">
            <a:avLst/>
          </a:prstGeom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en-GB"/>
          </a:p>
        </p:txBody>
      </p:sp>
      <p:sp>
        <p:nvSpPr>
          <p:cNvPr id="1048940" name="Chevron 1048939"/>
          <p:cNvSpPr/>
          <p:nvPr/>
        </p:nvSpPr>
        <p:spPr>
          <a:xfrm rot="16200000">
            <a:off x="6906397" y="3717767"/>
            <a:ext cx="745848" cy="691688"/>
          </a:xfrm>
          <a:prstGeom prst="chevron">
            <a:avLst/>
          </a:prstGeom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en-GB"/>
          </a:p>
        </p:txBody>
      </p:sp>
      <p:sp>
        <p:nvSpPr>
          <p:cNvPr id="3" name="Rectangle 27"/>
          <p:cNvSpPr/>
          <p:nvPr/>
        </p:nvSpPr>
        <p:spPr>
          <a:xfrm>
            <a:off x="166370" y="129540"/>
            <a:ext cx="1496695" cy="790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100">
                <a:solidFill>
                  <a:schemeClr val="tx1"/>
                </a:solidFill>
              </a:rPr>
              <a:t>Logo</a:t>
            </a:r>
            <a:endParaRPr lang="x-none" altLang="en-US" sz="2100">
              <a:solidFill>
                <a:schemeClr val="tx1"/>
              </a:solidFill>
            </a:endParaRPr>
          </a:p>
        </p:txBody>
      </p:sp>
      <p:pic>
        <p:nvPicPr>
          <p:cNvPr id="5" name="Picture 4" descr="bars-soli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150" y="254635"/>
            <a:ext cx="514350" cy="588645"/>
          </a:xfrm>
          <a:prstGeom prst="rect">
            <a:avLst/>
          </a:prstGeom>
        </p:spPr>
      </p:pic>
      <p:sp>
        <p:nvSpPr>
          <p:cNvPr id="4" name="Folded Corner 3"/>
          <p:cNvSpPr/>
          <p:nvPr/>
        </p:nvSpPr>
        <p:spPr>
          <a:xfrm>
            <a:off x="166370" y="3678555"/>
            <a:ext cx="2638425" cy="1548765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The filters will not stay in the screen when the user will scroll</a:t>
            </a:r>
            <a:endParaRPr lang="x-none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Rectangle 38"/>
          <p:cNvSpPr/>
          <p:nvPr/>
        </p:nvSpPr>
        <p:spPr>
          <a:xfrm>
            <a:off x="3810" y="5080"/>
            <a:ext cx="9135745" cy="1048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963" name="Rounded Rectangle 27"/>
          <p:cNvSpPr/>
          <p:nvPr/>
        </p:nvSpPr>
        <p:spPr>
          <a:xfrm>
            <a:off x="1092514" y="2220793"/>
            <a:ext cx="6947917" cy="8416161"/>
          </a:xfrm>
          <a:prstGeom prst="roundRect">
            <a:avLst>
              <a:gd name="adj" fmla="val 0"/>
            </a:avLst>
          </a:prstGeom>
          <a:noFill/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pic>
        <p:nvPicPr>
          <p:cNvPr id="2097246" name="Picture 48" descr="empt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649" y="2212339"/>
            <a:ext cx="6923644" cy="5121348"/>
          </a:xfrm>
          <a:prstGeom prst="rect">
            <a:avLst/>
          </a:prstGeom>
        </p:spPr>
      </p:pic>
      <p:sp>
        <p:nvSpPr>
          <p:cNvPr id="1048946" name="Rectangle 71"/>
          <p:cNvSpPr/>
          <p:nvPr/>
        </p:nvSpPr>
        <p:spPr>
          <a:xfrm>
            <a:off x="232410" y="1310005"/>
            <a:ext cx="2609850" cy="40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2400">
                <a:solidFill>
                  <a:schemeClr val="tx1"/>
                </a:solidFill>
              </a:rPr>
              <a:t>Home / </a:t>
            </a:r>
            <a:r>
              <a:rPr lang="x-none" altLang="en-US" sz="2400" b="1">
                <a:solidFill>
                  <a:schemeClr val="tx1"/>
                </a:solidFill>
              </a:rPr>
              <a:t>Products</a:t>
            </a:r>
            <a:endParaRPr lang="x-none" altLang="en-US" sz="2400" b="1">
              <a:solidFill>
                <a:schemeClr val="tx1"/>
              </a:solidFill>
            </a:endParaRPr>
          </a:p>
        </p:txBody>
      </p:sp>
      <p:sp>
        <p:nvSpPr>
          <p:cNvPr id="1048964" name="Rounded Rectangle 3"/>
          <p:cNvSpPr/>
          <p:nvPr/>
        </p:nvSpPr>
        <p:spPr>
          <a:xfrm>
            <a:off x="1104649" y="7785198"/>
            <a:ext cx="3988585" cy="127507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2300">
                <a:solidFill>
                  <a:schemeClr val="tx1"/>
                </a:solidFill>
              </a:rPr>
              <a:t>Name</a:t>
            </a:r>
            <a:endParaRPr lang="x-none" altLang="en-US" sz="2300">
              <a:solidFill>
                <a:schemeClr val="tx1"/>
              </a:solidFill>
            </a:endParaRPr>
          </a:p>
          <a:p>
            <a:pPr algn="l"/>
            <a:endParaRPr lang="x-none" altLang="en-US" sz="2300">
              <a:solidFill>
                <a:schemeClr val="tx1"/>
              </a:solidFill>
            </a:endParaRPr>
          </a:p>
          <a:p>
            <a:pPr algn="l"/>
            <a:r>
              <a:rPr lang="x-none" altLang="en-US" sz="2300">
                <a:solidFill>
                  <a:schemeClr val="tx1"/>
                </a:solidFill>
              </a:rPr>
              <a:t>£34</a:t>
            </a:r>
            <a:endParaRPr lang="x-none" altLang="en-US" sz="2300">
              <a:solidFill>
                <a:schemeClr val="tx1"/>
              </a:solidFill>
            </a:endParaRPr>
          </a:p>
          <a:p>
            <a:pPr algn="l"/>
            <a:endParaRPr lang="x-none" altLang="en-US" sz="2300">
              <a:solidFill>
                <a:schemeClr val="tx1"/>
              </a:solidFill>
            </a:endParaRPr>
          </a:p>
          <a:p>
            <a:pPr algn="l"/>
            <a:r>
              <a:rPr lang="en-US" altLang="x-none" sz="2300">
                <a:solidFill>
                  <a:schemeClr val="tx1"/>
                </a:solidFill>
              </a:rPr>
              <a:t>Description</a:t>
            </a:r>
            <a:endParaRPr lang="x-none" altLang="en-US" sz="2300">
              <a:solidFill>
                <a:schemeClr val="tx1"/>
              </a:solidFill>
            </a:endParaRPr>
          </a:p>
        </p:txBody>
      </p:sp>
      <p:sp>
        <p:nvSpPr>
          <p:cNvPr id="1048965" name="Rounded Rectangle 4"/>
          <p:cNvSpPr/>
          <p:nvPr/>
        </p:nvSpPr>
        <p:spPr>
          <a:xfrm>
            <a:off x="4572000" y="7519712"/>
            <a:ext cx="2781002" cy="9030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200">
                <a:solidFill>
                  <a:schemeClr val="tx1"/>
                </a:solidFill>
              </a:rPr>
              <a:t>Add to Cart</a:t>
            </a:r>
            <a:endParaRPr lang="x-none" altLang="en-US" sz="2200">
              <a:solidFill>
                <a:schemeClr val="tx1"/>
              </a:solidFill>
            </a:endParaRPr>
          </a:p>
        </p:txBody>
      </p:sp>
      <p:grpSp>
        <p:nvGrpSpPr>
          <p:cNvPr id="119" name="Group 51"/>
          <p:cNvGrpSpPr/>
          <p:nvPr/>
        </p:nvGrpSpPr>
        <p:grpSpPr>
          <a:xfrm>
            <a:off x="1110177" y="11029719"/>
            <a:ext cx="6923644" cy="5336623"/>
            <a:chOff x="962" y="11892"/>
            <a:chExt cx="5180" cy="3892"/>
          </a:xfrm>
        </p:grpSpPr>
        <p:pic>
          <p:nvPicPr>
            <p:cNvPr id="2097251" name="Picture 48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62" y="11892"/>
              <a:ext cx="5180" cy="3735"/>
            </a:xfrm>
            <a:prstGeom prst="rect">
              <a:avLst/>
            </a:prstGeom>
          </p:spPr>
        </p:pic>
        <p:sp>
          <p:nvSpPr>
            <p:cNvPr id="1048966" name="Rounded Rectangle 50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2800">
                  <a:solidFill>
                    <a:schemeClr val="tx1"/>
                  </a:solidFill>
                </a:rPr>
                <a:t>£34</a:t>
              </a:r>
              <a:endParaRPr lang="x-none" alt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1048815" name="Rectangle 27"/>
          <p:cNvSpPr/>
          <p:nvPr/>
        </p:nvSpPr>
        <p:spPr>
          <a:xfrm>
            <a:off x="166370" y="129540"/>
            <a:ext cx="1496695" cy="790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100">
                <a:solidFill>
                  <a:schemeClr val="tx1"/>
                </a:solidFill>
              </a:rPr>
              <a:t>Logo</a:t>
            </a:r>
            <a:endParaRPr lang="x-none" altLang="en-US" sz="2100">
              <a:solidFill>
                <a:schemeClr val="tx1"/>
              </a:solidFill>
            </a:endParaRPr>
          </a:p>
        </p:txBody>
      </p:sp>
      <p:pic>
        <p:nvPicPr>
          <p:cNvPr id="2" name="Picture 1" descr="bars-soli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150" y="254635"/>
            <a:ext cx="514350" cy="588645"/>
          </a:xfrm>
          <a:prstGeom prst="rect">
            <a:avLst/>
          </a:prstGeom>
        </p:spPr>
      </p:pic>
      <p:sp>
        <p:nvSpPr>
          <p:cNvPr id="4" name="Folded Corner 3"/>
          <p:cNvSpPr/>
          <p:nvPr/>
        </p:nvSpPr>
        <p:spPr>
          <a:xfrm>
            <a:off x="166370" y="3678555"/>
            <a:ext cx="2638425" cy="1548765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The system of clicks on products is the same as for a computer</a:t>
            </a:r>
            <a:endParaRPr lang="x-none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/>
      <p:sp>
        <p:nvSpPr>
          <p:cNvPr id="2" name="Rectangle 38"/>
          <p:cNvSpPr/>
          <p:nvPr/>
        </p:nvSpPr>
        <p:spPr>
          <a:xfrm>
            <a:off x="3810" y="5080"/>
            <a:ext cx="9135745" cy="1048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09" name="Rounded Rectangle 2"/>
          <p:cNvSpPr/>
          <p:nvPr/>
        </p:nvSpPr>
        <p:spPr>
          <a:xfrm>
            <a:off x="166370" y="1966595"/>
            <a:ext cx="2864485" cy="3668395"/>
          </a:xfrm>
          <a:prstGeom prst="roundRect">
            <a:avLst>
              <a:gd name="adj" fmla="val 1033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x-none" altLang="en-US" sz="1600" b="1" u="sng">
                <a:solidFill>
                  <a:schemeClr val="tx1"/>
                </a:solidFill>
              </a:rPr>
              <a:t>Type</a:t>
            </a:r>
            <a:endParaRPr lang="x-none" altLang="en-US" sz="1600" u="sng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Plate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Bowl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Platter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Tagine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Tea Set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Jug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Other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 b="1" u="sng">
                <a:solidFill>
                  <a:schemeClr val="tx1"/>
                </a:solidFill>
              </a:rPr>
              <a:t>Price</a:t>
            </a:r>
            <a:endParaRPr lang="x-none" altLang="en-US" sz="1600" u="sng">
              <a:solidFill>
                <a:schemeClr val="tx1"/>
              </a:solidFill>
            </a:endParaRPr>
          </a:p>
          <a:p>
            <a:pPr algn="ctr"/>
            <a:endParaRPr lang="x-none" altLang="en-US" sz="1600" u="sng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£20 |-----------------| £50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10" name="Rectangle 63"/>
          <p:cNvSpPr/>
          <p:nvPr/>
        </p:nvSpPr>
        <p:spPr>
          <a:xfrm>
            <a:off x="166370" y="129540"/>
            <a:ext cx="1496695" cy="790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Logo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11" name="Rectangle 65"/>
          <p:cNvSpPr/>
          <p:nvPr/>
        </p:nvSpPr>
        <p:spPr>
          <a:xfrm>
            <a:off x="41865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Products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048612" name="Rectangle 66"/>
          <p:cNvSpPr/>
          <p:nvPr/>
        </p:nvSpPr>
        <p:spPr>
          <a:xfrm>
            <a:off x="55581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About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13" name="Rectangle 67"/>
          <p:cNvSpPr/>
          <p:nvPr/>
        </p:nvSpPr>
        <p:spPr>
          <a:xfrm>
            <a:off x="69297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Contact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14" name="Rectangle 68"/>
          <p:cNvSpPr/>
          <p:nvPr/>
        </p:nvSpPr>
        <p:spPr>
          <a:xfrm>
            <a:off x="28149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Home</a:t>
            </a:r>
            <a:endParaRPr lang="x-none" altLang="en-US" sz="1600">
              <a:solidFill>
                <a:schemeClr val="tx1"/>
              </a:solidFill>
            </a:endParaRPr>
          </a:p>
        </p:txBody>
      </p:sp>
      <p:pic>
        <p:nvPicPr>
          <p:cNvPr id="2097158" name="Picture 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2645" y="336550"/>
            <a:ext cx="376555" cy="376555"/>
          </a:xfrm>
          <a:prstGeom prst="rect">
            <a:avLst/>
          </a:prstGeom>
          <a:ln>
            <a:solidFill>
              <a:srgbClr val="000000">
                <a:alpha val="0"/>
              </a:srgbClr>
            </a:solidFill>
          </a:ln>
        </p:spPr>
      </p:pic>
      <p:sp>
        <p:nvSpPr>
          <p:cNvPr id="1048616" name="Rectangle 71"/>
          <p:cNvSpPr/>
          <p:nvPr/>
        </p:nvSpPr>
        <p:spPr>
          <a:xfrm>
            <a:off x="232410" y="1310005"/>
            <a:ext cx="2609850" cy="40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>
                <a:solidFill>
                  <a:schemeClr val="tx1"/>
                </a:solidFill>
              </a:rPr>
              <a:t>Home / </a:t>
            </a:r>
            <a:r>
              <a:rPr lang="x-none" altLang="en-US" sz="1600" b="1">
                <a:solidFill>
                  <a:schemeClr val="tx1"/>
                </a:solidFill>
              </a:rPr>
              <a:t>Products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grpSp>
        <p:nvGrpSpPr>
          <p:cNvPr id="27" name="Group 72"/>
          <p:cNvGrpSpPr/>
          <p:nvPr/>
        </p:nvGrpSpPr>
        <p:grpSpPr>
          <a:xfrm>
            <a:off x="6331585" y="1966595"/>
            <a:ext cx="2299144" cy="1829435"/>
            <a:chOff x="841" y="12049"/>
            <a:chExt cx="5181" cy="3735"/>
          </a:xfrm>
        </p:grpSpPr>
        <p:pic>
          <p:nvPicPr>
            <p:cNvPr id="2097159" name="Picture 73" descr="empt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17" name="Rounded Rectangle 74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75"/>
          <p:cNvGrpSpPr/>
          <p:nvPr/>
        </p:nvGrpSpPr>
        <p:grpSpPr>
          <a:xfrm>
            <a:off x="3500120" y="4182110"/>
            <a:ext cx="2299144" cy="1829435"/>
            <a:chOff x="841" y="12049"/>
            <a:chExt cx="5181" cy="3735"/>
          </a:xfrm>
        </p:grpSpPr>
        <p:pic>
          <p:nvPicPr>
            <p:cNvPr id="2097160" name="Picture 76" descr="empt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18" name="Rounded Rectangle 77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78"/>
          <p:cNvGrpSpPr/>
          <p:nvPr/>
        </p:nvGrpSpPr>
        <p:grpSpPr>
          <a:xfrm>
            <a:off x="6331585" y="4182110"/>
            <a:ext cx="2299144" cy="1829435"/>
            <a:chOff x="841" y="12049"/>
            <a:chExt cx="5181" cy="3735"/>
          </a:xfrm>
        </p:grpSpPr>
        <p:pic>
          <p:nvPicPr>
            <p:cNvPr id="2097161" name="Picture 79" descr="empt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19" name="Rounded Rectangle 80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81"/>
          <p:cNvGrpSpPr/>
          <p:nvPr/>
        </p:nvGrpSpPr>
        <p:grpSpPr>
          <a:xfrm>
            <a:off x="6307455" y="6490335"/>
            <a:ext cx="2299144" cy="1829435"/>
            <a:chOff x="841" y="12049"/>
            <a:chExt cx="5181" cy="3735"/>
          </a:xfrm>
        </p:grpSpPr>
        <p:pic>
          <p:nvPicPr>
            <p:cNvPr id="2097162" name="Picture 82" descr="empt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20" name="Rounded Rectangle 83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84"/>
          <p:cNvGrpSpPr/>
          <p:nvPr/>
        </p:nvGrpSpPr>
        <p:grpSpPr>
          <a:xfrm>
            <a:off x="6307455" y="8705850"/>
            <a:ext cx="2299144" cy="1829435"/>
            <a:chOff x="841" y="12049"/>
            <a:chExt cx="5181" cy="3735"/>
          </a:xfrm>
        </p:grpSpPr>
        <p:pic>
          <p:nvPicPr>
            <p:cNvPr id="2097163" name="Picture 85" descr="empt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21" name="Rounded Rectangle 86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93"/>
          <p:cNvGrpSpPr/>
          <p:nvPr/>
        </p:nvGrpSpPr>
        <p:grpSpPr>
          <a:xfrm>
            <a:off x="3500755" y="6490335"/>
            <a:ext cx="2299144" cy="1829435"/>
            <a:chOff x="841" y="12049"/>
            <a:chExt cx="5181" cy="3735"/>
          </a:xfrm>
        </p:grpSpPr>
        <p:pic>
          <p:nvPicPr>
            <p:cNvPr id="2097164" name="Picture 94" descr="empt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22" name="Rounded Rectangle 95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96"/>
          <p:cNvGrpSpPr/>
          <p:nvPr/>
        </p:nvGrpSpPr>
        <p:grpSpPr>
          <a:xfrm>
            <a:off x="3500755" y="8705850"/>
            <a:ext cx="2299144" cy="1829435"/>
            <a:chOff x="841" y="12049"/>
            <a:chExt cx="5181" cy="3735"/>
          </a:xfrm>
        </p:grpSpPr>
        <p:pic>
          <p:nvPicPr>
            <p:cNvPr id="2097165" name="Picture 97" descr="empt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23" name="Rounded Rectangle 98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1048624" name="Rounded Rectangle 99"/>
          <p:cNvSpPr/>
          <p:nvPr/>
        </p:nvSpPr>
        <p:spPr>
          <a:xfrm>
            <a:off x="6542405" y="1310005"/>
            <a:ext cx="1866900" cy="40005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Sort by : ...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grpSp>
        <p:nvGrpSpPr>
          <p:cNvPr id="34" name="Group 100"/>
          <p:cNvGrpSpPr/>
          <p:nvPr/>
        </p:nvGrpSpPr>
        <p:grpSpPr>
          <a:xfrm>
            <a:off x="3512185" y="1966595"/>
            <a:ext cx="2299144" cy="1829435"/>
            <a:chOff x="841" y="12049"/>
            <a:chExt cx="5181" cy="3735"/>
          </a:xfrm>
        </p:grpSpPr>
        <p:pic>
          <p:nvPicPr>
            <p:cNvPr id="2097166" name="Picture 101" descr="empt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25" name="Rounded Rectangle 102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1048596" name="Rectangle 39"/>
          <p:cNvSpPr/>
          <p:nvPr/>
        </p:nvSpPr>
        <p:spPr>
          <a:xfrm>
            <a:off x="3810" y="12063730"/>
            <a:ext cx="9135745" cy="170243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  <a:effectLst>
            <a:outerShdw blurRad="152400" dist="38100" dir="18900000" sx="101000" sy="101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7" name="Rectangle 40"/>
          <p:cNvSpPr/>
          <p:nvPr/>
        </p:nvSpPr>
        <p:spPr>
          <a:xfrm>
            <a:off x="539327" y="119925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Home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Products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About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Contact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Cart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8" name="Rectangle 41"/>
          <p:cNvSpPr/>
          <p:nvPr/>
        </p:nvSpPr>
        <p:spPr>
          <a:xfrm>
            <a:off x="3317875" y="119798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Facebook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Instagram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048599" name="Rectangle 42"/>
          <p:cNvSpPr/>
          <p:nvPr/>
        </p:nvSpPr>
        <p:spPr>
          <a:xfrm>
            <a:off x="6383443" y="119925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 b="1">
                <a:solidFill>
                  <a:schemeClr val="tx1"/>
                </a:solidFill>
              </a:rPr>
              <a:t>Newsletter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l"/>
            <a:endParaRPr lang="x-none" altLang="en-US" sz="1600" b="1">
              <a:solidFill>
                <a:schemeClr val="tx1"/>
              </a:solidFill>
            </a:endParaRPr>
          </a:p>
          <a:p>
            <a:pPr algn="l"/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3" name="Rounded Rectangle 43"/>
          <p:cNvSpPr/>
          <p:nvPr/>
        </p:nvSpPr>
        <p:spPr>
          <a:xfrm>
            <a:off x="6383443" y="12847665"/>
            <a:ext cx="2239433" cy="407247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mail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" name="Folded Corner 0"/>
          <p:cNvSpPr/>
          <p:nvPr/>
        </p:nvSpPr>
        <p:spPr>
          <a:xfrm>
            <a:off x="539115" y="6011545"/>
            <a:ext cx="2226945" cy="2090420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The filters and the sort change the order and the type of product displayed</a:t>
            </a:r>
            <a:endParaRPr lang="x-none" altLang="en-US">
              <a:solidFill>
                <a:schemeClr val="tx1"/>
              </a:solidFill>
            </a:endParaRPr>
          </a:p>
        </p:txBody>
      </p:sp>
      <p:sp>
        <p:nvSpPr>
          <p:cNvPr id="4" name="Folded Corner 3"/>
          <p:cNvSpPr/>
          <p:nvPr/>
        </p:nvSpPr>
        <p:spPr>
          <a:xfrm>
            <a:off x="4982845" y="5205730"/>
            <a:ext cx="2226945" cy="2090420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Each image can be hover and clicked</a:t>
            </a:r>
            <a:endParaRPr lang="x-none" altLang="en-US">
              <a:solidFill>
                <a:schemeClr val="tx1"/>
              </a:solidFill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512445" y="10535285"/>
            <a:ext cx="2302510" cy="1604645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Those links allow the user an overview of the available pages</a:t>
            </a:r>
            <a:endParaRPr lang="x-none" altLang="en-US">
              <a:solidFill>
                <a:schemeClr val="tx1"/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3496310" y="10682605"/>
            <a:ext cx="2302510" cy="1604645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Social media links and contact</a:t>
            </a:r>
            <a:endParaRPr lang="x-none" altLang="en-US">
              <a:solidFill>
                <a:schemeClr val="tx1"/>
              </a:solidFill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6536690" y="10535285"/>
            <a:ext cx="2302510" cy="1604645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submit to a newsletter</a:t>
            </a:r>
            <a:endParaRPr lang="x-none" altLang="en-US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343400" y="828675"/>
            <a:ext cx="1101090" cy="15240"/>
          </a:xfrm>
          <a:prstGeom prst="line">
            <a:avLst/>
          </a:prstGeom>
          <a:ln w="79375">
            <a:solidFill>
              <a:srgbClr val="844D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/>
      <p:sp>
        <p:nvSpPr>
          <p:cNvPr id="2" name="Rectangle 38"/>
          <p:cNvSpPr/>
          <p:nvPr/>
        </p:nvSpPr>
        <p:spPr>
          <a:xfrm>
            <a:off x="3810" y="5080"/>
            <a:ext cx="9135745" cy="1048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grpSp>
        <p:nvGrpSpPr>
          <p:cNvPr id="36" name="Group 51"/>
          <p:cNvGrpSpPr/>
          <p:nvPr/>
        </p:nvGrpSpPr>
        <p:grpSpPr>
          <a:xfrm>
            <a:off x="6234430" y="1875155"/>
            <a:ext cx="2468880" cy="2011680"/>
            <a:chOff x="841" y="12049"/>
            <a:chExt cx="5181" cy="3735"/>
          </a:xfrm>
        </p:grpSpPr>
        <p:pic>
          <p:nvPicPr>
            <p:cNvPr id="2097167" name="Picture 48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31" name="Rounded Rectangle 50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1048632" name="Rounded Rectangle 2"/>
          <p:cNvSpPr/>
          <p:nvPr/>
        </p:nvSpPr>
        <p:spPr>
          <a:xfrm>
            <a:off x="166370" y="1966595"/>
            <a:ext cx="2864485" cy="3668395"/>
          </a:xfrm>
          <a:prstGeom prst="roundRect">
            <a:avLst>
              <a:gd name="adj" fmla="val 1033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x-none" altLang="en-US" sz="1600" b="1" u="sng">
                <a:solidFill>
                  <a:schemeClr val="tx1"/>
                </a:solidFill>
              </a:rPr>
              <a:t>Type</a:t>
            </a:r>
            <a:endParaRPr lang="x-none" altLang="en-US" sz="1600" u="sng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Plate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Bowl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Platter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Tagine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Tea Set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Jug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Other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 b="1" u="sng">
                <a:solidFill>
                  <a:schemeClr val="tx1"/>
                </a:solidFill>
              </a:rPr>
              <a:t>Price</a:t>
            </a:r>
            <a:endParaRPr lang="x-none" altLang="en-US" sz="1600" u="sng">
              <a:solidFill>
                <a:schemeClr val="tx1"/>
              </a:solidFill>
            </a:endParaRPr>
          </a:p>
          <a:p>
            <a:pPr algn="ctr"/>
            <a:endParaRPr lang="x-none" altLang="en-US" sz="1600" u="sng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£20 |-----------------| £50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33" name="Rectangle 63"/>
          <p:cNvSpPr/>
          <p:nvPr/>
        </p:nvSpPr>
        <p:spPr>
          <a:xfrm>
            <a:off x="166370" y="129540"/>
            <a:ext cx="1496695" cy="790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Logo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34" name="Rectangle 65"/>
          <p:cNvSpPr/>
          <p:nvPr/>
        </p:nvSpPr>
        <p:spPr>
          <a:xfrm>
            <a:off x="41865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Products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048635" name="Rectangle 66"/>
          <p:cNvSpPr/>
          <p:nvPr/>
        </p:nvSpPr>
        <p:spPr>
          <a:xfrm>
            <a:off x="55581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About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36" name="Rectangle 67"/>
          <p:cNvSpPr/>
          <p:nvPr/>
        </p:nvSpPr>
        <p:spPr>
          <a:xfrm>
            <a:off x="69297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Contact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37" name="Rectangle 68"/>
          <p:cNvSpPr/>
          <p:nvPr/>
        </p:nvSpPr>
        <p:spPr>
          <a:xfrm>
            <a:off x="28149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Home</a:t>
            </a:r>
            <a:endParaRPr lang="x-none" altLang="en-US" sz="1600">
              <a:solidFill>
                <a:schemeClr val="tx1"/>
              </a:solidFill>
            </a:endParaRPr>
          </a:p>
        </p:txBody>
      </p:sp>
      <p:pic>
        <p:nvPicPr>
          <p:cNvPr id="2097168" name="Picture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645" y="336550"/>
            <a:ext cx="376555" cy="376555"/>
          </a:xfrm>
          <a:prstGeom prst="rect">
            <a:avLst/>
          </a:prstGeom>
          <a:ln>
            <a:solidFill>
              <a:srgbClr val="000000">
                <a:alpha val="0"/>
              </a:srgbClr>
            </a:solidFill>
          </a:ln>
        </p:spPr>
      </p:pic>
      <p:sp>
        <p:nvSpPr>
          <p:cNvPr id="1048639" name="Rectangle 71"/>
          <p:cNvSpPr/>
          <p:nvPr/>
        </p:nvSpPr>
        <p:spPr>
          <a:xfrm>
            <a:off x="232410" y="1310005"/>
            <a:ext cx="2609850" cy="40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>
                <a:solidFill>
                  <a:schemeClr val="tx1"/>
                </a:solidFill>
              </a:rPr>
              <a:t>Home / </a:t>
            </a:r>
            <a:r>
              <a:rPr lang="x-none" altLang="en-US" sz="1600" b="1">
                <a:solidFill>
                  <a:schemeClr val="tx1"/>
                </a:solidFill>
              </a:rPr>
              <a:t>Products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grpSp>
        <p:nvGrpSpPr>
          <p:cNvPr id="37" name="Group 72"/>
          <p:cNvGrpSpPr/>
          <p:nvPr/>
        </p:nvGrpSpPr>
        <p:grpSpPr>
          <a:xfrm>
            <a:off x="3512185" y="1966595"/>
            <a:ext cx="2299144" cy="1829435"/>
            <a:chOff x="841" y="12049"/>
            <a:chExt cx="5181" cy="3735"/>
          </a:xfrm>
        </p:grpSpPr>
        <p:pic>
          <p:nvPicPr>
            <p:cNvPr id="2097169" name="Picture 73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40" name="Rounded Rectangle 74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75"/>
          <p:cNvGrpSpPr/>
          <p:nvPr/>
        </p:nvGrpSpPr>
        <p:grpSpPr>
          <a:xfrm>
            <a:off x="3500120" y="4182110"/>
            <a:ext cx="2299144" cy="1829435"/>
            <a:chOff x="841" y="12049"/>
            <a:chExt cx="5181" cy="3735"/>
          </a:xfrm>
        </p:grpSpPr>
        <p:pic>
          <p:nvPicPr>
            <p:cNvPr id="2097170" name="Picture 76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41" name="Rounded Rectangle 77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78"/>
          <p:cNvGrpSpPr/>
          <p:nvPr/>
        </p:nvGrpSpPr>
        <p:grpSpPr>
          <a:xfrm>
            <a:off x="6331585" y="4182110"/>
            <a:ext cx="2299144" cy="1829435"/>
            <a:chOff x="841" y="12049"/>
            <a:chExt cx="5181" cy="3735"/>
          </a:xfrm>
        </p:grpSpPr>
        <p:pic>
          <p:nvPicPr>
            <p:cNvPr id="2097171" name="Picture 79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42" name="Rounded Rectangle 80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81"/>
          <p:cNvGrpSpPr/>
          <p:nvPr/>
        </p:nvGrpSpPr>
        <p:grpSpPr>
          <a:xfrm>
            <a:off x="6307455" y="6490335"/>
            <a:ext cx="2299144" cy="1829435"/>
            <a:chOff x="841" y="12049"/>
            <a:chExt cx="5181" cy="3735"/>
          </a:xfrm>
        </p:grpSpPr>
        <p:pic>
          <p:nvPicPr>
            <p:cNvPr id="2097172" name="Picture 82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43" name="Rounded Rectangle 83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84"/>
          <p:cNvGrpSpPr/>
          <p:nvPr/>
        </p:nvGrpSpPr>
        <p:grpSpPr>
          <a:xfrm>
            <a:off x="6307455" y="8705850"/>
            <a:ext cx="2299144" cy="1829435"/>
            <a:chOff x="841" y="12049"/>
            <a:chExt cx="5181" cy="3735"/>
          </a:xfrm>
        </p:grpSpPr>
        <p:pic>
          <p:nvPicPr>
            <p:cNvPr id="2097173" name="Picture 85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44" name="Rounded Rectangle 86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oup 93"/>
          <p:cNvGrpSpPr/>
          <p:nvPr/>
        </p:nvGrpSpPr>
        <p:grpSpPr>
          <a:xfrm>
            <a:off x="3500755" y="6490335"/>
            <a:ext cx="2299144" cy="1829435"/>
            <a:chOff x="841" y="12049"/>
            <a:chExt cx="5181" cy="3735"/>
          </a:xfrm>
        </p:grpSpPr>
        <p:pic>
          <p:nvPicPr>
            <p:cNvPr id="2097174" name="Picture 94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45" name="Rounded Rectangle 95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96"/>
          <p:cNvGrpSpPr/>
          <p:nvPr/>
        </p:nvGrpSpPr>
        <p:grpSpPr>
          <a:xfrm>
            <a:off x="3500755" y="8705850"/>
            <a:ext cx="2299144" cy="1829435"/>
            <a:chOff x="841" y="12049"/>
            <a:chExt cx="5181" cy="3735"/>
          </a:xfrm>
        </p:grpSpPr>
        <p:pic>
          <p:nvPicPr>
            <p:cNvPr id="2097175" name="Picture 97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46" name="Rounded Rectangle 98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1048647" name="Rounded Rectangle 1"/>
          <p:cNvSpPr/>
          <p:nvPr/>
        </p:nvSpPr>
        <p:spPr>
          <a:xfrm>
            <a:off x="6542405" y="1310005"/>
            <a:ext cx="1866900" cy="40005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Sort by : ...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048596" name="Rectangle 39"/>
          <p:cNvSpPr/>
          <p:nvPr/>
        </p:nvSpPr>
        <p:spPr>
          <a:xfrm>
            <a:off x="3810" y="12063730"/>
            <a:ext cx="9135745" cy="170243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  <a:effectLst>
            <a:outerShdw blurRad="152400" dist="38100" dir="18900000" sx="101000" sy="101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7" name="Rectangle 40"/>
          <p:cNvSpPr/>
          <p:nvPr/>
        </p:nvSpPr>
        <p:spPr>
          <a:xfrm>
            <a:off x="539327" y="119925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Home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Products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About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Contact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Cart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8" name="Rectangle 41"/>
          <p:cNvSpPr/>
          <p:nvPr/>
        </p:nvSpPr>
        <p:spPr>
          <a:xfrm>
            <a:off x="3317875" y="119798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Facebook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Instagram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048599" name="Rectangle 42"/>
          <p:cNvSpPr/>
          <p:nvPr/>
        </p:nvSpPr>
        <p:spPr>
          <a:xfrm>
            <a:off x="6383443" y="119925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 b="1">
                <a:solidFill>
                  <a:schemeClr val="tx1"/>
                </a:solidFill>
              </a:rPr>
              <a:t>Newsletter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l"/>
            <a:endParaRPr lang="x-none" altLang="en-US" sz="1600" b="1">
              <a:solidFill>
                <a:schemeClr val="tx1"/>
              </a:solidFill>
            </a:endParaRPr>
          </a:p>
          <a:p>
            <a:pPr algn="l"/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" name="Rounded Rectangle 43"/>
          <p:cNvSpPr/>
          <p:nvPr/>
        </p:nvSpPr>
        <p:spPr>
          <a:xfrm>
            <a:off x="6383443" y="12847665"/>
            <a:ext cx="2239433" cy="407247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mail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4" name="Folded Corner 3"/>
          <p:cNvSpPr/>
          <p:nvPr/>
        </p:nvSpPr>
        <p:spPr>
          <a:xfrm>
            <a:off x="4186555" y="3921125"/>
            <a:ext cx="2226945" cy="2090420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this image is hovered</a:t>
            </a:r>
            <a:endParaRPr lang="x-none" altLang="en-US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343400" y="828675"/>
            <a:ext cx="1101090" cy="15240"/>
          </a:xfrm>
          <a:prstGeom prst="line">
            <a:avLst/>
          </a:prstGeom>
          <a:ln w="79375">
            <a:solidFill>
              <a:srgbClr val="844D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/>
      <p:sp>
        <p:nvSpPr>
          <p:cNvPr id="1" name="Rectangle 38"/>
          <p:cNvSpPr/>
          <p:nvPr/>
        </p:nvSpPr>
        <p:spPr>
          <a:xfrm>
            <a:off x="3810" y="5080"/>
            <a:ext cx="9135745" cy="1048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grpSp>
        <p:nvGrpSpPr>
          <p:cNvPr id="45" name="Group 51"/>
          <p:cNvGrpSpPr/>
          <p:nvPr/>
        </p:nvGrpSpPr>
        <p:grpSpPr>
          <a:xfrm>
            <a:off x="3415030" y="1875155"/>
            <a:ext cx="2468880" cy="2011680"/>
            <a:chOff x="841" y="12049"/>
            <a:chExt cx="5181" cy="3735"/>
          </a:xfrm>
        </p:grpSpPr>
        <p:pic>
          <p:nvPicPr>
            <p:cNvPr id="2097176" name="Picture 48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54" name="Rounded Rectangle 50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1048655" name="Rounded Rectangle 2"/>
          <p:cNvSpPr/>
          <p:nvPr/>
        </p:nvSpPr>
        <p:spPr>
          <a:xfrm>
            <a:off x="166370" y="1966595"/>
            <a:ext cx="2864485" cy="3668395"/>
          </a:xfrm>
          <a:prstGeom prst="roundRect">
            <a:avLst>
              <a:gd name="adj" fmla="val 1033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x-none" altLang="en-US" sz="1600" b="1" u="sng">
                <a:solidFill>
                  <a:schemeClr val="tx1"/>
                </a:solidFill>
              </a:rPr>
              <a:t>Type</a:t>
            </a:r>
            <a:endParaRPr lang="x-none" altLang="en-US" sz="1600" u="sng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Plate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Bowl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Platter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Tagine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Tea Set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Jug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Other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 b="1" u="sng">
                <a:solidFill>
                  <a:schemeClr val="tx1"/>
                </a:solidFill>
              </a:rPr>
              <a:t>Price</a:t>
            </a:r>
            <a:endParaRPr lang="x-none" altLang="en-US" sz="1600" u="sng">
              <a:solidFill>
                <a:schemeClr val="tx1"/>
              </a:solidFill>
            </a:endParaRPr>
          </a:p>
          <a:p>
            <a:pPr algn="ctr"/>
            <a:endParaRPr lang="x-none" altLang="en-US" sz="1600" u="sng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£20 |-----------------| £50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l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56" name="Rectangle 63"/>
          <p:cNvSpPr/>
          <p:nvPr/>
        </p:nvSpPr>
        <p:spPr>
          <a:xfrm>
            <a:off x="166370" y="129540"/>
            <a:ext cx="1496695" cy="790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Logo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57" name="Rectangle 65"/>
          <p:cNvSpPr/>
          <p:nvPr/>
        </p:nvSpPr>
        <p:spPr>
          <a:xfrm>
            <a:off x="41865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Products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048658" name="Rectangle 66"/>
          <p:cNvSpPr/>
          <p:nvPr/>
        </p:nvSpPr>
        <p:spPr>
          <a:xfrm>
            <a:off x="55581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About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59" name="Rectangle 67"/>
          <p:cNvSpPr/>
          <p:nvPr/>
        </p:nvSpPr>
        <p:spPr>
          <a:xfrm>
            <a:off x="69297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Contact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60" name="Rectangle 68"/>
          <p:cNvSpPr/>
          <p:nvPr/>
        </p:nvSpPr>
        <p:spPr>
          <a:xfrm>
            <a:off x="28149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Home</a:t>
            </a:r>
            <a:endParaRPr lang="x-none" altLang="en-US" sz="1600">
              <a:solidFill>
                <a:schemeClr val="tx1"/>
              </a:solidFill>
            </a:endParaRPr>
          </a:p>
        </p:txBody>
      </p:sp>
      <p:pic>
        <p:nvPicPr>
          <p:cNvPr id="2097177" name="Picture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645" y="336550"/>
            <a:ext cx="376555" cy="376555"/>
          </a:xfrm>
          <a:prstGeom prst="rect">
            <a:avLst/>
          </a:prstGeom>
          <a:ln>
            <a:solidFill>
              <a:srgbClr val="000000">
                <a:alpha val="0"/>
              </a:srgbClr>
            </a:solidFill>
          </a:ln>
        </p:spPr>
      </p:pic>
      <p:sp>
        <p:nvSpPr>
          <p:cNvPr id="1048662" name="Rectangle 71"/>
          <p:cNvSpPr/>
          <p:nvPr/>
        </p:nvSpPr>
        <p:spPr>
          <a:xfrm>
            <a:off x="232410" y="1310005"/>
            <a:ext cx="2609850" cy="40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>
                <a:solidFill>
                  <a:schemeClr val="tx1"/>
                </a:solidFill>
              </a:rPr>
              <a:t>Home / </a:t>
            </a:r>
            <a:r>
              <a:rPr lang="x-none" altLang="en-US" sz="1600" b="1">
                <a:solidFill>
                  <a:schemeClr val="tx1"/>
                </a:solidFill>
              </a:rPr>
              <a:t>Products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grpSp>
        <p:nvGrpSpPr>
          <p:cNvPr id="46" name="Group 72"/>
          <p:cNvGrpSpPr/>
          <p:nvPr/>
        </p:nvGrpSpPr>
        <p:grpSpPr>
          <a:xfrm>
            <a:off x="6331585" y="1966595"/>
            <a:ext cx="2299144" cy="1829435"/>
            <a:chOff x="841" y="12049"/>
            <a:chExt cx="5181" cy="3735"/>
          </a:xfrm>
        </p:grpSpPr>
        <p:pic>
          <p:nvPicPr>
            <p:cNvPr id="2097178" name="Picture 73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63" name="Rounded Rectangle 74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75"/>
          <p:cNvGrpSpPr/>
          <p:nvPr/>
        </p:nvGrpSpPr>
        <p:grpSpPr>
          <a:xfrm>
            <a:off x="3500120" y="4182110"/>
            <a:ext cx="2299144" cy="1829435"/>
            <a:chOff x="841" y="12049"/>
            <a:chExt cx="5181" cy="3735"/>
          </a:xfrm>
        </p:grpSpPr>
        <p:pic>
          <p:nvPicPr>
            <p:cNvPr id="2097179" name="Picture 76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64" name="Rounded Rectangle 77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78"/>
          <p:cNvGrpSpPr/>
          <p:nvPr/>
        </p:nvGrpSpPr>
        <p:grpSpPr>
          <a:xfrm>
            <a:off x="6331585" y="4182110"/>
            <a:ext cx="2299144" cy="1829435"/>
            <a:chOff x="841" y="12049"/>
            <a:chExt cx="5181" cy="3735"/>
          </a:xfrm>
        </p:grpSpPr>
        <p:pic>
          <p:nvPicPr>
            <p:cNvPr id="2097180" name="Picture 79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65" name="Rounded Rectangle 80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81"/>
          <p:cNvGrpSpPr/>
          <p:nvPr/>
        </p:nvGrpSpPr>
        <p:grpSpPr>
          <a:xfrm>
            <a:off x="6307455" y="6490335"/>
            <a:ext cx="2299144" cy="1829435"/>
            <a:chOff x="841" y="12049"/>
            <a:chExt cx="5181" cy="3735"/>
          </a:xfrm>
        </p:grpSpPr>
        <p:pic>
          <p:nvPicPr>
            <p:cNvPr id="2097181" name="Picture 82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66" name="Rounded Rectangle 83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84"/>
          <p:cNvGrpSpPr/>
          <p:nvPr/>
        </p:nvGrpSpPr>
        <p:grpSpPr>
          <a:xfrm>
            <a:off x="6307455" y="8705850"/>
            <a:ext cx="2299144" cy="1829435"/>
            <a:chOff x="841" y="12049"/>
            <a:chExt cx="5181" cy="3735"/>
          </a:xfrm>
        </p:grpSpPr>
        <p:pic>
          <p:nvPicPr>
            <p:cNvPr id="2097182" name="Picture 85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67" name="Rounded Rectangle 86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oup 93"/>
          <p:cNvGrpSpPr/>
          <p:nvPr/>
        </p:nvGrpSpPr>
        <p:grpSpPr>
          <a:xfrm>
            <a:off x="3500755" y="6490335"/>
            <a:ext cx="2299144" cy="1829435"/>
            <a:chOff x="841" y="12049"/>
            <a:chExt cx="5181" cy="3735"/>
          </a:xfrm>
        </p:grpSpPr>
        <p:pic>
          <p:nvPicPr>
            <p:cNvPr id="2097183" name="Picture 94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68" name="Rounded Rectangle 95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96"/>
          <p:cNvGrpSpPr/>
          <p:nvPr/>
        </p:nvGrpSpPr>
        <p:grpSpPr>
          <a:xfrm>
            <a:off x="3500755" y="8705850"/>
            <a:ext cx="2299144" cy="1829435"/>
            <a:chOff x="841" y="12049"/>
            <a:chExt cx="5181" cy="3735"/>
          </a:xfrm>
        </p:grpSpPr>
        <p:pic>
          <p:nvPicPr>
            <p:cNvPr id="2097184" name="Picture 97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69" name="Rounded Rectangle 98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1048670" name="Rounded Rectangle 1"/>
          <p:cNvSpPr/>
          <p:nvPr/>
        </p:nvSpPr>
        <p:spPr>
          <a:xfrm>
            <a:off x="6542405" y="1310005"/>
            <a:ext cx="1866900" cy="40005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Sort by : ...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048596" name="Rectangle 39"/>
          <p:cNvSpPr/>
          <p:nvPr/>
        </p:nvSpPr>
        <p:spPr>
          <a:xfrm>
            <a:off x="3810" y="12063730"/>
            <a:ext cx="9135745" cy="170243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  <a:effectLst>
            <a:outerShdw blurRad="152400" dist="38100" dir="18900000" sx="101000" sy="101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7" name="Rectangle 40"/>
          <p:cNvSpPr/>
          <p:nvPr/>
        </p:nvSpPr>
        <p:spPr>
          <a:xfrm>
            <a:off x="539327" y="119925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Home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Products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About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Contact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Cart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8" name="Rectangle 41"/>
          <p:cNvSpPr/>
          <p:nvPr/>
        </p:nvSpPr>
        <p:spPr>
          <a:xfrm>
            <a:off x="3317875" y="119798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Facebook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Instagram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048599" name="Rectangle 42"/>
          <p:cNvSpPr/>
          <p:nvPr/>
        </p:nvSpPr>
        <p:spPr>
          <a:xfrm>
            <a:off x="6383443" y="119925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 b="1">
                <a:solidFill>
                  <a:schemeClr val="tx1"/>
                </a:solidFill>
              </a:rPr>
              <a:t>Newsletter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l"/>
            <a:endParaRPr lang="x-none" altLang="en-US" sz="1600" b="1">
              <a:solidFill>
                <a:schemeClr val="tx1"/>
              </a:solidFill>
            </a:endParaRPr>
          </a:p>
          <a:p>
            <a:pPr algn="l"/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2" name="Rounded Rectangle 43"/>
          <p:cNvSpPr/>
          <p:nvPr/>
        </p:nvSpPr>
        <p:spPr>
          <a:xfrm>
            <a:off x="6383443" y="12847665"/>
            <a:ext cx="2239433" cy="407247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mail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4" name="Folded Corner 3"/>
          <p:cNvSpPr/>
          <p:nvPr/>
        </p:nvSpPr>
        <p:spPr>
          <a:xfrm>
            <a:off x="4186555" y="3921125"/>
            <a:ext cx="2226945" cy="2090420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Another image is hovered</a:t>
            </a:r>
            <a:endParaRPr lang="x-none" altLang="en-US">
              <a:solidFill>
                <a:schemeClr val="tx1"/>
              </a:solidFill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539750" y="6038850"/>
            <a:ext cx="2778125" cy="2667635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Scroll :</a:t>
            </a:r>
            <a:endParaRPr lang="x-none" altLang="en-US">
              <a:solidFill>
                <a:schemeClr val="tx1"/>
              </a:solidFill>
            </a:endParaRPr>
          </a:p>
          <a:p>
            <a:pPr algn="ctr"/>
            <a:endParaRPr lang="x-none" altLang="en-US">
              <a:solidFill>
                <a:schemeClr val="tx1"/>
              </a:solidFill>
            </a:endParaRPr>
          </a:p>
          <a:p>
            <a:pPr algn="ctr"/>
            <a:r>
              <a:rPr lang="x-none" altLang="en-US">
                <a:solidFill>
                  <a:schemeClr val="tx1"/>
                </a:solidFill>
              </a:rPr>
              <a:t>The only part moving on this page are the items (not the filter / navigation bar) execpt on smartphone</a:t>
            </a:r>
            <a:endParaRPr lang="x-none" altLang="en-US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343400" y="828675"/>
            <a:ext cx="1101090" cy="15240"/>
          </a:xfrm>
          <a:prstGeom prst="line">
            <a:avLst/>
          </a:prstGeom>
          <a:ln w="79375">
            <a:solidFill>
              <a:srgbClr val="844D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/>
      <p:sp>
        <p:nvSpPr>
          <p:cNvPr id="1" name="Rectangle 38"/>
          <p:cNvSpPr/>
          <p:nvPr/>
        </p:nvSpPr>
        <p:spPr>
          <a:xfrm>
            <a:off x="3810" y="5080"/>
            <a:ext cx="9135745" cy="1048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93" name="Rounded Rectangle 27"/>
          <p:cNvSpPr/>
          <p:nvPr/>
        </p:nvSpPr>
        <p:spPr>
          <a:xfrm>
            <a:off x="3364230" y="1875155"/>
            <a:ext cx="5474970" cy="4163695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77" name="Rounded Rectangle 2"/>
          <p:cNvSpPr/>
          <p:nvPr/>
        </p:nvSpPr>
        <p:spPr>
          <a:xfrm>
            <a:off x="166370" y="1966595"/>
            <a:ext cx="2864485" cy="3668395"/>
          </a:xfrm>
          <a:prstGeom prst="roundRect">
            <a:avLst>
              <a:gd name="adj" fmla="val 1033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x-none" altLang="en-US" sz="1600" b="1" u="sng">
                <a:solidFill>
                  <a:schemeClr val="tx1"/>
                </a:solidFill>
              </a:rPr>
              <a:t>Type</a:t>
            </a:r>
            <a:endParaRPr lang="x-none" altLang="en-US" sz="1600" u="sng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Plate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Bowl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Platter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Tagine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Tea Set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Jug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Other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 b="1" u="sng">
                <a:solidFill>
                  <a:schemeClr val="tx1"/>
                </a:solidFill>
              </a:rPr>
              <a:t>Price</a:t>
            </a:r>
            <a:endParaRPr lang="x-none" altLang="en-US" sz="1600" u="sng">
              <a:solidFill>
                <a:schemeClr val="tx1"/>
              </a:solidFill>
            </a:endParaRPr>
          </a:p>
          <a:p>
            <a:pPr algn="ctr"/>
            <a:endParaRPr lang="x-none" altLang="en-US" sz="1600" u="sng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£20 |-----------------| £50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78" name="Rectangle 63"/>
          <p:cNvSpPr/>
          <p:nvPr/>
        </p:nvSpPr>
        <p:spPr>
          <a:xfrm>
            <a:off x="166370" y="129540"/>
            <a:ext cx="1496695" cy="790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Logo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79" name="Rectangle 65"/>
          <p:cNvSpPr/>
          <p:nvPr/>
        </p:nvSpPr>
        <p:spPr>
          <a:xfrm>
            <a:off x="41865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Products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048680" name="Rectangle 66"/>
          <p:cNvSpPr/>
          <p:nvPr/>
        </p:nvSpPr>
        <p:spPr>
          <a:xfrm>
            <a:off x="55581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About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81" name="Rectangle 67"/>
          <p:cNvSpPr/>
          <p:nvPr/>
        </p:nvSpPr>
        <p:spPr>
          <a:xfrm>
            <a:off x="69297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Contact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82" name="Rectangle 68"/>
          <p:cNvSpPr/>
          <p:nvPr/>
        </p:nvSpPr>
        <p:spPr>
          <a:xfrm>
            <a:off x="28149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Home</a:t>
            </a:r>
            <a:endParaRPr lang="x-none" altLang="en-US" sz="1600">
              <a:solidFill>
                <a:schemeClr val="tx1"/>
              </a:solidFill>
            </a:endParaRPr>
          </a:p>
        </p:txBody>
      </p:sp>
      <p:pic>
        <p:nvPicPr>
          <p:cNvPr id="2097185" name="Picture 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2645" y="336550"/>
            <a:ext cx="376555" cy="376555"/>
          </a:xfrm>
          <a:prstGeom prst="rect">
            <a:avLst/>
          </a:prstGeom>
          <a:ln>
            <a:solidFill>
              <a:srgbClr val="000000">
                <a:alpha val="0"/>
              </a:srgbClr>
            </a:solidFill>
          </a:ln>
        </p:spPr>
      </p:pic>
      <p:sp>
        <p:nvSpPr>
          <p:cNvPr id="1048684" name="Rectangle 71"/>
          <p:cNvSpPr/>
          <p:nvPr/>
        </p:nvSpPr>
        <p:spPr>
          <a:xfrm>
            <a:off x="232410" y="1310005"/>
            <a:ext cx="2609850" cy="40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>
                <a:solidFill>
                  <a:schemeClr val="tx1"/>
                </a:solidFill>
              </a:rPr>
              <a:t>Home / </a:t>
            </a:r>
            <a:r>
              <a:rPr lang="x-none" altLang="en-US" sz="1600" b="1">
                <a:solidFill>
                  <a:schemeClr val="tx1"/>
                </a:solidFill>
              </a:rPr>
              <a:t>Products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048685" name="Rounded Rectangle 1"/>
          <p:cNvSpPr/>
          <p:nvPr/>
        </p:nvSpPr>
        <p:spPr>
          <a:xfrm>
            <a:off x="6542405" y="1310005"/>
            <a:ext cx="1866900" cy="40005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Sort by : ...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grpSp>
        <p:nvGrpSpPr>
          <p:cNvPr id="54" name="Group 81"/>
          <p:cNvGrpSpPr/>
          <p:nvPr/>
        </p:nvGrpSpPr>
        <p:grpSpPr>
          <a:xfrm>
            <a:off x="6307455" y="6490335"/>
            <a:ext cx="2299144" cy="1829435"/>
            <a:chOff x="841" y="12049"/>
            <a:chExt cx="5181" cy="3735"/>
          </a:xfrm>
        </p:grpSpPr>
        <p:pic>
          <p:nvPicPr>
            <p:cNvPr id="2097186" name="Picture 82" descr="empt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86" name="Rounded Rectangle 83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84"/>
          <p:cNvGrpSpPr/>
          <p:nvPr/>
        </p:nvGrpSpPr>
        <p:grpSpPr>
          <a:xfrm>
            <a:off x="6307455" y="8705850"/>
            <a:ext cx="2299144" cy="1829435"/>
            <a:chOff x="841" y="12049"/>
            <a:chExt cx="5181" cy="3735"/>
          </a:xfrm>
        </p:grpSpPr>
        <p:pic>
          <p:nvPicPr>
            <p:cNvPr id="2097187" name="Picture 85" descr="empt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87" name="Rounded Rectangle 86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93"/>
          <p:cNvGrpSpPr/>
          <p:nvPr/>
        </p:nvGrpSpPr>
        <p:grpSpPr>
          <a:xfrm>
            <a:off x="3500755" y="6490335"/>
            <a:ext cx="2299144" cy="1829435"/>
            <a:chOff x="841" y="12049"/>
            <a:chExt cx="5181" cy="3735"/>
          </a:xfrm>
        </p:grpSpPr>
        <p:pic>
          <p:nvPicPr>
            <p:cNvPr id="2097188" name="Picture 94" descr="empt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88" name="Rounded Rectangle 95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96"/>
          <p:cNvGrpSpPr/>
          <p:nvPr/>
        </p:nvGrpSpPr>
        <p:grpSpPr>
          <a:xfrm>
            <a:off x="3500755" y="8705850"/>
            <a:ext cx="2299144" cy="1829435"/>
            <a:chOff x="841" y="12049"/>
            <a:chExt cx="5181" cy="3735"/>
          </a:xfrm>
        </p:grpSpPr>
        <p:pic>
          <p:nvPicPr>
            <p:cNvPr id="2097189" name="Picture 97" descr="empt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89" name="Rounded Rectangle 98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1048690" name="Rounded Rectangle 3"/>
          <p:cNvSpPr/>
          <p:nvPr/>
        </p:nvSpPr>
        <p:spPr>
          <a:xfrm>
            <a:off x="5883275" y="1875155"/>
            <a:ext cx="3256915" cy="10674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Name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£34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91" name="Rounded Rectangle 4"/>
          <p:cNvSpPr/>
          <p:nvPr/>
        </p:nvSpPr>
        <p:spPr>
          <a:xfrm>
            <a:off x="6542405" y="3044825"/>
            <a:ext cx="2000885" cy="8204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Add to Cart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92" name="Rounded Rectangle 5"/>
          <p:cNvSpPr/>
          <p:nvPr/>
        </p:nvSpPr>
        <p:spPr>
          <a:xfrm>
            <a:off x="3500755" y="4029075"/>
            <a:ext cx="5170170" cy="22161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x-none" altLang="en-US" sz="1600">
                <a:solidFill>
                  <a:schemeClr val="tx1"/>
                </a:solidFill>
              </a:rPr>
              <a:t>Description ...</a:t>
            </a:r>
            <a:endParaRPr lang="x-none" altLang="en-US" sz="1600">
              <a:solidFill>
                <a:schemeClr val="tx1"/>
              </a:solidFill>
            </a:endParaRPr>
          </a:p>
        </p:txBody>
      </p:sp>
      <p:pic>
        <p:nvPicPr>
          <p:cNvPr id="2097190" name="Picture 16" descr="emp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230" y="1951355"/>
            <a:ext cx="2468245" cy="2011680"/>
          </a:xfrm>
          <a:prstGeom prst="rect">
            <a:avLst/>
          </a:prstGeom>
        </p:spPr>
      </p:pic>
      <p:sp>
        <p:nvSpPr>
          <p:cNvPr id="1048694" name="Rounded Rectangle 28"/>
          <p:cNvSpPr/>
          <p:nvPr/>
        </p:nvSpPr>
        <p:spPr>
          <a:xfrm>
            <a:off x="8366760" y="1890395"/>
            <a:ext cx="532765" cy="4038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X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6" name="Rectangle 39"/>
          <p:cNvSpPr/>
          <p:nvPr/>
        </p:nvSpPr>
        <p:spPr>
          <a:xfrm>
            <a:off x="3810" y="12063730"/>
            <a:ext cx="9135745" cy="170243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  <a:effectLst>
            <a:outerShdw blurRad="152400" dist="38100" dir="18900000" sx="101000" sy="101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7" name="Rectangle 40"/>
          <p:cNvSpPr/>
          <p:nvPr/>
        </p:nvSpPr>
        <p:spPr>
          <a:xfrm>
            <a:off x="539327" y="119925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Home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Products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About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Contact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Cart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8" name="Rectangle 41"/>
          <p:cNvSpPr/>
          <p:nvPr/>
        </p:nvSpPr>
        <p:spPr>
          <a:xfrm>
            <a:off x="3317875" y="119798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Facebook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Instagram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048599" name="Rectangle 42"/>
          <p:cNvSpPr/>
          <p:nvPr/>
        </p:nvSpPr>
        <p:spPr>
          <a:xfrm>
            <a:off x="6383443" y="119925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 b="1">
                <a:solidFill>
                  <a:schemeClr val="tx1"/>
                </a:solidFill>
              </a:rPr>
              <a:t>Newsletter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l"/>
            <a:endParaRPr lang="x-none" altLang="en-US" sz="1600" b="1">
              <a:solidFill>
                <a:schemeClr val="tx1"/>
              </a:solidFill>
            </a:endParaRPr>
          </a:p>
          <a:p>
            <a:pPr algn="l"/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2" name="Rounded Rectangle 43"/>
          <p:cNvSpPr/>
          <p:nvPr/>
        </p:nvSpPr>
        <p:spPr>
          <a:xfrm>
            <a:off x="6383443" y="12847665"/>
            <a:ext cx="2239433" cy="407247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mail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539750" y="6038850"/>
            <a:ext cx="2778125" cy="2667635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Product Clicked</a:t>
            </a:r>
            <a:endParaRPr lang="x-none" altLang="en-US">
              <a:solidFill>
                <a:schemeClr val="tx1"/>
              </a:solidFill>
            </a:endParaRPr>
          </a:p>
          <a:p>
            <a:pPr algn="ctr"/>
            <a:endParaRPr lang="x-none" altLang="en-US">
              <a:solidFill>
                <a:schemeClr val="tx1"/>
              </a:solidFill>
            </a:endParaRPr>
          </a:p>
          <a:p>
            <a:pPr algn="ctr"/>
            <a:r>
              <a:rPr lang="x-none" altLang="en-US">
                <a:solidFill>
                  <a:schemeClr val="tx1"/>
                </a:solidFill>
              </a:rPr>
              <a:t>Scroll the page to this point while changing the small canvas to a x4 one with full description</a:t>
            </a:r>
            <a:endParaRPr lang="x-none" altLang="en-US">
              <a:solidFill>
                <a:schemeClr val="tx1"/>
              </a:solidFill>
            </a:endParaRPr>
          </a:p>
        </p:txBody>
      </p:sp>
      <p:sp>
        <p:nvSpPr>
          <p:cNvPr id="4" name="Folded Corner 3"/>
          <p:cNvSpPr/>
          <p:nvPr/>
        </p:nvSpPr>
        <p:spPr>
          <a:xfrm>
            <a:off x="6307455" y="81280"/>
            <a:ext cx="2604135" cy="1704975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The cross allow the user to close the description of this product</a:t>
            </a:r>
            <a:endParaRPr lang="x-none" altLang="en-US">
              <a:solidFill>
                <a:schemeClr val="tx1"/>
              </a:solidFill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636905" y="9314180"/>
            <a:ext cx="2778125" cy="1664970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“Add to Cart” is a button to add the product to the shopping cart</a:t>
            </a:r>
            <a:endParaRPr lang="x-none" altLang="en-US">
              <a:solidFill>
                <a:schemeClr val="tx1"/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3931920" y="9794240"/>
            <a:ext cx="2778125" cy="1987550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if another product is clicked, the first one is closed and the screen is scrolled to the new product</a:t>
            </a:r>
            <a:endParaRPr lang="x-none" altLang="en-US">
              <a:solidFill>
                <a:schemeClr val="tx1"/>
              </a:solidFill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2407285" y="1205865"/>
            <a:ext cx="1626870" cy="1281430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click the image to zoom it</a:t>
            </a:r>
            <a:endParaRPr lang="x-none" altLang="en-US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343400" y="828675"/>
            <a:ext cx="1101090" cy="15240"/>
          </a:xfrm>
          <a:prstGeom prst="line">
            <a:avLst/>
          </a:prstGeom>
          <a:ln w="79375">
            <a:solidFill>
              <a:srgbClr val="844D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/>
      <p:sp>
        <p:nvSpPr>
          <p:cNvPr id="1" name="Rectangle 38"/>
          <p:cNvSpPr/>
          <p:nvPr/>
        </p:nvSpPr>
        <p:spPr>
          <a:xfrm>
            <a:off x="3810" y="5080"/>
            <a:ext cx="9135745" cy="1048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702" name="Rounded Rectangle 2"/>
          <p:cNvSpPr/>
          <p:nvPr/>
        </p:nvSpPr>
        <p:spPr>
          <a:xfrm>
            <a:off x="166370" y="1966595"/>
            <a:ext cx="2864485" cy="3668395"/>
          </a:xfrm>
          <a:prstGeom prst="roundRect">
            <a:avLst>
              <a:gd name="adj" fmla="val 1033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x-none" altLang="en-US" sz="1600" b="1" u="sng">
                <a:solidFill>
                  <a:schemeClr val="tx1"/>
                </a:solidFill>
              </a:rPr>
              <a:t>Type</a:t>
            </a:r>
            <a:endParaRPr lang="x-none" altLang="en-US" sz="1600" u="sng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Plate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Bowl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Platter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Tagine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Tea Set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Jug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Other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 b="1" u="sng">
                <a:solidFill>
                  <a:schemeClr val="tx1"/>
                </a:solidFill>
              </a:rPr>
              <a:t>Price</a:t>
            </a:r>
            <a:endParaRPr lang="x-none" altLang="en-US" sz="1600" u="sng">
              <a:solidFill>
                <a:schemeClr val="tx1"/>
              </a:solidFill>
            </a:endParaRPr>
          </a:p>
          <a:p>
            <a:pPr algn="ctr"/>
            <a:endParaRPr lang="x-none" altLang="en-US" sz="1600" u="sng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£20 |-----------------| £50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703" name="Rectangle 63"/>
          <p:cNvSpPr/>
          <p:nvPr/>
        </p:nvSpPr>
        <p:spPr>
          <a:xfrm>
            <a:off x="166370" y="129540"/>
            <a:ext cx="1496695" cy="790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Logo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704" name="Rectangle 65"/>
          <p:cNvSpPr/>
          <p:nvPr/>
        </p:nvSpPr>
        <p:spPr>
          <a:xfrm>
            <a:off x="41865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Products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048705" name="Rectangle 66"/>
          <p:cNvSpPr/>
          <p:nvPr/>
        </p:nvSpPr>
        <p:spPr>
          <a:xfrm>
            <a:off x="55581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About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706" name="Rectangle 67"/>
          <p:cNvSpPr/>
          <p:nvPr/>
        </p:nvSpPr>
        <p:spPr>
          <a:xfrm>
            <a:off x="69297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Contact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707" name="Rectangle 68"/>
          <p:cNvSpPr/>
          <p:nvPr/>
        </p:nvSpPr>
        <p:spPr>
          <a:xfrm>
            <a:off x="28149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Home</a:t>
            </a:r>
            <a:endParaRPr lang="x-none" altLang="en-US" sz="1600">
              <a:solidFill>
                <a:schemeClr val="tx1"/>
              </a:solidFill>
            </a:endParaRPr>
          </a:p>
        </p:txBody>
      </p:sp>
      <p:pic>
        <p:nvPicPr>
          <p:cNvPr id="2097191" name="Picture 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2645" y="336550"/>
            <a:ext cx="376555" cy="376555"/>
          </a:xfrm>
          <a:prstGeom prst="rect">
            <a:avLst/>
          </a:prstGeom>
          <a:ln>
            <a:solidFill>
              <a:srgbClr val="000000">
                <a:alpha val="0"/>
              </a:srgbClr>
            </a:solidFill>
          </a:ln>
        </p:spPr>
      </p:pic>
      <p:sp>
        <p:nvSpPr>
          <p:cNvPr id="1048709" name="Rectangle 71"/>
          <p:cNvSpPr/>
          <p:nvPr/>
        </p:nvSpPr>
        <p:spPr>
          <a:xfrm>
            <a:off x="232410" y="1310005"/>
            <a:ext cx="2609850" cy="40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>
                <a:solidFill>
                  <a:schemeClr val="tx1"/>
                </a:solidFill>
              </a:rPr>
              <a:t>Home / </a:t>
            </a:r>
            <a:r>
              <a:rPr lang="x-none" altLang="en-US" sz="1600" b="1">
                <a:solidFill>
                  <a:schemeClr val="tx1"/>
                </a:solidFill>
              </a:rPr>
              <a:t>Products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048710" name="Rounded Rectangle 1"/>
          <p:cNvSpPr/>
          <p:nvPr/>
        </p:nvSpPr>
        <p:spPr>
          <a:xfrm>
            <a:off x="6542405" y="1310005"/>
            <a:ext cx="1866900" cy="40005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Sort by : ...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grpSp>
        <p:nvGrpSpPr>
          <p:cNvPr id="59" name="Group 81"/>
          <p:cNvGrpSpPr/>
          <p:nvPr/>
        </p:nvGrpSpPr>
        <p:grpSpPr>
          <a:xfrm>
            <a:off x="6307455" y="6490335"/>
            <a:ext cx="2299144" cy="1829435"/>
            <a:chOff x="841" y="12049"/>
            <a:chExt cx="5181" cy="3735"/>
          </a:xfrm>
        </p:grpSpPr>
        <p:pic>
          <p:nvPicPr>
            <p:cNvPr id="2097192" name="Picture 82" descr="empt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711" name="Rounded Rectangle 83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oup 84"/>
          <p:cNvGrpSpPr/>
          <p:nvPr/>
        </p:nvGrpSpPr>
        <p:grpSpPr>
          <a:xfrm>
            <a:off x="6307455" y="8705850"/>
            <a:ext cx="2299144" cy="1829435"/>
            <a:chOff x="841" y="12049"/>
            <a:chExt cx="5181" cy="3735"/>
          </a:xfrm>
        </p:grpSpPr>
        <p:pic>
          <p:nvPicPr>
            <p:cNvPr id="2097193" name="Picture 85" descr="empt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712" name="Rounded Rectangle 86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93"/>
          <p:cNvGrpSpPr/>
          <p:nvPr/>
        </p:nvGrpSpPr>
        <p:grpSpPr>
          <a:xfrm>
            <a:off x="3500755" y="6490335"/>
            <a:ext cx="2299144" cy="1829435"/>
            <a:chOff x="841" y="12049"/>
            <a:chExt cx="5181" cy="3735"/>
          </a:xfrm>
        </p:grpSpPr>
        <p:pic>
          <p:nvPicPr>
            <p:cNvPr id="2097194" name="Picture 94" descr="empt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713" name="Rounded Rectangle 95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96"/>
          <p:cNvGrpSpPr/>
          <p:nvPr/>
        </p:nvGrpSpPr>
        <p:grpSpPr>
          <a:xfrm>
            <a:off x="3500755" y="8705850"/>
            <a:ext cx="2299144" cy="1829435"/>
            <a:chOff x="841" y="12049"/>
            <a:chExt cx="5181" cy="3735"/>
          </a:xfrm>
        </p:grpSpPr>
        <p:pic>
          <p:nvPicPr>
            <p:cNvPr id="2097195" name="Picture 97" descr="empt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714" name="Rounded Rectangle 98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1048715" name="Rounded Rectangle 3"/>
          <p:cNvSpPr/>
          <p:nvPr/>
        </p:nvSpPr>
        <p:spPr>
          <a:xfrm>
            <a:off x="5883275" y="1875155"/>
            <a:ext cx="3256915" cy="10674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Name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£34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716" name="Rounded Rectangle 4"/>
          <p:cNvSpPr/>
          <p:nvPr/>
        </p:nvSpPr>
        <p:spPr>
          <a:xfrm>
            <a:off x="6542405" y="3044825"/>
            <a:ext cx="2000885" cy="8204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Add to Cart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717" name="Rounded Rectangle 5"/>
          <p:cNvSpPr/>
          <p:nvPr/>
        </p:nvSpPr>
        <p:spPr>
          <a:xfrm>
            <a:off x="3500755" y="4029075"/>
            <a:ext cx="5170170" cy="22161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x-none" altLang="en-US" sz="1600">
                <a:solidFill>
                  <a:schemeClr val="tx1"/>
                </a:solidFill>
              </a:rPr>
              <a:t>Description ...</a:t>
            </a:r>
            <a:endParaRPr lang="x-none" altLang="en-US" sz="1600">
              <a:solidFill>
                <a:schemeClr val="tx1"/>
              </a:solidFill>
            </a:endParaRPr>
          </a:p>
        </p:txBody>
      </p:sp>
      <p:pic>
        <p:nvPicPr>
          <p:cNvPr id="2097196" name="Picture 16" descr="emp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230" y="1951355"/>
            <a:ext cx="2468245" cy="2011680"/>
          </a:xfrm>
          <a:prstGeom prst="rect">
            <a:avLst/>
          </a:prstGeom>
        </p:spPr>
      </p:pic>
      <p:sp>
        <p:nvSpPr>
          <p:cNvPr id="1048718" name="Rounded Rectangle 27"/>
          <p:cNvSpPr/>
          <p:nvPr/>
        </p:nvSpPr>
        <p:spPr>
          <a:xfrm>
            <a:off x="3364230" y="1875155"/>
            <a:ext cx="5474970" cy="4163695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719" name="Rounded Rectangle 28"/>
          <p:cNvSpPr/>
          <p:nvPr/>
        </p:nvSpPr>
        <p:spPr>
          <a:xfrm>
            <a:off x="8366760" y="1890395"/>
            <a:ext cx="532765" cy="4038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X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722" name="Rounded Rectangle 7"/>
          <p:cNvSpPr/>
          <p:nvPr/>
        </p:nvSpPr>
        <p:spPr>
          <a:xfrm>
            <a:off x="232410" y="2339340"/>
            <a:ext cx="8689340" cy="7479665"/>
          </a:xfrm>
          <a:prstGeom prst="roundRect">
            <a:avLst>
              <a:gd name="adj" fmla="val 4694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097197" name="Picture 6" descr="emp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05" y="2707640"/>
            <a:ext cx="8240395" cy="6717030"/>
          </a:xfrm>
          <a:prstGeom prst="rect">
            <a:avLst/>
          </a:prstGeom>
        </p:spPr>
      </p:pic>
      <p:sp>
        <p:nvSpPr>
          <p:cNvPr id="1048723" name="Rounded Rectangle 9"/>
          <p:cNvSpPr/>
          <p:nvPr/>
        </p:nvSpPr>
        <p:spPr>
          <a:xfrm>
            <a:off x="8417560" y="2322195"/>
            <a:ext cx="532765" cy="4038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X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6" name="Rectangle 39"/>
          <p:cNvSpPr/>
          <p:nvPr/>
        </p:nvSpPr>
        <p:spPr>
          <a:xfrm>
            <a:off x="3810" y="12063730"/>
            <a:ext cx="9135745" cy="170243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  <a:effectLst>
            <a:outerShdw blurRad="152400" dist="38100" dir="18900000" sx="101000" sy="101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7" name="Rectangle 40"/>
          <p:cNvSpPr/>
          <p:nvPr/>
        </p:nvSpPr>
        <p:spPr>
          <a:xfrm>
            <a:off x="539327" y="119925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Home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Products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About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Contact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Cart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8" name="Rectangle 41"/>
          <p:cNvSpPr/>
          <p:nvPr/>
        </p:nvSpPr>
        <p:spPr>
          <a:xfrm>
            <a:off x="3317875" y="119798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Facebook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Instagram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048599" name="Rectangle 42"/>
          <p:cNvSpPr/>
          <p:nvPr/>
        </p:nvSpPr>
        <p:spPr>
          <a:xfrm>
            <a:off x="6383443" y="119925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 b="1">
                <a:solidFill>
                  <a:schemeClr val="tx1"/>
                </a:solidFill>
              </a:rPr>
              <a:t>Newsletter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l"/>
            <a:endParaRPr lang="x-none" altLang="en-US" sz="1600" b="1">
              <a:solidFill>
                <a:schemeClr val="tx1"/>
              </a:solidFill>
            </a:endParaRPr>
          </a:p>
          <a:p>
            <a:pPr algn="l"/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2" name="Rounded Rectangle 43"/>
          <p:cNvSpPr/>
          <p:nvPr/>
        </p:nvSpPr>
        <p:spPr>
          <a:xfrm>
            <a:off x="6383443" y="12847665"/>
            <a:ext cx="2239433" cy="407247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mail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2407285" y="1205865"/>
            <a:ext cx="1626870" cy="1281430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this is the zoomed image</a:t>
            </a:r>
            <a:endParaRPr lang="x-none" altLang="en-US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343400" y="828675"/>
            <a:ext cx="1101090" cy="15240"/>
          </a:xfrm>
          <a:prstGeom prst="line">
            <a:avLst/>
          </a:prstGeom>
          <a:ln w="79375">
            <a:solidFill>
              <a:srgbClr val="844D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/>
      <p:sp>
        <p:nvSpPr>
          <p:cNvPr id="1" name="Rectangle 38"/>
          <p:cNvSpPr/>
          <p:nvPr/>
        </p:nvSpPr>
        <p:spPr>
          <a:xfrm>
            <a:off x="3810" y="5080"/>
            <a:ext cx="9135745" cy="1048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729" name="Rectangle 63"/>
          <p:cNvSpPr/>
          <p:nvPr/>
        </p:nvSpPr>
        <p:spPr>
          <a:xfrm>
            <a:off x="166370" y="129540"/>
            <a:ext cx="1496695" cy="790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Logo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730" name="Rectangle 65"/>
          <p:cNvSpPr/>
          <p:nvPr/>
        </p:nvSpPr>
        <p:spPr>
          <a:xfrm>
            <a:off x="41865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Products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731" name="Rectangle 66"/>
          <p:cNvSpPr/>
          <p:nvPr/>
        </p:nvSpPr>
        <p:spPr>
          <a:xfrm>
            <a:off x="55581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About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048732" name="Rectangle 67"/>
          <p:cNvSpPr/>
          <p:nvPr/>
        </p:nvSpPr>
        <p:spPr>
          <a:xfrm>
            <a:off x="69297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Contact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733" name="Rectangle 68"/>
          <p:cNvSpPr/>
          <p:nvPr/>
        </p:nvSpPr>
        <p:spPr>
          <a:xfrm>
            <a:off x="28149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Home</a:t>
            </a:r>
            <a:endParaRPr lang="x-none" altLang="en-US" sz="1600">
              <a:solidFill>
                <a:schemeClr val="tx1"/>
              </a:solidFill>
            </a:endParaRPr>
          </a:p>
        </p:txBody>
      </p:sp>
      <p:pic>
        <p:nvPicPr>
          <p:cNvPr id="2097198" name="Picture 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2645" y="336550"/>
            <a:ext cx="376555" cy="376555"/>
          </a:xfrm>
          <a:prstGeom prst="rect">
            <a:avLst/>
          </a:prstGeom>
          <a:ln>
            <a:solidFill>
              <a:srgbClr val="000000">
                <a:alpha val="0"/>
              </a:srgbClr>
            </a:solidFill>
          </a:ln>
        </p:spPr>
      </p:pic>
      <p:sp>
        <p:nvSpPr>
          <p:cNvPr id="1048735" name="Rectangle 71"/>
          <p:cNvSpPr/>
          <p:nvPr/>
        </p:nvSpPr>
        <p:spPr>
          <a:xfrm>
            <a:off x="232410" y="1310005"/>
            <a:ext cx="2609850" cy="40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>
                <a:solidFill>
                  <a:schemeClr val="tx1"/>
                </a:solidFill>
              </a:rPr>
              <a:t>Home / </a:t>
            </a:r>
            <a:r>
              <a:rPr lang="x-none" altLang="en-US" sz="1600" b="1">
                <a:solidFill>
                  <a:schemeClr val="tx1"/>
                </a:solidFill>
              </a:rPr>
              <a:t>About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pic>
        <p:nvPicPr>
          <p:cNvPr id="2097199" name="Picture 16" descr="emp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066925"/>
            <a:ext cx="3997960" cy="3258185"/>
          </a:xfrm>
          <a:prstGeom prst="rect">
            <a:avLst/>
          </a:prstGeom>
        </p:spPr>
      </p:pic>
      <p:pic>
        <p:nvPicPr>
          <p:cNvPr id="2097200" name="Picture 6" descr="emp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55" y="6552565"/>
            <a:ext cx="3997960" cy="3258185"/>
          </a:xfrm>
          <a:prstGeom prst="rect">
            <a:avLst/>
          </a:prstGeom>
        </p:spPr>
      </p:pic>
      <p:sp>
        <p:nvSpPr>
          <p:cNvPr id="1048736" name="Rounded Rectangle 7"/>
          <p:cNvSpPr/>
          <p:nvPr/>
        </p:nvSpPr>
        <p:spPr>
          <a:xfrm>
            <a:off x="4186555" y="2588260"/>
            <a:ext cx="5170170" cy="22161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x-none" altLang="en-US" sz="1600">
                <a:solidFill>
                  <a:schemeClr val="tx1"/>
                </a:solidFill>
              </a:rPr>
              <a:t>Description ...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737" name="Rounded Rectangle 8"/>
          <p:cNvSpPr/>
          <p:nvPr/>
        </p:nvSpPr>
        <p:spPr>
          <a:xfrm>
            <a:off x="-476885" y="7073265"/>
            <a:ext cx="5170170" cy="22161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x-none" altLang="en-US" sz="1600">
                <a:solidFill>
                  <a:schemeClr val="tx1"/>
                </a:solidFill>
              </a:rPr>
              <a:t>Description ...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6" name="Rectangle 39"/>
          <p:cNvSpPr/>
          <p:nvPr/>
        </p:nvSpPr>
        <p:spPr>
          <a:xfrm>
            <a:off x="3810" y="12063730"/>
            <a:ext cx="9135745" cy="170243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  <a:effectLst>
            <a:outerShdw blurRad="152400" dist="38100" dir="18900000" sx="101000" sy="101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7" name="Rectangle 40"/>
          <p:cNvSpPr/>
          <p:nvPr/>
        </p:nvSpPr>
        <p:spPr>
          <a:xfrm>
            <a:off x="539327" y="119925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Home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Products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About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Contact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Cart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8" name="Rectangle 41"/>
          <p:cNvSpPr/>
          <p:nvPr/>
        </p:nvSpPr>
        <p:spPr>
          <a:xfrm>
            <a:off x="3317875" y="119798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Facebook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Instagram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048599" name="Rectangle 42"/>
          <p:cNvSpPr/>
          <p:nvPr/>
        </p:nvSpPr>
        <p:spPr>
          <a:xfrm>
            <a:off x="6383443" y="119925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 b="1">
                <a:solidFill>
                  <a:schemeClr val="tx1"/>
                </a:solidFill>
              </a:rPr>
              <a:t>Newsletter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l"/>
            <a:endParaRPr lang="x-none" altLang="en-US" sz="1600" b="1">
              <a:solidFill>
                <a:schemeClr val="tx1"/>
              </a:solidFill>
            </a:endParaRPr>
          </a:p>
          <a:p>
            <a:pPr algn="l"/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4" name="Rounded Rectangle 43"/>
          <p:cNvSpPr/>
          <p:nvPr/>
        </p:nvSpPr>
        <p:spPr>
          <a:xfrm>
            <a:off x="6383443" y="12847665"/>
            <a:ext cx="2239433" cy="407247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mail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5558155" y="7541260"/>
            <a:ext cx="1626870" cy="1281430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a video can be put here</a:t>
            </a:r>
            <a:endParaRPr lang="x-none" altLang="en-US">
              <a:solidFill>
                <a:schemeClr val="tx1"/>
              </a:solidFill>
            </a:endParaRPr>
          </a:p>
        </p:txBody>
      </p:sp>
      <p:sp>
        <p:nvSpPr>
          <p:cNvPr id="2" name="Folded Corner 1"/>
          <p:cNvSpPr/>
          <p:nvPr/>
        </p:nvSpPr>
        <p:spPr>
          <a:xfrm>
            <a:off x="1852295" y="10310495"/>
            <a:ext cx="2638425" cy="1548765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terms of conditions can be also put in this page</a:t>
            </a:r>
            <a:endParaRPr lang="x-none" altLang="en-US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867400" y="828675"/>
            <a:ext cx="841375" cy="0"/>
          </a:xfrm>
          <a:prstGeom prst="line">
            <a:avLst/>
          </a:prstGeom>
          <a:ln w="79375">
            <a:solidFill>
              <a:srgbClr val="844D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/>
      <p:sp>
        <p:nvSpPr>
          <p:cNvPr id="1" name="Rectangle 38"/>
          <p:cNvSpPr/>
          <p:nvPr/>
        </p:nvSpPr>
        <p:spPr>
          <a:xfrm>
            <a:off x="3810" y="5080"/>
            <a:ext cx="9135745" cy="1048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743" name="Rectangle 63"/>
          <p:cNvSpPr/>
          <p:nvPr/>
        </p:nvSpPr>
        <p:spPr>
          <a:xfrm>
            <a:off x="166370" y="129540"/>
            <a:ext cx="1496695" cy="790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Logo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744" name="Rectangle 65"/>
          <p:cNvSpPr/>
          <p:nvPr/>
        </p:nvSpPr>
        <p:spPr>
          <a:xfrm>
            <a:off x="41865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Products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745" name="Rectangle 66"/>
          <p:cNvSpPr/>
          <p:nvPr/>
        </p:nvSpPr>
        <p:spPr>
          <a:xfrm>
            <a:off x="55581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About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746" name="Rectangle 67"/>
          <p:cNvSpPr/>
          <p:nvPr/>
        </p:nvSpPr>
        <p:spPr>
          <a:xfrm>
            <a:off x="69297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Contact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048747" name="Rectangle 68"/>
          <p:cNvSpPr/>
          <p:nvPr/>
        </p:nvSpPr>
        <p:spPr>
          <a:xfrm>
            <a:off x="28149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Home</a:t>
            </a:r>
            <a:endParaRPr lang="x-none" altLang="en-US" sz="1600">
              <a:solidFill>
                <a:schemeClr val="tx1"/>
              </a:solidFill>
            </a:endParaRPr>
          </a:p>
        </p:txBody>
      </p:sp>
      <p:pic>
        <p:nvPicPr>
          <p:cNvPr id="2097201" name="Picture 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2645" y="336550"/>
            <a:ext cx="376555" cy="376555"/>
          </a:xfrm>
          <a:prstGeom prst="rect">
            <a:avLst/>
          </a:prstGeom>
          <a:ln>
            <a:solidFill>
              <a:srgbClr val="000000">
                <a:alpha val="0"/>
              </a:srgbClr>
            </a:solidFill>
          </a:ln>
        </p:spPr>
      </p:pic>
      <p:sp>
        <p:nvSpPr>
          <p:cNvPr id="1048749" name="Rectangle 71"/>
          <p:cNvSpPr/>
          <p:nvPr/>
        </p:nvSpPr>
        <p:spPr>
          <a:xfrm>
            <a:off x="232410" y="1310005"/>
            <a:ext cx="2609850" cy="40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>
                <a:solidFill>
                  <a:schemeClr val="tx1"/>
                </a:solidFill>
              </a:rPr>
              <a:t>Home / </a:t>
            </a:r>
            <a:r>
              <a:rPr lang="x-none" altLang="en-US" sz="1600" b="1">
                <a:solidFill>
                  <a:schemeClr val="tx1"/>
                </a:solidFill>
              </a:rPr>
              <a:t>Contact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pic>
        <p:nvPicPr>
          <p:cNvPr id="2097202" name="Picture 16" descr="emp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" y="2014855"/>
            <a:ext cx="3997960" cy="3258185"/>
          </a:xfrm>
          <a:prstGeom prst="rect">
            <a:avLst/>
          </a:prstGeom>
        </p:spPr>
      </p:pic>
      <p:sp>
        <p:nvSpPr>
          <p:cNvPr id="1048750" name="Rounded Rectangle 8"/>
          <p:cNvSpPr/>
          <p:nvPr/>
        </p:nvSpPr>
        <p:spPr>
          <a:xfrm>
            <a:off x="4394200" y="2014855"/>
            <a:ext cx="4445000" cy="24758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Contact Us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l"/>
            <a:r>
              <a:rPr lang="x-none" altLang="en-US" sz="1600">
                <a:solidFill>
                  <a:schemeClr val="tx1"/>
                </a:solidFill>
              </a:rPr>
              <a:t>    Name :</a:t>
            </a:r>
            <a:endParaRPr lang="x-none" altLang="en-US" sz="1600">
              <a:solidFill>
                <a:schemeClr val="tx1"/>
              </a:solidFill>
            </a:endParaRPr>
          </a:p>
          <a:p>
            <a:pPr algn="l"/>
            <a:endParaRPr lang="x-none" altLang="en-US" sz="1600">
              <a:solidFill>
                <a:schemeClr val="tx1"/>
              </a:solidFill>
            </a:endParaRPr>
          </a:p>
          <a:p>
            <a:pPr algn="l"/>
            <a:r>
              <a:rPr lang="x-none" altLang="en-US" sz="1600">
                <a:solidFill>
                  <a:schemeClr val="tx1"/>
                </a:solidFill>
              </a:rPr>
              <a:t> Number :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751" name="Rounded Rectangle 1"/>
          <p:cNvSpPr/>
          <p:nvPr/>
        </p:nvSpPr>
        <p:spPr>
          <a:xfrm>
            <a:off x="4776470" y="4257675"/>
            <a:ext cx="3910330" cy="939165"/>
          </a:xfrm>
          <a:prstGeom prst="roundRect">
            <a:avLst>
              <a:gd name="adj" fmla="val 16558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x-none" altLang="en-US" sz="1600">
                <a:solidFill>
                  <a:schemeClr val="bg1">
                    <a:lumMod val="50000"/>
                  </a:schemeClr>
                </a:solidFill>
              </a:rPr>
              <a:t>Type your Message Here</a:t>
            </a:r>
            <a:endParaRPr lang="x-none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8752" name="Text Box 2"/>
          <p:cNvSpPr txBox="1"/>
          <p:nvPr/>
        </p:nvSpPr>
        <p:spPr>
          <a:xfrm>
            <a:off x="5913120" y="3813810"/>
            <a:ext cx="1224280" cy="3581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>
                <a:sym typeface="+mn-ea"/>
              </a:rPr>
              <a:t>Message : </a:t>
            </a:r>
            <a:endParaRPr lang="en-US"/>
          </a:p>
        </p:txBody>
      </p:sp>
      <p:sp>
        <p:nvSpPr>
          <p:cNvPr id="1048753" name="Rounded Rectangle 3"/>
          <p:cNvSpPr/>
          <p:nvPr/>
        </p:nvSpPr>
        <p:spPr>
          <a:xfrm>
            <a:off x="293370" y="4617720"/>
            <a:ext cx="4019550" cy="7823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x-none" altLang="en-US" sz="1600">
                <a:solidFill>
                  <a:schemeClr val="tx1"/>
                </a:solidFill>
              </a:rPr>
              <a:t>Image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or map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754" name="Rounded Rectangle 4"/>
          <p:cNvSpPr/>
          <p:nvPr/>
        </p:nvSpPr>
        <p:spPr>
          <a:xfrm>
            <a:off x="5722620" y="3110865"/>
            <a:ext cx="2964180" cy="436880"/>
          </a:xfrm>
          <a:prstGeom prst="roundRect">
            <a:avLst>
              <a:gd name="adj" fmla="val 16558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x-none" altLang="en-US" sz="1600">
                <a:solidFill>
                  <a:schemeClr val="bg1">
                    <a:lumMod val="50000"/>
                  </a:schemeClr>
                </a:solidFill>
              </a:rPr>
              <a:t>Type your phone number</a:t>
            </a:r>
            <a:endParaRPr lang="x-none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8755" name="Rounded Rectangle 9"/>
          <p:cNvSpPr/>
          <p:nvPr/>
        </p:nvSpPr>
        <p:spPr>
          <a:xfrm>
            <a:off x="5735320" y="2612390"/>
            <a:ext cx="2964180" cy="436880"/>
          </a:xfrm>
          <a:prstGeom prst="roundRect">
            <a:avLst>
              <a:gd name="adj" fmla="val 16558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x-none" altLang="en-US" sz="1600">
                <a:solidFill>
                  <a:schemeClr val="bg1">
                    <a:lumMod val="50000"/>
                  </a:schemeClr>
                </a:solidFill>
              </a:rPr>
              <a:t>How Should I call you ?</a:t>
            </a:r>
            <a:endParaRPr lang="x-none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8596" name="Rectangle 39"/>
          <p:cNvSpPr/>
          <p:nvPr/>
        </p:nvSpPr>
        <p:spPr>
          <a:xfrm>
            <a:off x="3810" y="12063730"/>
            <a:ext cx="9135745" cy="170243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  <a:effectLst>
            <a:outerShdw blurRad="152400" dist="38100" dir="18900000" sx="101000" sy="101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7" name="Rectangle 40"/>
          <p:cNvSpPr/>
          <p:nvPr/>
        </p:nvSpPr>
        <p:spPr>
          <a:xfrm>
            <a:off x="539327" y="119925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Home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Products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About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Contact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Cart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8" name="Rectangle 41"/>
          <p:cNvSpPr/>
          <p:nvPr/>
        </p:nvSpPr>
        <p:spPr>
          <a:xfrm>
            <a:off x="3317875" y="119798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Facebook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Instagram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048599" name="Rectangle 42"/>
          <p:cNvSpPr/>
          <p:nvPr/>
        </p:nvSpPr>
        <p:spPr>
          <a:xfrm>
            <a:off x="6383443" y="119925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 b="1">
                <a:solidFill>
                  <a:schemeClr val="tx1"/>
                </a:solidFill>
              </a:rPr>
              <a:t>Newsletter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l"/>
            <a:endParaRPr lang="x-none" altLang="en-US" sz="1600" b="1">
              <a:solidFill>
                <a:schemeClr val="tx1"/>
              </a:solidFill>
            </a:endParaRPr>
          </a:p>
          <a:p>
            <a:pPr algn="l"/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2" name="Rounded Rectangle 43"/>
          <p:cNvSpPr/>
          <p:nvPr/>
        </p:nvSpPr>
        <p:spPr>
          <a:xfrm>
            <a:off x="6383443" y="12847665"/>
            <a:ext cx="2239433" cy="407247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mail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2919730" y="5650865"/>
            <a:ext cx="2638425" cy="1548765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This Contact form allow the user to send a message</a:t>
            </a:r>
            <a:endParaRPr lang="x-none" altLang="en-US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167245" y="828675"/>
            <a:ext cx="932815" cy="0"/>
          </a:xfrm>
          <a:prstGeom prst="line">
            <a:avLst/>
          </a:prstGeom>
          <a:ln w="79375">
            <a:solidFill>
              <a:srgbClr val="844D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8"/>
          <p:cNvSpPr/>
          <p:nvPr/>
        </p:nvSpPr>
        <p:spPr>
          <a:xfrm>
            <a:off x="3810" y="5080"/>
            <a:ext cx="9135745" cy="1048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809" name="Rounded Rectangle 61"/>
          <p:cNvSpPr/>
          <p:nvPr/>
        </p:nvSpPr>
        <p:spPr>
          <a:xfrm>
            <a:off x="2676009" y="7391110"/>
            <a:ext cx="3791346" cy="140067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200">
                <a:solidFill>
                  <a:schemeClr val="tx1"/>
                </a:solidFill>
              </a:rPr>
              <a:t>Short Description</a:t>
            </a:r>
            <a:endParaRPr lang="x-none" altLang="en-US" sz="2200">
              <a:solidFill>
                <a:schemeClr val="tx1"/>
              </a:solidFill>
            </a:endParaRPr>
          </a:p>
        </p:txBody>
      </p:sp>
      <p:grpSp>
        <p:nvGrpSpPr>
          <p:cNvPr id="83" name="Group 51"/>
          <p:cNvGrpSpPr/>
          <p:nvPr/>
        </p:nvGrpSpPr>
        <p:grpSpPr>
          <a:xfrm>
            <a:off x="550545" y="8486140"/>
            <a:ext cx="7891145" cy="5486400"/>
            <a:chOff x="2062" y="11781"/>
            <a:chExt cx="5180" cy="3736"/>
          </a:xfrm>
        </p:grpSpPr>
        <p:pic>
          <p:nvPicPr>
            <p:cNvPr id="2097210" name="Picture 48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62" y="11782"/>
              <a:ext cx="5180" cy="3735"/>
            </a:xfrm>
            <a:prstGeom prst="rect">
              <a:avLst/>
            </a:prstGeom>
          </p:spPr>
        </p:pic>
        <p:sp>
          <p:nvSpPr>
            <p:cNvPr id="1048841" name="Rounded Rectangle 50"/>
            <p:cNvSpPr/>
            <p:nvPr/>
          </p:nvSpPr>
          <p:spPr>
            <a:xfrm>
              <a:off x="3621" y="11781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 sz="2200">
                  <a:solidFill>
                    <a:schemeClr val="tx1"/>
                  </a:solidFill>
                </a:rPr>
                <a:t>Bowls</a:t>
              </a:r>
              <a:endParaRPr lang="x-none" altLang="en-US" sz="2200">
                <a:solidFill>
                  <a:schemeClr val="tx1"/>
                </a:solidFill>
              </a:endParaRPr>
            </a:p>
          </p:txBody>
        </p:sp>
      </p:grpSp>
      <p:sp>
        <p:nvSpPr>
          <p:cNvPr id="1048815" name="Rectangle 27"/>
          <p:cNvSpPr/>
          <p:nvPr/>
        </p:nvSpPr>
        <p:spPr>
          <a:xfrm>
            <a:off x="166370" y="129540"/>
            <a:ext cx="1496695" cy="790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100">
                <a:solidFill>
                  <a:schemeClr val="tx1"/>
                </a:solidFill>
              </a:rPr>
              <a:t>Logo</a:t>
            </a:r>
            <a:endParaRPr lang="x-none" altLang="en-US" sz="2100">
              <a:solidFill>
                <a:schemeClr val="tx1"/>
              </a:solidFill>
            </a:endParaRPr>
          </a:p>
        </p:txBody>
      </p:sp>
      <p:pic>
        <p:nvPicPr>
          <p:cNvPr id="2097208" name="Picture 35" descr="empt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" y="1053465"/>
            <a:ext cx="9135745" cy="6586855"/>
          </a:xfrm>
          <a:prstGeom prst="rect">
            <a:avLst/>
          </a:prstGeom>
        </p:spPr>
      </p:pic>
      <p:sp>
        <p:nvSpPr>
          <p:cNvPr id="1048823" name="Rounded Rectangle 36"/>
          <p:cNvSpPr/>
          <p:nvPr/>
        </p:nvSpPr>
        <p:spPr>
          <a:xfrm>
            <a:off x="3452495" y="6324310"/>
            <a:ext cx="2239433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300">
                <a:solidFill>
                  <a:schemeClr val="tx1"/>
                </a:solidFill>
              </a:rPr>
              <a:t>Discover Products !</a:t>
            </a:r>
            <a:endParaRPr lang="x-none" altLang="en-US" sz="2300">
              <a:solidFill>
                <a:schemeClr val="tx1"/>
              </a:solidFill>
            </a:endParaRPr>
          </a:p>
        </p:txBody>
      </p:sp>
      <p:sp>
        <p:nvSpPr>
          <p:cNvPr id="1048839" name="Rounded Rectangle 44"/>
          <p:cNvSpPr/>
          <p:nvPr/>
        </p:nvSpPr>
        <p:spPr>
          <a:xfrm>
            <a:off x="166370" y="3812885"/>
            <a:ext cx="2239433" cy="1066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400">
                <a:solidFill>
                  <a:schemeClr val="tx1"/>
                </a:solidFill>
              </a:rPr>
              <a:t>Short Description</a:t>
            </a:r>
            <a:endParaRPr lang="x-none" altLang="en-US" sz="2400">
              <a:solidFill>
                <a:schemeClr val="tx1"/>
              </a:solidFill>
            </a:endParaRPr>
          </a:p>
        </p:txBody>
      </p:sp>
      <p:pic>
        <p:nvPicPr>
          <p:cNvPr id="2" name="Picture 1" descr="bars-soli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150" y="254635"/>
            <a:ext cx="514350" cy="588645"/>
          </a:xfrm>
          <a:prstGeom prst="rect">
            <a:avLst/>
          </a:prstGeom>
        </p:spPr>
      </p:pic>
      <p:sp>
        <p:nvSpPr>
          <p:cNvPr id="1" name="Folded Corner 0"/>
          <p:cNvSpPr/>
          <p:nvPr/>
        </p:nvSpPr>
        <p:spPr>
          <a:xfrm>
            <a:off x="3176905" y="1616710"/>
            <a:ext cx="2638425" cy="1548765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This is the smartphone version</a:t>
            </a:r>
            <a:endParaRPr lang="x-none" altLang="en-US">
              <a:solidFill>
                <a:schemeClr val="tx1"/>
              </a:solidFill>
            </a:endParaRPr>
          </a:p>
        </p:txBody>
      </p:sp>
      <p:sp>
        <p:nvSpPr>
          <p:cNvPr id="4" name="Folded Corner 3"/>
          <p:cNvSpPr/>
          <p:nvPr/>
        </p:nvSpPr>
        <p:spPr>
          <a:xfrm>
            <a:off x="6217285" y="1299845"/>
            <a:ext cx="2638425" cy="1548765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the navbar items changed to a toggled list</a:t>
            </a:r>
            <a:endParaRPr lang="x-none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3284</Words>
  <Application>WPS Presentation</Application>
  <PresentationFormat/>
  <Paragraphs>545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Calibri</vt:lpstr>
      <vt:lpstr>DejaVu Sans</vt:lpstr>
      <vt:lpstr>微软雅黑</vt:lpstr>
      <vt:lpstr>Droid Sans Fallback</vt:lpstr>
      <vt:lpstr/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pierrick</dc:creator>
  <cp:lastModifiedBy>pierrick</cp:lastModifiedBy>
  <cp:revision>9</cp:revision>
  <dcterms:created xsi:type="dcterms:W3CDTF">2019-03-25T17:52:52Z</dcterms:created>
  <dcterms:modified xsi:type="dcterms:W3CDTF">2019-03-25T17:52:52Z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