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59" r:id="rId4"/>
    <p:sldId id="265" r:id="rId5"/>
    <p:sldId id="266" r:id="rId6"/>
    <p:sldId id="267" r:id="rId7"/>
    <p:sldId id="260" r:id="rId8"/>
    <p:sldId id="268" r:id="rId9"/>
    <p:sldId id="270" r:id="rId10"/>
    <p:sldId id="258" r:id="rId11"/>
    <p:sldId id="261" r:id="rId12"/>
    <p:sldId id="263" r:id="rId13"/>
    <p:sldId id="264" r:id="rId14"/>
    <p:sldId id="271" r:id="rId1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42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Comparaison des performances pour p=50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Metropolis</c:v>
          </c:tx>
          <c:invertIfNegative val="0"/>
          <c:cat>
            <c:numRef>
              <c:f>Feuil1!$A$10:$A$13</c:f>
              <c:numCache>
                <c:formatCode>General</c:formatCode>
                <c:ptCount val="4"/>
                <c:pt idx="0">
                  <c:v>5</c:v>
                </c:pt>
                <c:pt idx="1">
                  <c:v>15</c:v>
                </c:pt>
                <c:pt idx="2">
                  <c:v>25</c:v>
                </c:pt>
                <c:pt idx="3">
                  <c:v>40</c:v>
                </c:pt>
              </c:numCache>
            </c:numRef>
          </c:cat>
          <c:val>
            <c:numRef>
              <c:f>Feuil1!$B$10:$B$13</c:f>
              <c:numCache>
                <c:formatCode>General</c:formatCode>
                <c:ptCount val="4"/>
                <c:pt idx="0">
                  <c:v>98.74</c:v>
                </c:pt>
                <c:pt idx="1">
                  <c:v>99.06</c:v>
                </c:pt>
                <c:pt idx="2">
                  <c:v>99.66</c:v>
                </c:pt>
                <c:pt idx="3">
                  <c:v>99.74</c:v>
                </c:pt>
              </c:numCache>
            </c:numRef>
          </c:val>
        </c:ser>
        <c:ser>
          <c:idx val="1"/>
          <c:order val="1"/>
          <c:tx>
            <c:v>Gibbs</c:v>
          </c:tx>
          <c:invertIfNegative val="0"/>
          <c:cat>
            <c:numRef>
              <c:f>Feuil1!$A$10:$A$13</c:f>
              <c:numCache>
                <c:formatCode>General</c:formatCode>
                <c:ptCount val="4"/>
                <c:pt idx="0">
                  <c:v>5</c:v>
                </c:pt>
                <c:pt idx="1">
                  <c:v>15</c:v>
                </c:pt>
                <c:pt idx="2">
                  <c:v>25</c:v>
                </c:pt>
                <c:pt idx="3">
                  <c:v>40</c:v>
                </c:pt>
              </c:numCache>
            </c:numRef>
          </c:cat>
          <c:val>
            <c:numRef>
              <c:f>Feuil1!$C$10:$C$13</c:f>
              <c:numCache>
                <c:formatCode>General</c:formatCode>
                <c:ptCount val="4"/>
                <c:pt idx="0">
                  <c:v>99.4</c:v>
                </c:pt>
                <c:pt idx="1">
                  <c:v>98.94</c:v>
                </c:pt>
                <c:pt idx="2">
                  <c:v>99.66</c:v>
                </c:pt>
                <c:pt idx="3">
                  <c:v>99.8</c:v>
                </c:pt>
              </c:numCache>
            </c:numRef>
          </c:val>
        </c:ser>
        <c:ser>
          <c:idx val="2"/>
          <c:order val="2"/>
          <c:tx>
            <c:v>Cross Entropy</c:v>
          </c:tx>
          <c:invertIfNegative val="0"/>
          <c:cat>
            <c:numRef>
              <c:f>Feuil1!$A$10:$A$13</c:f>
              <c:numCache>
                <c:formatCode>General</c:formatCode>
                <c:ptCount val="4"/>
                <c:pt idx="0">
                  <c:v>5</c:v>
                </c:pt>
                <c:pt idx="1">
                  <c:v>15</c:v>
                </c:pt>
                <c:pt idx="2">
                  <c:v>25</c:v>
                </c:pt>
                <c:pt idx="3">
                  <c:v>40</c:v>
                </c:pt>
              </c:numCache>
            </c:numRef>
          </c:cat>
          <c:val>
            <c:numRef>
              <c:f>Feuil1!$D$10:$D$13</c:f>
              <c:numCache>
                <c:formatCode>General</c:formatCode>
                <c:ptCount val="4"/>
                <c:pt idx="0">
                  <c:v>99.66</c:v>
                </c:pt>
                <c:pt idx="1">
                  <c:v>99.06</c:v>
                </c:pt>
                <c:pt idx="2">
                  <c:v>99.54</c:v>
                </c:pt>
                <c:pt idx="3">
                  <c:v>99.66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83262192"/>
        <c:axId val="-583261648"/>
      </c:barChart>
      <c:catAx>
        <c:axId val="-583262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Valeur</a:t>
                </a:r>
                <a:r>
                  <a:rPr lang="fr-FR" baseline="0"/>
                  <a:t> de p1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583261648"/>
        <c:crosses val="autoZero"/>
        <c:auto val="1"/>
        <c:lblAlgn val="ctr"/>
        <c:lblOffset val="100"/>
        <c:noMultiLvlLbl val="0"/>
      </c:catAx>
      <c:valAx>
        <c:axId val="-58326164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/>
                  <a:t>Score</a:t>
                </a:r>
                <a:r>
                  <a:rPr lang="fr-FR" baseline="0"/>
                  <a:t> (%)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583262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DBB14-6408-2C47-9E9B-631802F9661D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C18A6-5463-3F42-96BF-EE3E4F7224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9154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EA72F-DB37-BA46-876E-7AB181F73C88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CE4EC-CCB6-F149-B26A-CA7A1DF1F7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CE5E7-2384-4851-A30C-0EAD106CAE4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59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098A-76BD-A14A-89F5-59C16FE1E4B0}" type="datetime1">
              <a:rPr lang="fr-FR" smtClean="0"/>
              <a:t>22/05/2017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125-68B5-7B4D-A716-8C207955C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04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42A7-B5D5-334E-B97E-5502851F1DA1}" type="datetime1">
              <a:rPr lang="fr-FR" smtClean="0"/>
              <a:t>22/05/2017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125-68B5-7B4D-A716-8C207955C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38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1F12-D865-5A4B-9685-3BCEC201B4AF}" type="datetime1">
              <a:rPr lang="fr-FR" smtClean="0"/>
              <a:t>22/05/2017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125-68B5-7B4D-A716-8C207955C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01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7F15-9AA0-3F4E-90A3-C91C35C67DDF}" type="datetime1">
              <a:rPr lang="fr-FR" smtClean="0"/>
              <a:t>22/05/2017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125-68B5-7B4D-A716-8C207955C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32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DA8A-5321-5A43-9627-64DC60375EB7}" type="datetime1">
              <a:rPr lang="fr-FR" smtClean="0"/>
              <a:t>22/05/2017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125-68B5-7B4D-A716-8C207955C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2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C74E-6889-AA4C-A4EA-F28487617591}" type="datetime1">
              <a:rPr lang="fr-FR" smtClean="0"/>
              <a:t>22/05/2017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125-68B5-7B4D-A716-8C207955C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76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3A5-47C0-9F4E-AD26-9D90CCBFF936}" type="datetime1">
              <a:rPr lang="fr-FR" smtClean="0"/>
              <a:t>22/05/2017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125-68B5-7B4D-A716-8C207955C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1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26DE-05CB-4A43-A37D-F6F86ED237F3}" type="datetime1">
              <a:rPr lang="fr-FR" smtClean="0"/>
              <a:t>22/05/2017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125-68B5-7B4D-A716-8C207955C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0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663F-3839-454B-AF6B-97D86F0747FF}" type="datetime1">
              <a:rPr lang="fr-FR" smtClean="0"/>
              <a:t>22/05/2017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125-68B5-7B4D-A716-8C207955C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76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2C44-6E87-E142-900A-3FA5F74F123A}" type="datetime1">
              <a:rPr lang="fr-FR" smtClean="0"/>
              <a:t>22/05/2017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125-68B5-7B4D-A716-8C207955C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9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18F6-63A9-4642-A9F9-F57D81AD8BFC}" type="datetime1">
              <a:rPr lang="fr-FR" smtClean="0"/>
              <a:t>22/05/2017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125-68B5-7B4D-A716-8C207955C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91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DE633-2539-4A42-9D80-49CB7945D192}" type="datetime1">
              <a:rPr lang="fr-FR" smtClean="0"/>
              <a:t>22/05/2017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3D125-68B5-7B4D-A716-8C207955C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45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 et Monte Carlo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60973"/>
          </a:xfrm>
        </p:spPr>
        <p:txBody>
          <a:bodyPr/>
          <a:lstStyle/>
          <a:p>
            <a:r>
              <a:rPr lang="fr-FR" b="1" dirty="0" smtClean="0"/>
              <a:t>Sélection de variables</a:t>
            </a:r>
            <a:endParaRPr lang="fr-FR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371600" y="5550688"/>
            <a:ext cx="620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Pierre Le Pelletier de </a:t>
            </a:r>
            <a:r>
              <a:rPr lang="fr-FR" i="1" dirty="0" err="1" smtClean="0"/>
              <a:t>Woillemont</a:t>
            </a:r>
            <a:r>
              <a:rPr lang="fr-FR" i="1" dirty="0" smtClean="0"/>
              <a:t> </a:t>
            </a:r>
            <a:r>
              <a:rPr lang="mr-IN" i="1" dirty="0" smtClean="0"/>
              <a:t>–</a:t>
            </a:r>
            <a:r>
              <a:rPr lang="fr-FR" i="1" dirty="0" smtClean="0"/>
              <a:t> </a:t>
            </a:r>
            <a:r>
              <a:rPr lang="fr-FR" i="1" dirty="0" err="1" smtClean="0"/>
              <a:t>Jingmei</a:t>
            </a:r>
            <a:r>
              <a:rPr lang="fr-FR" i="1" dirty="0" smtClean="0"/>
              <a:t> Jiang </a:t>
            </a:r>
            <a:r>
              <a:rPr lang="mr-IN" i="1" dirty="0" smtClean="0"/>
              <a:t>–</a:t>
            </a:r>
            <a:r>
              <a:rPr lang="fr-FR" i="1" dirty="0" smtClean="0"/>
              <a:t> Julien Sauvan </a:t>
            </a:r>
            <a:endParaRPr lang="fr-FR" i="1" dirty="0"/>
          </a:p>
        </p:txBody>
      </p:sp>
      <p:pic>
        <p:nvPicPr>
          <p:cNvPr id="5" name="Image 4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304" y="0"/>
            <a:ext cx="2520696" cy="141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1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Vitesse 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76" y="1417638"/>
            <a:ext cx="5440362" cy="54403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445829"/>
            <a:ext cx="8229600" cy="9718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FFFF"/>
                </a:solidFill>
              </a:rPr>
              <a:t>Algorithme Cross-</a:t>
            </a:r>
            <a:r>
              <a:rPr lang="fr-FR" dirty="0" err="1">
                <a:solidFill>
                  <a:srgbClr val="FFFFFF"/>
                </a:solidFill>
              </a:rPr>
              <a:t>E</a:t>
            </a:r>
            <a:r>
              <a:rPr lang="fr-FR" dirty="0" err="1" smtClean="0">
                <a:solidFill>
                  <a:srgbClr val="FFFFFF"/>
                </a:solidFill>
              </a:rPr>
              <a:t>ntropy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0066" y="1600042"/>
            <a:ext cx="288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Convergence </a:t>
            </a:r>
            <a:r>
              <a:rPr lang="fr-FR" dirty="0"/>
              <a:t>de l’algorithme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125-68B5-7B4D-A716-8C207955C4C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4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1" y="580929"/>
            <a:ext cx="8229600" cy="702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FFFF"/>
                </a:solidFill>
              </a:rPr>
              <a:t>Comparaison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critères de comparaison: vitesse des algorithmes et qualité de la sélection de variables</a:t>
            </a:r>
          </a:p>
          <a:p>
            <a:r>
              <a:rPr lang="fr-FR" dirty="0" smtClean="0"/>
              <a:t>Mesure de la qualité de la sélection de variables: comparaison entre le « vrai » vecteur binaire et les vecteurs de résultats donnés par chaque algorithme.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125-68B5-7B4D-A716-8C207955C4C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2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1" y="580929"/>
            <a:ext cx="8229600" cy="702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FFFF"/>
                </a:solidFill>
              </a:rPr>
              <a:t>Vitesse des algorithmes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4" name="Espace réservé du contenu 3" descr="speedp5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8" r="5076" b="3668"/>
          <a:stretch/>
        </p:blipFill>
        <p:spPr>
          <a:xfrm>
            <a:off x="-15676" y="1286602"/>
            <a:ext cx="4788816" cy="2774494"/>
          </a:xfrm>
        </p:spPr>
      </p:pic>
      <p:pic>
        <p:nvPicPr>
          <p:cNvPr id="5" name="Image 4" descr="speedp1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4"/>
          <a:stretch/>
        </p:blipFill>
        <p:spPr>
          <a:xfrm>
            <a:off x="4726106" y="1286602"/>
            <a:ext cx="4464928" cy="2787160"/>
          </a:xfrm>
          <a:prstGeom prst="rect">
            <a:avLst/>
          </a:prstGeom>
        </p:spPr>
      </p:pic>
      <p:pic>
        <p:nvPicPr>
          <p:cNvPr id="6" name="Image 5" descr="speedp15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7" b="12548"/>
          <a:stretch/>
        </p:blipFill>
        <p:spPr>
          <a:xfrm>
            <a:off x="1569706" y="4061096"/>
            <a:ext cx="5630628" cy="2696943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125-68B5-7B4D-A716-8C207955C4C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5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1" y="580929"/>
            <a:ext cx="8229600" cy="702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FFFF"/>
                </a:solidFill>
              </a:rPr>
              <a:t>Précision des algorithmes</a:t>
            </a:r>
            <a:endParaRPr lang="fr-FR" dirty="0">
              <a:solidFill>
                <a:srgbClr val="FFFFFF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484332"/>
              </p:ext>
            </p:extLst>
          </p:nvPr>
        </p:nvGraphicFramePr>
        <p:xfrm>
          <a:off x="457200" y="2067026"/>
          <a:ext cx="8229600" cy="2952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9178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Metropolis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Gibbs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Cross </a:t>
                      </a:r>
                      <a:r>
                        <a:rPr lang="fr-FR" dirty="0" err="1" smtClean="0"/>
                        <a:t>Entropy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 (p1 &lt;&lt; p2)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49,37</a:t>
                      </a:r>
                    </a:p>
                    <a:p>
                      <a:pPr algn="ctr"/>
                      <a:r>
                        <a:rPr lang="fr-FR" dirty="0" smtClean="0"/>
                        <a:t>(0,89)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49,7</a:t>
                      </a:r>
                    </a:p>
                    <a:p>
                      <a:pPr algn="ctr"/>
                      <a:r>
                        <a:rPr lang="fr-FR" dirty="0" smtClean="0"/>
                        <a:t>(0,60)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accent2"/>
                          </a:solidFill>
                        </a:rPr>
                        <a:t>49,83</a:t>
                      </a:r>
                    </a:p>
                    <a:p>
                      <a:pPr algn="ctr"/>
                      <a:r>
                        <a:rPr lang="fr-FR" b="0" dirty="0" smtClean="0">
                          <a:solidFill>
                            <a:schemeClr val="accent2"/>
                          </a:solidFill>
                        </a:rPr>
                        <a:t>(0,38)</a:t>
                      </a:r>
                      <a:endParaRPr lang="fr-FR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 (p1 &lt; p2)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C0504D"/>
                          </a:solidFill>
                        </a:rPr>
                        <a:t>49,53</a:t>
                      </a:r>
                    </a:p>
                    <a:p>
                      <a:pPr algn="ctr"/>
                      <a:r>
                        <a:rPr lang="fr-FR" b="0" dirty="0" smtClean="0">
                          <a:solidFill>
                            <a:srgbClr val="C0504D"/>
                          </a:solidFill>
                        </a:rPr>
                        <a:t>(0,73)</a:t>
                      </a:r>
                      <a:endParaRPr lang="fr-FR" b="0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49,47</a:t>
                      </a:r>
                    </a:p>
                    <a:p>
                      <a:pPr algn="ctr"/>
                      <a:r>
                        <a:rPr lang="fr-FR" dirty="0" smtClean="0"/>
                        <a:t>(0,78)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C0504D"/>
                          </a:solidFill>
                        </a:rPr>
                        <a:t>49,53</a:t>
                      </a:r>
                    </a:p>
                    <a:p>
                      <a:pPr algn="ctr"/>
                      <a:r>
                        <a:rPr lang="fr-FR" b="0" dirty="0" smtClean="0">
                          <a:solidFill>
                            <a:srgbClr val="C0504D"/>
                          </a:solidFill>
                        </a:rPr>
                        <a:t>(0,73)</a:t>
                      </a:r>
                      <a:endParaRPr lang="fr-FR" b="0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 (p1 = p2)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C0504D"/>
                          </a:solidFill>
                        </a:rPr>
                        <a:t>49,83</a:t>
                      </a:r>
                    </a:p>
                    <a:p>
                      <a:pPr algn="ctr"/>
                      <a:r>
                        <a:rPr lang="fr-FR" b="0" dirty="0" smtClean="0">
                          <a:solidFill>
                            <a:srgbClr val="C0504D"/>
                          </a:solidFill>
                        </a:rPr>
                        <a:t>(0,53)</a:t>
                      </a:r>
                      <a:endParaRPr lang="fr-FR" b="0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C0504D"/>
                          </a:solidFill>
                        </a:rPr>
                        <a:t>49,83</a:t>
                      </a:r>
                    </a:p>
                    <a:p>
                      <a:pPr algn="ctr"/>
                      <a:r>
                        <a:rPr lang="fr-FR" b="0" dirty="0" smtClean="0">
                          <a:solidFill>
                            <a:srgbClr val="C0504D"/>
                          </a:solidFill>
                        </a:rPr>
                        <a:t>(0,53)</a:t>
                      </a:r>
                      <a:endParaRPr lang="fr-FR" b="0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49,77</a:t>
                      </a:r>
                    </a:p>
                    <a:p>
                      <a:pPr algn="ctr"/>
                      <a:r>
                        <a:rPr lang="fr-FR" dirty="0" smtClean="0"/>
                        <a:t>(0,57)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40 (p1 &gt; p2)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49,87</a:t>
                      </a:r>
                    </a:p>
                    <a:p>
                      <a:pPr algn="ctr"/>
                      <a:r>
                        <a:rPr lang="fr-FR" dirty="0" smtClean="0"/>
                        <a:t>(0,43)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C0504D"/>
                          </a:solidFill>
                        </a:rPr>
                        <a:t>49,90</a:t>
                      </a:r>
                    </a:p>
                    <a:p>
                      <a:pPr algn="ctr"/>
                      <a:r>
                        <a:rPr lang="fr-FR" b="0" dirty="0" smtClean="0">
                          <a:solidFill>
                            <a:srgbClr val="C0504D"/>
                          </a:solidFill>
                        </a:rPr>
                        <a:t>(0,40)</a:t>
                      </a:r>
                      <a:endParaRPr lang="fr-FR" b="0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49,83</a:t>
                      </a:r>
                    </a:p>
                    <a:p>
                      <a:pPr algn="ctr"/>
                      <a:r>
                        <a:rPr lang="fr-FR" dirty="0" smtClean="0"/>
                        <a:t>(0,46)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394652" y="1417638"/>
            <a:ext cx="396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Performance des algorithmes pour p=50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125-68B5-7B4D-A716-8C207955C4C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8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1" y="580929"/>
            <a:ext cx="8229600" cy="702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FFFF"/>
                </a:solidFill>
              </a:rPr>
              <a:t>Performance des algorithmes</a:t>
            </a:r>
            <a:endParaRPr lang="fr-FR" dirty="0">
              <a:solidFill>
                <a:srgbClr val="FFFFFF"/>
              </a:solidFill>
            </a:endParaRPr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0197114"/>
              </p:ext>
            </p:extLst>
          </p:nvPr>
        </p:nvGraphicFramePr>
        <p:xfrm>
          <a:off x="457200" y="1673225"/>
          <a:ext cx="8229600" cy="4716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125-68B5-7B4D-A716-8C207955C4C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2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0543" y="298383"/>
            <a:ext cx="8441142" cy="5809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Méthodologie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42376"/>
              </p:ext>
            </p:extLst>
          </p:nvPr>
        </p:nvGraphicFramePr>
        <p:xfrm>
          <a:off x="245658" y="1678674"/>
          <a:ext cx="1798889" cy="189703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51774"/>
                <a:gridCol w="392430"/>
                <a:gridCol w="754685"/>
              </a:tblGrid>
              <a:tr h="40388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xt_1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xt_p1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315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457200" rtl="0" eaLnBrk="1" latinLnBrk="0" hangingPunct="1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457200" rtl="0" eaLnBrk="1" latinLnBrk="0" hangingPunct="1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457200" rtl="0" eaLnBrk="1" latinLnBrk="0" hangingPunct="1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457200" rtl="0" eaLnBrk="1" latinLnBrk="0" hangingPunct="1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1937982" y="2402006"/>
            <a:ext cx="51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×</a:t>
            </a:r>
            <a:endParaRPr lang="en-GB" sz="2800" b="1" dirty="0"/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22535"/>
              </p:ext>
            </p:extLst>
          </p:nvPr>
        </p:nvGraphicFramePr>
        <p:xfrm>
          <a:off x="2456596" y="1678674"/>
          <a:ext cx="750627" cy="18970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50627"/>
              </a:tblGrid>
              <a:tr h="406793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β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024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ZoneTexte 20"/>
          <p:cNvSpPr txBox="1"/>
          <p:nvPr/>
        </p:nvSpPr>
        <p:spPr>
          <a:xfrm>
            <a:off x="3207223" y="2402006"/>
            <a:ext cx="51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+</a:t>
            </a:r>
            <a:endParaRPr lang="en-GB" sz="2800" b="1" dirty="0"/>
          </a:p>
        </p:txBody>
      </p: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39709"/>
              </p:ext>
            </p:extLst>
          </p:nvPr>
        </p:nvGraphicFramePr>
        <p:xfrm>
          <a:off x="3725837" y="1678674"/>
          <a:ext cx="1064526" cy="18970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64526"/>
              </a:tblGrid>
              <a:tr h="406793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ɛ</a:t>
                      </a:r>
                      <a:endParaRPr lang="en-GB" sz="20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024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b="1" dirty="0" smtClean="0"/>
                        <a:t>~ Gauss</a:t>
                      </a:r>
                    </a:p>
                    <a:p>
                      <a:pPr algn="ctr"/>
                      <a:r>
                        <a:rPr lang="en-GB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en-GB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ZoneTexte 24"/>
          <p:cNvSpPr txBox="1"/>
          <p:nvPr/>
        </p:nvSpPr>
        <p:spPr>
          <a:xfrm>
            <a:off x="4872250" y="2388358"/>
            <a:ext cx="51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=</a:t>
            </a: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754804"/>
              </p:ext>
            </p:extLst>
          </p:nvPr>
        </p:nvGraphicFramePr>
        <p:xfrm>
          <a:off x="5486400" y="1668438"/>
          <a:ext cx="750627" cy="18970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50627"/>
              </a:tblGrid>
              <a:tr h="406793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Y</a:t>
                      </a:r>
                      <a:endParaRPr lang="en-GB" sz="20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024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Accolade fermante 26"/>
          <p:cNvSpPr/>
          <p:nvPr/>
        </p:nvSpPr>
        <p:spPr>
          <a:xfrm>
            <a:off x="6455390" y="2159452"/>
            <a:ext cx="354842" cy="14026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/>
          <p:cNvSpPr txBox="1"/>
          <p:nvPr/>
        </p:nvSpPr>
        <p:spPr>
          <a:xfrm>
            <a:off x="4366941" y="4866459"/>
            <a:ext cx="3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</a:t>
            </a:r>
            <a:endParaRPr lang="en-GB" sz="2400" dirty="0"/>
          </a:p>
        </p:txBody>
      </p:sp>
      <p:sp>
        <p:nvSpPr>
          <p:cNvPr id="29" name="Accolade fermante 28"/>
          <p:cNvSpPr/>
          <p:nvPr/>
        </p:nvSpPr>
        <p:spPr>
          <a:xfrm rot="16200000">
            <a:off x="974508" y="525019"/>
            <a:ext cx="354844" cy="178523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/>
          <p:cNvSpPr txBox="1"/>
          <p:nvPr/>
        </p:nvSpPr>
        <p:spPr>
          <a:xfrm>
            <a:off x="788161" y="778551"/>
            <a:ext cx="620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p1</a:t>
            </a:r>
            <a:endParaRPr lang="en-GB" sz="2400" dirty="0"/>
          </a:p>
        </p:txBody>
      </p:sp>
      <p:sp>
        <p:nvSpPr>
          <p:cNvPr id="32" name="Accolade fermante 31"/>
          <p:cNvSpPr/>
          <p:nvPr/>
        </p:nvSpPr>
        <p:spPr>
          <a:xfrm rot="5400000">
            <a:off x="2009572" y="4236393"/>
            <a:ext cx="354844" cy="361290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ZoneTexte 33"/>
          <p:cNvSpPr txBox="1"/>
          <p:nvPr/>
        </p:nvSpPr>
        <p:spPr>
          <a:xfrm>
            <a:off x="1886803" y="6086650"/>
            <a:ext cx="620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p</a:t>
            </a:r>
            <a:endParaRPr lang="en-GB" sz="2400" dirty="0"/>
          </a:p>
        </p:txBody>
      </p:sp>
      <p:sp>
        <p:nvSpPr>
          <p:cNvPr id="35" name="Accolade fermante 34"/>
          <p:cNvSpPr/>
          <p:nvPr/>
        </p:nvSpPr>
        <p:spPr>
          <a:xfrm>
            <a:off x="4012099" y="4353636"/>
            <a:ext cx="354842" cy="14873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6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136484"/>
              </p:ext>
            </p:extLst>
          </p:nvPr>
        </p:nvGraphicFramePr>
        <p:xfrm>
          <a:off x="380543" y="3947321"/>
          <a:ext cx="1798889" cy="189703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51774"/>
                <a:gridCol w="392430"/>
                <a:gridCol w="754685"/>
              </a:tblGrid>
              <a:tr h="40388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xt_1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xt_p1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315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457200" rtl="0" eaLnBrk="1" latinLnBrk="0" hangingPunct="1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457200" rtl="0" eaLnBrk="1" latinLnBrk="0" hangingPunct="1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457200" rtl="0" eaLnBrk="1" latinLnBrk="0" hangingPunct="1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457200" rtl="0" eaLnBrk="1" latinLnBrk="0" hangingPunct="1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Tableau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73702"/>
              </p:ext>
            </p:extLst>
          </p:nvPr>
        </p:nvGraphicFramePr>
        <p:xfrm>
          <a:off x="2183641" y="3947321"/>
          <a:ext cx="1798889" cy="189703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51774"/>
                <a:gridCol w="392430"/>
                <a:gridCol w="754685"/>
              </a:tblGrid>
              <a:tr h="40388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xf_1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xf_p2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315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457200" rtl="0" eaLnBrk="1" latinLnBrk="0" hangingPunct="1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457200" rtl="0" eaLnBrk="1" latinLnBrk="0" hangingPunct="1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457200" rtl="0" eaLnBrk="1" latinLnBrk="0" hangingPunct="1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457200" rtl="0" eaLnBrk="1" latinLnBrk="0" hangingPunct="1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ZoneTexte 37"/>
          <p:cNvSpPr txBox="1"/>
          <p:nvPr/>
        </p:nvSpPr>
        <p:spPr>
          <a:xfrm>
            <a:off x="5076625" y="4007682"/>
            <a:ext cx="34255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cherche à minimise la fonction:</a:t>
            </a:r>
          </a:p>
          <a:p>
            <a:pPr algn="ctr"/>
            <a:r>
              <a:rPr lang="fr-FR" dirty="0" smtClean="0"/>
              <a:t>S </a:t>
            </a:r>
            <a:r>
              <a:rPr lang="fr-FR" dirty="0" smtClean="0">
                <a:sym typeface="Wingdings" panose="05000000000000000000" pitchFamily="2" charset="2"/>
              </a:rPr>
              <a:t> BIC(</a:t>
            </a:r>
            <a:r>
              <a:rPr lang="fr-FR" dirty="0" err="1" smtClean="0">
                <a:sym typeface="Wingdings" panose="05000000000000000000" pitchFamily="2" charset="2"/>
              </a:rPr>
              <a:t>modele_S</a:t>
            </a:r>
            <a:r>
              <a:rPr lang="fr-FR" dirty="0" smtClean="0">
                <a:sym typeface="Wingdings" panose="05000000000000000000" pitchFamily="2" charset="2"/>
              </a:rPr>
              <a:t>)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pPr algn="just"/>
            <a:r>
              <a:rPr lang="fr-FR" dirty="0" smtClean="0">
                <a:sym typeface="Wingdings" panose="05000000000000000000" pitchFamily="2" charset="2"/>
              </a:rPr>
              <a:t>Où S est un vecteur binaire de dimension p et </a:t>
            </a:r>
            <a:r>
              <a:rPr lang="fr-FR" dirty="0" err="1" smtClean="0">
                <a:sym typeface="Wingdings" panose="05000000000000000000" pitchFamily="2" charset="2"/>
              </a:rPr>
              <a:t>modele_S</a:t>
            </a:r>
            <a:r>
              <a:rPr lang="fr-FR" dirty="0" smtClean="0">
                <a:sym typeface="Wingdings" panose="05000000000000000000" pitchFamily="2" charset="2"/>
              </a:rPr>
              <a:t> est la régression linéaire de Y sur les X correspondants à S=1</a:t>
            </a:r>
          </a:p>
          <a:p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6810232" y="2615701"/>
            <a:ext cx="3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</a:t>
            </a:r>
            <a:endParaRPr lang="en-GB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125-68B5-7B4D-A716-8C207955C4C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3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1" y="274638"/>
            <a:ext cx="8229600" cy="13255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Recuit simulé basé sur un noyau de type </a:t>
            </a:r>
            <a:r>
              <a:rPr lang="fr-FR" dirty="0" err="1" smtClean="0">
                <a:solidFill>
                  <a:srgbClr val="FFFFFF"/>
                </a:solidFill>
              </a:rPr>
              <a:t>Metropolis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58666"/>
            <a:ext cx="8229600" cy="4525963"/>
          </a:xfrm>
        </p:spPr>
        <p:txBody>
          <a:bodyPr>
            <a:normAutofit/>
          </a:bodyPr>
          <a:lstStyle/>
          <a:p>
            <a:r>
              <a:rPr lang="fr-FR" sz="2800" dirty="0"/>
              <a:t>I</a:t>
            </a:r>
            <a:r>
              <a:rPr lang="fr-FR" sz="2800" dirty="0" smtClean="0"/>
              <a:t>nspiré de la physique thermodynamique: notion d’énergie et de température</a:t>
            </a:r>
          </a:p>
          <a:p>
            <a:endParaRPr lang="fr-FR" sz="2800" dirty="0" smtClean="0"/>
          </a:p>
          <a:p>
            <a:r>
              <a:rPr lang="fr-FR" sz="2800" dirty="0" smtClean="0"/>
              <a:t>Principe général: en modifiant un état donné du système, on obtient un autre état. S’il améliore le critère que l’on cherche à optimiser, l’énergie diminue. L’objectif est de minimiser l’énergie du système.</a:t>
            </a:r>
            <a:endParaRPr lang="fr-FR" sz="2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125-68B5-7B4D-A716-8C207955C4C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7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1" y="274638"/>
            <a:ext cx="8229600" cy="13255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FFFF"/>
                </a:solidFill>
              </a:rPr>
              <a:t>Recuit simulé basé sur un noyau de type </a:t>
            </a:r>
            <a:r>
              <a:rPr lang="fr-FR" dirty="0" err="1">
                <a:solidFill>
                  <a:srgbClr val="FFFFFF"/>
                </a:solidFill>
              </a:rPr>
              <a:t>Metropolis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Etat initial: énergie initiale E=E0</a:t>
            </a:r>
            <a:br>
              <a:rPr lang="fr-FR" sz="2800" dirty="0" smtClean="0"/>
            </a:br>
            <a:r>
              <a:rPr lang="fr-FR" sz="2800" dirty="0" smtClean="0"/>
              <a:t>					température initiale </a:t>
            </a:r>
            <a:r>
              <a:rPr lang="fr-FR" sz="2800" dirty="0" err="1" smtClean="0"/>
              <a:t>T</a:t>
            </a:r>
            <a:r>
              <a:rPr lang="fr-FR" sz="2800" dirty="0" smtClean="0"/>
              <a:t>=T0</a:t>
            </a:r>
          </a:p>
          <a:p>
            <a:r>
              <a:rPr lang="fr-FR" sz="2800" dirty="0" smtClean="0"/>
              <a:t>Itérations: </a:t>
            </a:r>
            <a:br>
              <a:rPr lang="fr-FR" sz="2800" dirty="0" smtClean="0"/>
            </a:br>
            <a:r>
              <a:rPr lang="fr-FR" sz="2800" dirty="0" smtClean="0"/>
              <a:t>					-Modification de l’état du système</a:t>
            </a:r>
            <a:br>
              <a:rPr lang="fr-FR" sz="2800" dirty="0" smtClean="0"/>
            </a:br>
            <a:r>
              <a:rPr lang="fr-FR" sz="2800" dirty="0" smtClean="0"/>
              <a:t>					-Entraîne variation ΔE de l’énergie</a:t>
            </a:r>
            <a:br>
              <a:rPr lang="fr-FR" sz="2800" dirty="0" smtClean="0"/>
            </a:br>
            <a:r>
              <a:rPr lang="fr-FR" sz="2800" dirty="0" smtClean="0"/>
              <a:t>					-Si ΔE &lt; 0, on l’applique à l’état courant</a:t>
            </a:r>
            <a:br>
              <a:rPr lang="fr-FR" sz="2800" dirty="0" smtClean="0"/>
            </a:br>
            <a:r>
              <a:rPr lang="fr-FR" sz="2800" dirty="0" smtClean="0"/>
              <a:t>					-Sinon, on l’accepte avec une probabilité e</a:t>
            </a:r>
            <a:r>
              <a:rPr lang="fr-FR" sz="2800" baseline="30000" dirty="0" smtClean="0"/>
              <a:t>(</a:t>
            </a:r>
            <a:r>
              <a:rPr lang="fr-FR" sz="2800" baseline="30000" dirty="0"/>
              <a:t>− ΔE/</a:t>
            </a:r>
            <a:r>
              <a:rPr lang="fr-FR" sz="2800" baseline="30000" dirty="0" err="1"/>
              <a:t>T</a:t>
            </a:r>
            <a:r>
              <a:rPr lang="fr-FR" sz="2800" baseline="30000" dirty="0" smtClean="0"/>
              <a:t>)</a:t>
            </a:r>
            <a:r>
              <a:rPr lang="fr-FR" sz="2800" dirty="0"/>
              <a:t> </a:t>
            </a:r>
            <a:r>
              <a:rPr lang="fr-FR" sz="2800" i="1" dirty="0" smtClean="0"/>
              <a:t>(règle de </a:t>
            </a:r>
            <a:r>
              <a:rPr lang="fr-FR" sz="2800" i="1" dirty="0" err="1" smtClean="0"/>
              <a:t>Metropolis</a:t>
            </a:r>
            <a:r>
              <a:rPr lang="fr-FR" sz="2800" i="1" dirty="0" smtClean="0"/>
              <a:t>)</a:t>
            </a:r>
            <a:br>
              <a:rPr lang="fr-FR" sz="2800" i="1" dirty="0" smtClean="0"/>
            </a:br>
            <a:r>
              <a:rPr lang="fr-FR" sz="2800" dirty="0" smtClean="0"/>
              <a:t>					-On itère en diminuant la température de façon logarithmique</a:t>
            </a:r>
            <a:br>
              <a:rPr lang="fr-FR" sz="2800" dirty="0" smtClean="0"/>
            </a:br>
            <a:r>
              <a:rPr lang="fr-FR" sz="2800" dirty="0" smtClean="0"/>
              <a:t>					-Lorsque le système atteint un équilibre après un nombre suffisant d’itérations, l’algorithme s’arrête.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125-68B5-7B4D-A716-8C207955C4C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06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1" y="274638"/>
            <a:ext cx="8229600" cy="13255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FFFF"/>
                </a:solidFill>
              </a:rPr>
              <a:t>Recuit simulé basé sur un noyau de type </a:t>
            </a:r>
            <a:r>
              <a:rPr lang="fr-FR" dirty="0" err="1">
                <a:solidFill>
                  <a:srgbClr val="FFFFFF"/>
                </a:solidFill>
              </a:rPr>
              <a:t>Metropolis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Noyau de type </a:t>
            </a:r>
            <a:r>
              <a:rPr lang="fr-FR" dirty="0" err="1" smtClean="0"/>
              <a:t>Metropolis</a:t>
            </a:r>
            <a:r>
              <a:rPr lang="fr-FR" dirty="0" smtClean="0"/>
              <a:t>: la modification se fait sur les « voisins » 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Pseudo-code:</a:t>
            </a:r>
          </a:p>
        </p:txBody>
      </p:sp>
      <p:pic>
        <p:nvPicPr>
          <p:cNvPr id="4" name="Image 3" descr="Capture d’écran 2017-05-21 à 12.01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267200"/>
            <a:ext cx="6692900" cy="259080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125-68B5-7B4D-A716-8C207955C4C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1" y="274638"/>
            <a:ext cx="8229600" cy="13255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FFFF"/>
                </a:solidFill>
              </a:rPr>
              <a:t>Recuit simulé basé sur un noyau de type </a:t>
            </a:r>
            <a:r>
              <a:rPr lang="fr-FR" dirty="0" err="1">
                <a:solidFill>
                  <a:srgbClr val="FFFFFF"/>
                </a:solidFill>
              </a:rPr>
              <a:t>Metropolis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4" name="Image 3" descr="Vitesse Metropoli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998134"/>
            <a:ext cx="4741333" cy="4741333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36133" y="1934633"/>
            <a:ext cx="6824133" cy="6688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 smtClean="0"/>
              <a:t>Convergence de l’algorithme</a:t>
            </a:r>
            <a:endParaRPr lang="fr-FR" sz="2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125-68B5-7B4D-A716-8C207955C4C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7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u contenu 13" descr="Capture d’écran 2017-05-20 à 20.29.3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8" r="1388" b="5494"/>
          <a:stretch/>
        </p:blipFill>
        <p:spPr>
          <a:xfrm>
            <a:off x="457200" y="1593958"/>
            <a:ext cx="4448175" cy="823097"/>
          </a:xfrm>
        </p:spPr>
      </p:pic>
      <p:sp>
        <p:nvSpPr>
          <p:cNvPr id="12" name="Rectangle 11"/>
          <p:cNvSpPr/>
          <p:nvPr/>
        </p:nvSpPr>
        <p:spPr>
          <a:xfrm>
            <a:off x="457201" y="274638"/>
            <a:ext cx="8229600" cy="13255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Recuit simulé basé sur un noyau de Gibbs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5" name="Image 4" descr="Capture d’écran 2017-05-20 à 20.07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46" y="2240627"/>
            <a:ext cx="4371954" cy="1290194"/>
          </a:xfrm>
          <a:prstGeom prst="rect">
            <a:avLst/>
          </a:prstGeom>
        </p:spPr>
      </p:pic>
      <p:pic>
        <p:nvPicPr>
          <p:cNvPr id="6" name="Image 5" descr="Capture d’écran 2017-05-20 à 20.07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17" y="3885884"/>
            <a:ext cx="4556683" cy="2326817"/>
          </a:xfrm>
          <a:prstGeom prst="rect">
            <a:avLst/>
          </a:prstGeom>
        </p:spPr>
      </p:pic>
      <p:pic>
        <p:nvPicPr>
          <p:cNvPr id="7" name="Image 6" descr="Capture d’écran 2017-05-20 à 20.07.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32084"/>
            <a:ext cx="2147556" cy="71295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57200" y="2732751"/>
            <a:ext cx="344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Distribution de probabilité (Gibbs):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57200" y="3885884"/>
            <a:ext cx="259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Échantillonneur de Gibbs:</a:t>
            </a:r>
            <a:endParaRPr lang="fr-FR" dirty="0"/>
          </a:p>
        </p:txBody>
      </p:sp>
      <p:pic>
        <p:nvPicPr>
          <p:cNvPr id="10" name="Image 9" descr="Capture d’écran 2017-05-20 à 20.07.5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71" y="6171647"/>
            <a:ext cx="2047875" cy="56748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57200" y="5699125"/>
            <a:ext cx="301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Décroissance de température: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125-68B5-7B4D-A716-8C207955C4C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4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1" y="274638"/>
            <a:ext cx="8229600" cy="13255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R</a:t>
            </a:r>
            <a:r>
              <a:rPr lang="fr-FR" dirty="0">
                <a:solidFill>
                  <a:srgbClr val="FFFFFF"/>
                </a:solidFill>
              </a:rPr>
              <a:t>ecuit simulé basé sur un noyau de Gibbs</a:t>
            </a:r>
          </a:p>
        </p:txBody>
      </p:sp>
      <p:pic>
        <p:nvPicPr>
          <p:cNvPr id="5" name="Image 4" descr="Vitesse Gibb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70" y="1798638"/>
            <a:ext cx="5059362" cy="50593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30066" y="1827324"/>
            <a:ext cx="288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Convergence </a:t>
            </a:r>
            <a:r>
              <a:rPr lang="fr-FR" dirty="0"/>
              <a:t>de l’algorithme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125-68B5-7B4D-A716-8C207955C4C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4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57200" y="445829"/>
            <a:ext cx="8229600" cy="9718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FFFF"/>
                </a:solidFill>
              </a:rPr>
              <a:t>Algorithme </a:t>
            </a:r>
            <a:r>
              <a:rPr lang="fr-FR" dirty="0">
                <a:solidFill>
                  <a:srgbClr val="FFFFFF"/>
                </a:solidFill>
              </a:rPr>
              <a:t>C</a:t>
            </a:r>
            <a:r>
              <a:rPr lang="fr-FR" dirty="0" smtClean="0">
                <a:solidFill>
                  <a:srgbClr val="FFFFFF"/>
                </a:solidFill>
              </a:rPr>
              <a:t>ross-</a:t>
            </a:r>
            <a:r>
              <a:rPr lang="fr-FR" dirty="0" err="1" smtClean="0">
                <a:solidFill>
                  <a:srgbClr val="FFFFFF"/>
                </a:solidFill>
              </a:rPr>
              <a:t>Entropy</a:t>
            </a:r>
            <a:endParaRPr lang="fr-FR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327546" y="2121999"/>
                <a:ext cx="16377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{0.5}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sz="2000" dirty="0" smtClean="0"/>
                  <a:t> </a:t>
                </a:r>
                <a:r>
                  <a:rPr lang="en-GB" sz="2000" dirty="0" smtClean="0">
                    <a:sym typeface="Wingdings" panose="05000000000000000000" pitchFamily="2" charset="2"/>
                  </a:rPr>
                  <a:t> </a:t>
                </a:r>
                <a:endParaRPr lang="en-GB" sz="20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46" y="2121999"/>
                <a:ext cx="1637732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9091" r="-373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905814"/>
              </p:ext>
            </p:extLst>
          </p:nvPr>
        </p:nvGraphicFramePr>
        <p:xfrm>
          <a:off x="1965278" y="1785240"/>
          <a:ext cx="2593073" cy="150387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179993"/>
                <a:gridCol w="291356"/>
                <a:gridCol w="1121724"/>
              </a:tblGrid>
              <a:tr h="515543">
                <a:tc>
                  <a:txBody>
                    <a:bodyPr/>
                    <a:lstStyle/>
                    <a:p>
                      <a:pPr algn="ctr"/>
                      <a:r>
                        <a:rPr lang="en-GB" i="0" dirty="0" smtClean="0">
                          <a:latin typeface="Cambria Math"/>
                          <a:cs typeface="Cambria Math"/>
                        </a:rPr>
                        <a:t>S</a:t>
                      </a:r>
                      <a:r>
                        <a:rPr lang="en-GB" i="0" baseline="-25000" dirty="0" smtClean="0">
                          <a:latin typeface="Cambria Math"/>
                          <a:cs typeface="Cambria Math"/>
                        </a:rPr>
                        <a:t>1</a:t>
                      </a:r>
                      <a:endParaRPr lang="en-GB" i="0" dirty="0" smtClean="0">
                        <a:latin typeface="Cambria Math"/>
                        <a:cs typeface="Cambria Math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0" dirty="0" smtClean="0"/>
                        <a:t>S</a:t>
                      </a:r>
                      <a:r>
                        <a:rPr lang="en-GB" i="0" baseline="-25000" dirty="0" smtClean="0"/>
                        <a:t>N</a:t>
                      </a:r>
                      <a:endParaRPr lang="en-GB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327">
                <a:tc>
                  <a:txBody>
                    <a:bodyPr/>
                    <a:lstStyle/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rPr>
                        <a:t>~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rPr>
                        <a:t>Ber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lang="el-GR" sz="1800" kern="1200" dirty="0" smtClean="0">
                          <a:solidFill>
                            <a:schemeClr val="tx1"/>
                          </a:solidFill>
                          <a:latin typeface="Cambria Math"/>
                          <a:ea typeface="+mn-ea"/>
                          <a:cs typeface="Cambria Math"/>
                        </a:rPr>
                        <a:t>θ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</a:p>
                    <a:p>
                      <a:pPr algn="ctr"/>
                      <a:endParaRPr lang="en-GB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457200" rtl="0" eaLnBrk="1" latinLnBrk="0" hangingPunct="1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457200" rtl="0" eaLnBrk="1" latinLnBrk="0" hangingPunct="1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rPr>
                        <a:t>~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rPr>
                        <a:t>Ber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lang="el-GR" sz="1800" kern="1200" dirty="0" smtClean="0">
                          <a:solidFill>
                            <a:schemeClr val="tx1"/>
                          </a:solidFill>
                          <a:latin typeface="Cambria Math"/>
                          <a:ea typeface="+mn-ea"/>
                          <a:cs typeface="Cambria Math"/>
                        </a:rPr>
                        <a:t>θ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</a:p>
                    <a:p>
                      <a:pPr algn="ctr"/>
                      <a:endParaRPr lang="en-GB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749420" y="2143011"/>
            <a:ext cx="42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4442346" y="2512342"/>
            <a:ext cx="103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Trie par le BIC</a:t>
            </a:r>
            <a:endParaRPr lang="fr-FR" i="1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610027"/>
              </p:ext>
            </p:extLst>
          </p:nvPr>
        </p:nvGraphicFramePr>
        <p:xfrm>
          <a:off x="5616054" y="1783464"/>
          <a:ext cx="1296538" cy="169241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48269"/>
                <a:gridCol w="648269"/>
              </a:tblGrid>
              <a:tr h="357459">
                <a:tc>
                  <a:txBody>
                    <a:bodyPr/>
                    <a:lstStyle/>
                    <a:p>
                      <a:pPr algn="ctr"/>
                      <a:r>
                        <a:rPr lang="en-GB" i="0" dirty="0" smtClean="0">
                          <a:latin typeface="Cambria Math"/>
                          <a:cs typeface="Cambria Math"/>
                        </a:rPr>
                        <a:t>S</a:t>
                      </a:r>
                      <a:r>
                        <a:rPr lang="en-GB" i="0" baseline="-25000" dirty="0" smtClean="0">
                          <a:latin typeface="Cambria Math"/>
                          <a:cs typeface="Cambria Math"/>
                        </a:rPr>
                        <a:t>i</a:t>
                      </a:r>
                      <a:endParaRPr lang="en-GB" i="0" dirty="0">
                        <a:latin typeface="Cambria Math"/>
                        <a:cs typeface="Cambria Math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latin typeface="Cambria Math"/>
                          <a:cs typeface="Cambria Math"/>
                        </a:rPr>
                        <a:t>BIC</a:t>
                      </a:r>
                      <a:r>
                        <a:rPr lang="en-GB" baseline="-25000" dirty="0" err="1" smtClean="0">
                          <a:latin typeface="Cambria Math"/>
                          <a:cs typeface="Cambria Math"/>
                        </a:rPr>
                        <a:t>i</a:t>
                      </a:r>
                      <a:endParaRPr lang="en-GB" dirty="0">
                        <a:latin typeface="Cambria Math"/>
                        <a:cs typeface="Cambria Math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665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99289"/>
              </p:ext>
            </p:extLst>
          </p:nvPr>
        </p:nvGraphicFramePr>
        <p:xfrm>
          <a:off x="5445457" y="2209161"/>
          <a:ext cx="1487606" cy="58996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87606"/>
              </a:tblGrid>
              <a:tr h="58996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Connecteur droit avec flèche 11"/>
          <p:cNvCxnSpPr/>
          <p:nvPr/>
        </p:nvCxnSpPr>
        <p:spPr>
          <a:xfrm>
            <a:off x="6912592" y="2475962"/>
            <a:ext cx="5868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499442" y="1875797"/>
            <a:ext cx="1433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On sélectionne les meilleurs modèles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457201" y="5002445"/>
                <a:ext cx="1508077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GB" sz="2000" dirty="0" smtClean="0">
                    <a:sym typeface="Wingdings" panose="05000000000000000000" pitchFamily="2" charset="2"/>
                  </a:rPr>
                  <a:t>        </a:t>
                </a:r>
                <a:endParaRPr lang="en-GB" sz="20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5002445"/>
                <a:ext cx="1508077" cy="410305"/>
              </a:xfrm>
              <a:prstGeom prst="rect">
                <a:avLst/>
              </a:prstGeom>
              <a:blipFill rotWithShape="0">
                <a:blip r:embed="rId6"/>
                <a:stretch>
                  <a:fillRect t="-7463" r="-1619" b="-253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457200" y="3625121"/>
                <a:ext cx="6912591" cy="678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On redéfinit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 smtClean="0"/>
                  <a:t> comme l’estimateur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fr-FR" dirty="0" smtClean="0"/>
                  <a:t> d’une </a:t>
                </a:r>
                <a:r>
                  <a:rPr lang="fr-FR" dirty="0"/>
                  <a:t>B</a:t>
                </a:r>
                <a:r>
                  <a:rPr lang="fr-FR" dirty="0" smtClean="0"/>
                  <a:t>ernoulli de dimension p; uniquement à partir de l’échantillon « </a:t>
                </a:r>
                <a:r>
                  <a:rPr lang="fr-FR" i="1" dirty="0" smtClean="0"/>
                  <a:t>préférentiel »</a:t>
                </a:r>
                <a:endParaRPr lang="fr-FR" i="1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25121"/>
                <a:ext cx="6912591" cy="678904"/>
              </a:xfrm>
              <a:prstGeom prst="rect">
                <a:avLst/>
              </a:prstGeom>
              <a:blipFill rotWithShape="0">
                <a:blip r:embed="rId7"/>
                <a:stretch>
                  <a:fillRect l="-705" t="-3604" b="-108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820723"/>
              </p:ext>
            </p:extLst>
          </p:nvPr>
        </p:nvGraphicFramePr>
        <p:xfrm>
          <a:off x="1965277" y="4634888"/>
          <a:ext cx="2593073" cy="150387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179993"/>
                <a:gridCol w="291356"/>
                <a:gridCol w="1121724"/>
              </a:tblGrid>
              <a:tr h="515543">
                <a:tc>
                  <a:txBody>
                    <a:bodyPr/>
                    <a:lstStyle/>
                    <a:p>
                      <a:pPr algn="ctr"/>
                      <a:r>
                        <a:rPr lang="en-GB" i="0" dirty="0" smtClean="0">
                          <a:latin typeface="Cambria Math"/>
                          <a:cs typeface="Cambria Math"/>
                        </a:rPr>
                        <a:t>S</a:t>
                      </a:r>
                      <a:r>
                        <a:rPr lang="en-GB" i="0" baseline="-25000" dirty="0" smtClean="0">
                          <a:latin typeface="Cambria Math"/>
                          <a:cs typeface="Cambria Math"/>
                        </a:rPr>
                        <a:t>1</a:t>
                      </a:r>
                      <a:endParaRPr lang="en-GB" i="0" dirty="0" smtClean="0">
                        <a:latin typeface="Cambria Math"/>
                        <a:cs typeface="Cambria Math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0" dirty="0" smtClean="0">
                          <a:latin typeface="Cambria Math"/>
                          <a:cs typeface="Cambria Math"/>
                        </a:rPr>
                        <a:t>S</a:t>
                      </a:r>
                      <a:r>
                        <a:rPr lang="en-GB" i="0" baseline="-25000" dirty="0" smtClean="0">
                          <a:latin typeface="Cambria Math"/>
                          <a:cs typeface="Cambria Math"/>
                        </a:rPr>
                        <a:t>N</a:t>
                      </a:r>
                      <a:endParaRPr lang="en-GB" i="0" dirty="0" smtClean="0">
                        <a:latin typeface="Cambria Math"/>
                        <a:cs typeface="Cambria Math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8327">
                <a:tc>
                  <a:txBody>
                    <a:bodyPr/>
                    <a:lstStyle/>
                    <a:p>
                      <a:pPr algn="ctr"/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rPr>
                        <a:t>~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rPr>
                        <a:t>Ber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lang="el-GR" sz="1800" kern="1200" dirty="0" smtClean="0">
                          <a:solidFill>
                            <a:schemeClr val="tx1"/>
                          </a:solidFill>
                          <a:latin typeface="Cambria Math"/>
                          <a:ea typeface="+mn-ea"/>
                          <a:cs typeface="Cambria Math"/>
                        </a:rPr>
                        <a:t>θ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</a:p>
                    <a:p>
                      <a:pPr algn="ctr"/>
                      <a:endParaRPr lang="en-GB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457200" rtl="0" eaLnBrk="1" latinLnBrk="0" hangingPunct="1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457200" rtl="0" eaLnBrk="1" latinLnBrk="0" hangingPunct="1"/>
                      <a:r>
                        <a:rPr lang="en-GB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rPr>
                        <a:t>~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rPr>
                        <a:t>Ber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lang="el-GR" sz="1800" kern="1200" dirty="0" smtClean="0">
                          <a:solidFill>
                            <a:schemeClr val="tx1"/>
                          </a:solidFill>
                          <a:latin typeface="Cambria Math"/>
                          <a:ea typeface="+mn-ea"/>
                          <a:cs typeface="Cambria Math"/>
                        </a:rPr>
                        <a:t>θ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</a:p>
                    <a:p>
                      <a:pPr algn="ctr"/>
                      <a:endParaRPr lang="en-GB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ZoneTexte 23"/>
          <p:cNvSpPr txBox="1"/>
          <p:nvPr/>
        </p:nvSpPr>
        <p:spPr>
          <a:xfrm>
            <a:off x="4749420" y="4992659"/>
            <a:ext cx="42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  <p:sp>
        <p:nvSpPr>
          <p:cNvPr id="25" name="ZoneTexte 24"/>
          <p:cNvSpPr txBox="1"/>
          <p:nvPr/>
        </p:nvSpPr>
        <p:spPr>
          <a:xfrm>
            <a:off x="4442346" y="5361990"/>
            <a:ext cx="103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Trie par le BIC</a:t>
            </a:r>
            <a:endParaRPr lang="fr-FR" i="1" dirty="0"/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34775"/>
              </p:ext>
            </p:extLst>
          </p:nvPr>
        </p:nvGraphicFramePr>
        <p:xfrm>
          <a:off x="5616054" y="4633112"/>
          <a:ext cx="1132764" cy="169241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66382"/>
                <a:gridCol w="566382"/>
              </a:tblGrid>
              <a:tr h="357459">
                <a:tc>
                  <a:txBody>
                    <a:bodyPr/>
                    <a:lstStyle/>
                    <a:p>
                      <a:pPr algn="ctr"/>
                      <a:r>
                        <a:rPr lang="en-GB" i="0" dirty="0" smtClean="0">
                          <a:latin typeface="Cambria Math"/>
                          <a:cs typeface="Cambria Math"/>
                        </a:rPr>
                        <a:t>S</a:t>
                      </a:r>
                      <a:r>
                        <a:rPr lang="en-GB" i="0" baseline="-25000" dirty="0" smtClean="0"/>
                        <a:t>i</a:t>
                      </a:r>
                      <a:endParaRPr lang="en-GB" i="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latin typeface="Cambria Math"/>
                          <a:cs typeface="Cambria Math"/>
                        </a:rPr>
                        <a:t>BIC</a:t>
                      </a:r>
                      <a:r>
                        <a:rPr lang="en-GB" baseline="-25000" dirty="0" err="1" smtClean="0"/>
                        <a:t>i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665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739375"/>
              </p:ext>
            </p:extLst>
          </p:nvPr>
        </p:nvGraphicFramePr>
        <p:xfrm>
          <a:off x="5445457" y="5058809"/>
          <a:ext cx="1487606" cy="58996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87606"/>
              </a:tblGrid>
              <a:tr h="58996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Connecteur droit avec flèche 27"/>
          <p:cNvCxnSpPr/>
          <p:nvPr/>
        </p:nvCxnSpPr>
        <p:spPr>
          <a:xfrm>
            <a:off x="6912592" y="5325610"/>
            <a:ext cx="5868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499441" y="4725445"/>
            <a:ext cx="1433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On sélectionne les meilleurs modèles</a:t>
            </a:r>
          </a:p>
        </p:txBody>
      </p:sp>
      <p:pic>
        <p:nvPicPr>
          <p:cNvPr id="11" name="Image 10" descr="Capture d’écran 2017-05-21 à 15.03.3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72" y="3667662"/>
            <a:ext cx="222548" cy="273905"/>
          </a:xfrm>
          <a:prstGeom prst="rect">
            <a:avLst/>
          </a:prstGeom>
        </p:spPr>
      </p:pic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125-68B5-7B4D-A716-8C207955C4C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6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442</TotalTime>
  <Words>509</Words>
  <Application>Microsoft Office PowerPoint</Application>
  <PresentationFormat>Affichage à l'écran (4:3)</PresentationFormat>
  <Paragraphs>214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Mangal</vt:lpstr>
      <vt:lpstr>Wingdings</vt:lpstr>
      <vt:lpstr>Thème Office</vt:lpstr>
      <vt:lpstr>Simulation et Monte Carlo</vt:lpstr>
      <vt:lpstr>Méthodologie</vt:lpstr>
      <vt:lpstr>Recuit simulé basé sur un noyau de type Metropolis</vt:lpstr>
      <vt:lpstr>Recuit simulé basé sur un noyau de type Metropolis</vt:lpstr>
      <vt:lpstr>Recuit simulé basé sur un noyau de type Metropolis</vt:lpstr>
      <vt:lpstr>Recuit simulé basé sur un noyau de type Metropolis</vt:lpstr>
      <vt:lpstr>Recuit simulé basé sur un noyau de Gibbs</vt:lpstr>
      <vt:lpstr>Recuit simulé basé sur un noyau de Gibbs</vt:lpstr>
      <vt:lpstr>Algorithme Cross-Entropy</vt:lpstr>
      <vt:lpstr>Algorithme Cross-Entropy</vt:lpstr>
      <vt:lpstr>Comparaison</vt:lpstr>
      <vt:lpstr>Vitesse des algorithmes</vt:lpstr>
      <vt:lpstr>Précision des algorithmes</vt:lpstr>
      <vt:lpstr>Performance des algorithmes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et Monte Carlo</dc:title>
  <dc:creator>Julien Sauvan</dc:creator>
  <cp:lastModifiedBy>Pierre de Woillemont</cp:lastModifiedBy>
  <cp:revision>49</cp:revision>
  <dcterms:created xsi:type="dcterms:W3CDTF">2017-05-20T11:00:43Z</dcterms:created>
  <dcterms:modified xsi:type="dcterms:W3CDTF">2017-05-22T08:12:23Z</dcterms:modified>
</cp:coreProperties>
</file>