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72" r:id="rId9"/>
    <p:sldId id="27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8" autoAdjust="0"/>
    <p:restoredTop sz="94660"/>
  </p:normalViewPr>
  <p:slideViewPr>
    <p:cSldViewPr snapToGrid="0">
      <p:cViewPr varScale="1">
        <p:scale>
          <a:sx n="59" d="100"/>
          <a:sy n="59" d="100"/>
        </p:scale>
        <p:origin x="91"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55353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28C9C3-3554-4C90-A493-C96FBC359B30}" type="datetimeFigureOut">
              <a:rPr lang="fr-FR" smtClean="0"/>
              <a:t>10/01/2021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36706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1935283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21054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1684783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205187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689578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3570336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25976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18242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32986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28C9C3-3554-4C90-A493-C96FBC359B30}" type="datetimeFigureOut">
              <a:rPr lang="fr-FR" smtClean="0"/>
              <a:t>10/01/2021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182530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8C9C3-3554-4C90-A493-C96FBC359B30}" type="datetimeFigureOut">
              <a:rPr lang="fr-FR" smtClean="0"/>
              <a:t>10/01/2021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148860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3268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43149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B28C9C3-3554-4C90-A493-C96FBC359B30}" type="datetimeFigureOut">
              <a:rPr lang="fr-FR" smtClean="0"/>
              <a:t>10/01/2021</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381905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28C9C3-3554-4C90-A493-C96FBC359B30}" type="datetimeFigureOut">
              <a:rPr lang="fr-FR" smtClean="0"/>
              <a:t>10/01/2021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E156B6E-B640-4EEE-86A6-B0FF77D6EB98}" type="slidenum">
              <a:rPr lang="fr-FR" smtClean="0"/>
              <a:t>‹N°›</a:t>
            </a:fld>
            <a:endParaRPr lang="fr-FR"/>
          </a:p>
        </p:txBody>
      </p:sp>
    </p:spTree>
    <p:extLst>
      <p:ext uri="{BB962C8B-B14F-4D97-AF65-F5344CB8AC3E}">
        <p14:creationId xmlns:p14="http://schemas.microsoft.com/office/powerpoint/2010/main" val="17241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28C9C3-3554-4C90-A493-C96FBC359B30}" type="datetimeFigureOut">
              <a:rPr lang="fr-FR" smtClean="0"/>
              <a:t>10/01/2021</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156B6E-B640-4EEE-86A6-B0FF77D6EB98}" type="slidenum">
              <a:rPr lang="fr-FR" smtClean="0"/>
              <a:t>‹N°›</a:t>
            </a:fld>
            <a:endParaRPr lang="fr-FR"/>
          </a:p>
        </p:txBody>
      </p:sp>
    </p:spTree>
    <p:extLst>
      <p:ext uri="{BB962C8B-B14F-4D97-AF65-F5344CB8AC3E}">
        <p14:creationId xmlns:p14="http://schemas.microsoft.com/office/powerpoint/2010/main" val="30989065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0E231-98F9-4648-A123-AA1ABEA71E1D}"/>
              </a:ext>
            </a:extLst>
          </p:cNvPr>
          <p:cNvSpPr>
            <a:spLocks noGrp="1"/>
          </p:cNvSpPr>
          <p:nvPr>
            <p:ph type="ctrTitle"/>
          </p:nvPr>
        </p:nvSpPr>
        <p:spPr/>
        <p:txBody>
          <a:bodyPr/>
          <a:lstStyle/>
          <a:p>
            <a:r>
              <a:rPr lang="en-US" dirty="0"/>
              <a:t>ESILV - Python for data analysis - devoir 2021</a:t>
            </a:r>
            <a:endParaRPr lang="fr-FR" dirty="0"/>
          </a:p>
        </p:txBody>
      </p:sp>
      <p:sp>
        <p:nvSpPr>
          <p:cNvPr id="3" name="Sous-titre 2">
            <a:extLst>
              <a:ext uri="{FF2B5EF4-FFF2-40B4-BE49-F238E27FC236}">
                <a16:creationId xmlns:a16="http://schemas.microsoft.com/office/drawing/2014/main" id="{E139D814-2007-4B1B-8AFC-84632BB1D89C}"/>
              </a:ext>
            </a:extLst>
          </p:cNvPr>
          <p:cNvSpPr>
            <a:spLocks noGrp="1"/>
          </p:cNvSpPr>
          <p:nvPr>
            <p:ph type="subTitle" idx="1"/>
          </p:nvPr>
        </p:nvSpPr>
        <p:spPr/>
        <p:txBody>
          <a:bodyPr/>
          <a:lstStyle/>
          <a:p>
            <a:r>
              <a:rPr lang="fr-FR" dirty="0"/>
              <a:t>Last and first </a:t>
            </a:r>
            <a:r>
              <a:rPr lang="fr-FR" dirty="0" err="1"/>
              <a:t>names</a:t>
            </a:r>
            <a:r>
              <a:rPr lang="fr-FR" dirty="0"/>
              <a:t>: </a:t>
            </a:r>
            <a:r>
              <a:rPr lang="fr-FR" dirty="0" err="1"/>
              <a:t>koye</a:t>
            </a:r>
            <a:r>
              <a:rPr lang="fr-FR" dirty="0"/>
              <a:t> </a:t>
            </a:r>
            <a:r>
              <a:rPr lang="fr-FR" dirty="0" err="1"/>
              <a:t>jean-david</a:t>
            </a:r>
            <a:r>
              <a:rPr lang="fr-FR" dirty="0"/>
              <a:t> </a:t>
            </a:r>
            <a:r>
              <a:rPr lang="fr-FR" dirty="0" err="1"/>
              <a:t>alexandre</a:t>
            </a:r>
            <a:r>
              <a:rPr lang="fr-FR" dirty="0"/>
              <a:t> </a:t>
            </a:r>
          </a:p>
          <a:p>
            <a:r>
              <a:rPr lang="fr-FR" dirty="0"/>
              <a:t>						</a:t>
            </a:r>
            <a:r>
              <a:rPr lang="fr-FR" dirty="0" err="1"/>
              <a:t>centa</a:t>
            </a:r>
            <a:r>
              <a:rPr lang="fr-FR" dirty="0"/>
              <a:t> pierre</a:t>
            </a:r>
          </a:p>
        </p:txBody>
      </p:sp>
      <p:pic>
        <p:nvPicPr>
          <p:cNvPr id="5" name="Picture 4">
            <a:extLst>
              <a:ext uri="{FF2B5EF4-FFF2-40B4-BE49-F238E27FC236}">
                <a16:creationId xmlns:a16="http://schemas.microsoft.com/office/drawing/2014/main" id="{AECA5036-E04C-403D-AA1D-0D522ED44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47800" cy="1447800"/>
          </a:xfrm>
          <a:prstGeom prst="rect">
            <a:avLst/>
          </a:prstGeom>
        </p:spPr>
      </p:pic>
    </p:spTree>
    <p:extLst>
      <p:ext uri="{BB962C8B-B14F-4D97-AF65-F5344CB8AC3E}">
        <p14:creationId xmlns:p14="http://schemas.microsoft.com/office/powerpoint/2010/main" val="167282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0BFA-7CE2-4C11-862B-D49F8E5876A2}"/>
              </a:ext>
            </a:extLst>
          </p:cNvPr>
          <p:cNvSpPr>
            <a:spLocks noGrp="1"/>
          </p:cNvSpPr>
          <p:nvPr>
            <p:ph type="title"/>
          </p:nvPr>
        </p:nvSpPr>
        <p:spPr/>
        <p:txBody>
          <a:bodyPr/>
          <a:lstStyle/>
          <a:p>
            <a:r>
              <a:rPr lang="en-US" dirty="0"/>
              <a:t>API transformation</a:t>
            </a:r>
          </a:p>
        </p:txBody>
      </p:sp>
      <p:sp>
        <p:nvSpPr>
          <p:cNvPr id="3" name="Content Placeholder 2">
            <a:extLst>
              <a:ext uri="{FF2B5EF4-FFF2-40B4-BE49-F238E27FC236}">
                <a16:creationId xmlns:a16="http://schemas.microsoft.com/office/drawing/2014/main" id="{04852CEA-8C8A-4020-B7DA-C3603B98EB8B}"/>
              </a:ext>
            </a:extLst>
          </p:cNvPr>
          <p:cNvSpPr>
            <a:spLocks noGrp="1"/>
          </p:cNvSpPr>
          <p:nvPr>
            <p:ph idx="1"/>
          </p:nvPr>
        </p:nvSpPr>
        <p:spPr/>
        <p:txBody>
          <a:bodyPr/>
          <a:lstStyle/>
          <a:p>
            <a:r>
              <a:rPr lang="en-US" dirty="0"/>
              <a:t>To transform the model into an API ,we create 2 html files. The first is the home.html. That enables us to input the values for each attribute.</a:t>
            </a:r>
          </a:p>
          <a:p>
            <a:r>
              <a:rPr lang="en-US" dirty="0"/>
              <a:t>We then enter those values and click on predict. That now tells us the output of our prediction.</a:t>
            </a:r>
          </a:p>
          <a:p>
            <a:r>
              <a:rPr lang="en-US" dirty="0"/>
              <a:t>The 2</a:t>
            </a:r>
            <a:r>
              <a:rPr lang="en-US" baseline="30000" dirty="0"/>
              <a:t>nd</a:t>
            </a:r>
            <a:r>
              <a:rPr lang="en-US" dirty="0"/>
              <a:t> file is called after.html and deals with what we just said above. It returns the output of the prediction according to our input.</a:t>
            </a:r>
          </a:p>
          <a:p>
            <a:r>
              <a:rPr lang="en-US" dirty="0"/>
              <a:t>we also get 3 python files. One that request the </a:t>
            </a:r>
            <a:r>
              <a:rPr lang="en-US" dirty="0" err="1"/>
              <a:t>api</a:t>
            </a:r>
            <a:r>
              <a:rPr lang="en-US" dirty="0"/>
              <a:t> and the 2 others that get the attribute values and allocate them to a single instance.</a:t>
            </a:r>
          </a:p>
          <a:p>
            <a:r>
              <a:rPr lang="en-US" dirty="0"/>
              <a:t>The </a:t>
            </a:r>
          </a:p>
        </p:txBody>
      </p:sp>
    </p:spTree>
    <p:extLst>
      <p:ext uri="{BB962C8B-B14F-4D97-AF65-F5344CB8AC3E}">
        <p14:creationId xmlns:p14="http://schemas.microsoft.com/office/powerpoint/2010/main" val="235074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0B99-95EC-4FAD-B913-43859BC70316}"/>
              </a:ext>
            </a:extLst>
          </p:cNvPr>
          <p:cNvSpPr>
            <a:spLocks noGrp="1"/>
          </p:cNvSpPr>
          <p:nvPr>
            <p:ph type="title"/>
          </p:nvPr>
        </p:nvSpPr>
        <p:spPr/>
        <p:txBody>
          <a:bodyPr/>
          <a:lstStyle/>
          <a:p>
            <a:r>
              <a:rPr lang="en-US" dirty="0"/>
              <a:t>Conclusion and Discussion</a:t>
            </a:r>
          </a:p>
        </p:txBody>
      </p:sp>
      <p:sp>
        <p:nvSpPr>
          <p:cNvPr id="3" name="Content Placeholder 2">
            <a:extLst>
              <a:ext uri="{FF2B5EF4-FFF2-40B4-BE49-F238E27FC236}">
                <a16:creationId xmlns:a16="http://schemas.microsoft.com/office/drawing/2014/main" id="{264F5771-07EA-4E6B-853D-2DEDFEEA314A}"/>
              </a:ext>
            </a:extLst>
          </p:cNvPr>
          <p:cNvSpPr>
            <a:spLocks noGrp="1"/>
          </p:cNvSpPr>
          <p:nvPr>
            <p:ph idx="1"/>
          </p:nvPr>
        </p:nvSpPr>
        <p:spPr/>
        <p:txBody>
          <a:bodyPr/>
          <a:lstStyle/>
          <a:p>
            <a:r>
              <a:rPr lang="en-US" dirty="0"/>
              <a:t>According to our results we can conclude that we fulfilled the tasks. The data visualization was basically about showing the data distribution. Due to the fact that we only have numerical data we couldn’t give a lot of insights. </a:t>
            </a:r>
          </a:p>
          <a:p>
            <a:r>
              <a:rPr lang="en-US" dirty="0"/>
              <a:t>Through machine learning we got the best algorithm we found : random forest tuned by </a:t>
            </a:r>
            <a:r>
              <a:rPr lang="en-US" dirty="0" err="1"/>
              <a:t>gridsearch</a:t>
            </a:r>
            <a:r>
              <a:rPr lang="en-US" dirty="0"/>
              <a:t>. From it we made some feature importance simulation and got the best features to consider.</a:t>
            </a:r>
          </a:p>
          <a:p>
            <a:r>
              <a:rPr lang="en-US" dirty="0"/>
              <a:t>The API transformation was made by using html and Flask.</a:t>
            </a:r>
          </a:p>
          <a:p>
            <a:r>
              <a:rPr lang="en-US" dirty="0"/>
              <a:t>The most difficult challenge among all was to implement the API.</a:t>
            </a:r>
          </a:p>
        </p:txBody>
      </p:sp>
    </p:spTree>
    <p:extLst>
      <p:ext uri="{BB962C8B-B14F-4D97-AF65-F5344CB8AC3E}">
        <p14:creationId xmlns:p14="http://schemas.microsoft.com/office/powerpoint/2010/main" val="7352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6F98-A403-437A-B373-ACD7350DC386}"/>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364DD7D-14B6-4B0F-A992-EB374A9DA862}"/>
              </a:ext>
            </a:extLst>
          </p:cNvPr>
          <p:cNvSpPr>
            <a:spLocks noGrp="1"/>
          </p:cNvSpPr>
          <p:nvPr>
            <p:ph idx="1"/>
          </p:nvPr>
        </p:nvSpPr>
        <p:spPr/>
        <p:txBody>
          <a:bodyPr/>
          <a:lstStyle/>
          <a:p>
            <a:r>
              <a:rPr lang="en-US" dirty="0"/>
              <a:t>Dataset Overview</a:t>
            </a:r>
          </a:p>
          <a:p>
            <a:r>
              <a:rPr lang="en-US" dirty="0"/>
              <a:t>Machine learning</a:t>
            </a:r>
          </a:p>
          <a:p>
            <a:r>
              <a:rPr lang="en-US" dirty="0"/>
              <a:t>API Transformation</a:t>
            </a:r>
          </a:p>
          <a:p>
            <a:r>
              <a:rPr lang="en-US" dirty="0"/>
              <a:t>Conclusion  and Discussion</a:t>
            </a:r>
          </a:p>
          <a:p>
            <a:endParaRPr lang="en-US" dirty="0"/>
          </a:p>
        </p:txBody>
      </p:sp>
    </p:spTree>
    <p:extLst>
      <p:ext uri="{BB962C8B-B14F-4D97-AF65-F5344CB8AC3E}">
        <p14:creationId xmlns:p14="http://schemas.microsoft.com/office/powerpoint/2010/main" val="128380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4FB1-4314-4544-99AE-E440F69213F0}"/>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6C5FE010-A0F6-49C8-948F-1A87B52FFD4C}"/>
              </a:ext>
            </a:extLst>
          </p:cNvPr>
          <p:cNvSpPr>
            <a:spLocks noGrp="1"/>
          </p:cNvSpPr>
          <p:nvPr>
            <p:ph idx="1"/>
          </p:nvPr>
        </p:nvSpPr>
        <p:spPr/>
        <p:txBody>
          <a:bodyPr/>
          <a:lstStyle/>
          <a:p>
            <a:pPr marL="0" indent="0">
              <a:buNone/>
            </a:pPr>
            <a:r>
              <a:rPr lang="en-US" dirty="0"/>
              <a:t>The first step was to download and open our dataset. The dataset was not neat and needed some arrangement before we could start using it. All the features were in one cell (instead of being in a single column)for each row and the target variable wasn’t well defined.</a:t>
            </a:r>
          </a:p>
          <a:p>
            <a:pPr marL="0" indent="0">
              <a:buNone/>
            </a:pPr>
            <a:r>
              <a:rPr lang="en-US" dirty="0"/>
              <a:t>As you can see among the files submitted, we have the original one and the final dataset that was ready to be explored.</a:t>
            </a:r>
          </a:p>
          <a:p>
            <a:pPr marL="0" indent="0">
              <a:buNone/>
            </a:pPr>
            <a:r>
              <a:rPr lang="en-US" dirty="0"/>
              <a:t>Our dataset is about block classification. We got 5473 observations for 11 attributes. It’s defined by measurements such as the length or the area. All our attributes are numerical (integers and continuous)</a:t>
            </a:r>
          </a:p>
          <a:p>
            <a:pPr marL="0" indent="0">
              <a:buNone/>
            </a:pPr>
            <a:r>
              <a:rPr lang="en-US" dirty="0"/>
              <a:t>We also have no missing values. The target variable has 5 distinct classes numerated from 1 to 5.</a:t>
            </a:r>
          </a:p>
        </p:txBody>
      </p:sp>
    </p:spTree>
    <p:extLst>
      <p:ext uri="{BB962C8B-B14F-4D97-AF65-F5344CB8AC3E}">
        <p14:creationId xmlns:p14="http://schemas.microsoft.com/office/powerpoint/2010/main" val="227525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493DB-6207-4EB7-98E4-FCEB0683AD8C}"/>
              </a:ext>
            </a:extLst>
          </p:cNvPr>
          <p:cNvSpPr>
            <a:spLocks noGrp="1"/>
          </p:cNvSpPr>
          <p:nvPr>
            <p:ph type="title"/>
          </p:nvPr>
        </p:nvSpPr>
        <p:spPr>
          <a:xfrm>
            <a:off x="648931" y="629266"/>
            <a:ext cx="4166510" cy="1622321"/>
          </a:xfrm>
        </p:spPr>
        <p:txBody>
          <a:bodyPr>
            <a:normAutofit/>
          </a:bodyPr>
          <a:lstStyle/>
          <a:p>
            <a:r>
              <a:rPr lang="en-US">
                <a:solidFill>
                  <a:srgbClr val="EBEBEB"/>
                </a:solidFill>
              </a:rPr>
              <a:t>Dataset Overview</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Image 4">
            <a:extLst>
              <a:ext uri="{FF2B5EF4-FFF2-40B4-BE49-F238E27FC236}">
                <a16:creationId xmlns:a16="http://schemas.microsoft.com/office/drawing/2014/main" id="{C5B57CAD-261E-4512-9599-52D1399D5C24}"/>
              </a:ext>
            </a:extLst>
          </p:cNvPr>
          <p:cNvPicPr>
            <a:picLocks noChangeAspect="1"/>
          </p:cNvPicPr>
          <p:nvPr/>
        </p:nvPicPr>
        <p:blipFill>
          <a:blip r:embed="rId2"/>
          <a:stretch>
            <a:fillRect/>
          </a:stretch>
        </p:blipFill>
        <p:spPr>
          <a:xfrm>
            <a:off x="5732071" y="2438400"/>
            <a:ext cx="6463538" cy="3005545"/>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E96B35D-448C-4FB7-A278-2B230A95605C}"/>
              </a:ext>
            </a:extLst>
          </p:cNvPr>
          <p:cNvSpPr>
            <a:spLocks noGrp="1"/>
          </p:cNvSpPr>
          <p:nvPr>
            <p:ph idx="1"/>
          </p:nvPr>
        </p:nvSpPr>
        <p:spPr>
          <a:xfrm>
            <a:off x="648931" y="2438400"/>
            <a:ext cx="4166509" cy="3785419"/>
          </a:xfrm>
        </p:spPr>
        <p:txBody>
          <a:bodyPr>
            <a:normAutofit/>
          </a:bodyPr>
          <a:lstStyle/>
          <a:p>
            <a:pPr>
              <a:lnSpc>
                <a:spcPct val="90000"/>
              </a:lnSpc>
            </a:pPr>
            <a:r>
              <a:rPr lang="en-US" sz="1100">
                <a:solidFill>
                  <a:srgbClr val="EBEBEB"/>
                </a:solidFill>
              </a:rPr>
              <a:t>We first checked the data distribution insight for the target variable.</a:t>
            </a:r>
          </a:p>
          <a:p>
            <a:pPr marL="0" indent="0">
              <a:lnSpc>
                <a:spcPct val="90000"/>
              </a:lnSpc>
              <a:buNone/>
            </a:pPr>
            <a:r>
              <a:rPr lang="en-US" sz="1100">
                <a:solidFill>
                  <a:srgbClr val="EBEBEB"/>
                </a:solidFill>
              </a:rPr>
              <a:t>The target variable contains 5 distinct observations with the 1</a:t>
            </a:r>
            <a:r>
              <a:rPr lang="en-US" sz="1100" baseline="30000">
                <a:solidFill>
                  <a:srgbClr val="EBEBEB"/>
                </a:solidFill>
              </a:rPr>
              <a:t>st</a:t>
            </a:r>
            <a:r>
              <a:rPr lang="en-US" sz="1100">
                <a:solidFill>
                  <a:srgbClr val="EBEBEB"/>
                </a:solidFill>
              </a:rPr>
              <a:t> one that is over 90% of the total distribution,</a:t>
            </a:r>
          </a:p>
          <a:p>
            <a:pPr>
              <a:lnSpc>
                <a:spcPct val="90000"/>
              </a:lnSpc>
            </a:pPr>
            <a:r>
              <a:rPr lang="en-US" sz="1100">
                <a:solidFill>
                  <a:srgbClr val="EBEBEB"/>
                </a:solidFill>
              </a:rPr>
              <a:t>We did some data visualization in order to check attributes correlations. This helped us to know the attributes that have an impact on the target variable. It also help to see the variable that are not important In our dataset. The correlation heatmap is a best way to visualize it. It gives us a full overview of all the attributes  relationships. </a:t>
            </a:r>
          </a:p>
          <a:p>
            <a:pPr>
              <a:lnSpc>
                <a:spcPct val="90000"/>
              </a:lnSpc>
            </a:pPr>
            <a:r>
              <a:rPr lang="en-US" sz="1100">
                <a:solidFill>
                  <a:srgbClr val="EBEBEB"/>
                </a:solidFill>
              </a:rPr>
              <a:t>The heatmap gives us information such as : the highest correlation is blackand and blackpix (0.96) =&gt; In other words, the total number of black pixels in the original bitmap of the block and after the RLSA are highly related</a:t>
            </a:r>
          </a:p>
          <a:p>
            <a:pPr>
              <a:lnSpc>
                <a:spcPct val="90000"/>
              </a:lnSpc>
            </a:pPr>
            <a:r>
              <a:rPr lang="en-US" sz="1100">
                <a:solidFill>
                  <a:srgbClr val="EBEBEB"/>
                </a:solidFill>
              </a:rPr>
              <a:t>the height is the most important factor to determine the target.</a:t>
            </a:r>
          </a:p>
          <a:p>
            <a:pPr>
              <a:lnSpc>
                <a:spcPct val="90000"/>
              </a:lnSpc>
            </a:pPr>
            <a:endParaRPr lang="en-US" sz="1100">
              <a:solidFill>
                <a:srgbClr val="EBEBEB"/>
              </a:solidFill>
            </a:endParaRPr>
          </a:p>
          <a:p>
            <a:pPr>
              <a:lnSpc>
                <a:spcPct val="90000"/>
              </a:lnSpc>
            </a:pPr>
            <a:endParaRPr lang="en-US" sz="1100">
              <a:solidFill>
                <a:srgbClr val="EBEBEB"/>
              </a:solidFill>
            </a:endParaRPr>
          </a:p>
        </p:txBody>
      </p:sp>
    </p:spTree>
    <p:extLst>
      <p:ext uri="{BB962C8B-B14F-4D97-AF65-F5344CB8AC3E}">
        <p14:creationId xmlns:p14="http://schemas.microsoft.com/office/powerpoint/2010/main" val="145095458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EDFF-A70C-4A89-BE1A-84813D1A89BF}"/>
              </a:ext>
            </a:extLst>
          </p:cNvPr>
          <p:cNvSpPr>
            <a:spLocks noGrp="1"/>
          </p:cNvSpPr>
          <p:nvPr>
            <p:ph type="title"/>
          </p:nvPr>
        </p:nvSpPr>
        <p:spPr/>
        <p:txBody>
          <a:bodyPr/>
          <a:lstStyle/>
          <a:p>
            <a:r>
              <a:rPr lang="en-US" dirty="0"/>
              <a:t>Machine learning </a:t>
            </a:r>
          </a:p>
        </p:txBody>
      </p:sp>
      <p:sp>
        <p:nvSpPr>
          <p:cNvPr id="3" name="Content Placeholder 2">
            <a:extLst>
              <a:ext uri="{FF2B5EF4-FFF2-40B4-BE49-F238E27FC236}">
                <a16:creationId xmlns:a16="http://schemas.microsoft.com/office/drawing/2014/main" id="{BBD921C7-922A-4A39-A23F-98879C7A1F4F}"/>
              </a:ext>
            </a:extLst>
          </p:cNvPr>
          <p:cNvSpPr>
            <a:spLocks noGrp="1"/>
          </p:cNvSpPr>
          <p:nvPr>
            <p:ph idx="1"/>
          </p:nvPr>
        </p:nvSpPr>
        <p:spPr/>
        <p:txBody>
          <a:bodyPr>
            <a:normAutofit fontScale="92500" lnSpcReduction="10000"/>
          </a:bodyPr>
          <a:lstStyle/>
          <a:p>
            <a:r>
              <a:rPr lang="fr-FR" dirty="0" err="1"/>
              <a:t>We</a:t>
            </a:r>
            <a:r>
              <a:rPr lang="fr-FR" dirty="0"/>
              <a:t> have 10 </a:t>
            </a:r>
            <a:r>
              <a:rPr lang="fr-FR" dirty="0" err="1"/>
              <a:t>features</a:t>
            </a:r>
            <a:r>
              <a:rPr lang="fr-FR" dirty="0"/>
              <a:t> and a </a:t>
            </a:r>
            <a:r>
              <a:rPr lang="fr-FR" dirty="0" err="1"/>
              <a:t>target</a:t>
            </a:r>
            <a:r>
              <a:rPr lang="fr-FR" dirty="0"/>
              <a:t> </a:t>
            </a:r>
            <a:r>
              <a:rPr lang="fr-FR" dirty="0" err="1"/>
              <a:t>representing</a:t>
            </a:r>
            <a:r>
              <a:rPr lang="fr-FR" dirty="0"/>
              <a:t> classes.</a:t>
            </a:r>
            <a:br>
              <a:rPr lang="fr-FR" dirty="0"/>
            </a:br>
            <a:r>
              <a:rPr lang="fr-FR" dirty="0"/>
              <a:t>The </a:t>
            </a:r>
            <a:r>
              <a:rPr lang="fr-FR" dirty="0" err="1"/>
              <a:t>problem</a:t>
            </a:r>
            <a:r>
              <a:rPr lang="fr-FR" dirty="0"/>
              <a:t> </a:t>
            </a:r>
            <a:r>
              <a:rPr lang="fr-FR" dirty="0" err="1"/>
              <a:t>is</a:t>
            </a:r>
            <a:r>
              <a:rPr lang="fr-FR" dirty="0"/>
              <a:t> </a:t>
            </a:r>
            <a:r>
              <a:rPr lang="fr-FR" dirty="0" err="1"/>
              <a:t>therefore</a:t>
            </a:r>
            <a:r>
              <a:rPr lang="fr-FR" dirty="0"/>
              <a:t> a classification </a:t>
            </a:r>
            <a:r>
              <a:rPr lang="fr-FR" dirty="0" err="1"/>
              <a:t>problem</a:t>
            </a:r>
            <a:r>
              <a:rPr lang="fr-FR" dirty="0"/>
              <a:t> </a:t>
            </a:r>
            <a:r>
              <a:rPr lang="fr-FR" dirty="0" err="1"/>
              <a:t>with</a:t>
            </a:r>
            <a:r>
              <a:rPr lang="fr-FR" dirty="0"/>
              <a:t> more </a:t>
            </a:r>
            <a:r>
              <a:rPr lang="fr-FR" dirty="0" err="1"/>
              <a:t>than</a:t>
            </a:r>
            <a:r>
              <a:rPr lang="fr-FR" dirty="0"/>
              <a:t> 2 classes.</a:t>
            </a:r>
            <a:endParaRPr lang="en-US" dirty="0"/>
          </a:p>
          <a:p>
            <a:r>
              <a:rPr lang="en-US" dirty="0"/>
              <a:t>As we have a target with some discrete values only, we conclude that we are facing a supervised classification problem. So, we can try three different types of machine learning methods:</a:t>
            </a:r>
          </a:p>
          <a:p>
            <a:pPr marL="0" indent="0">
              <a:buNone/>
            </a:pPr>
            <a:r>
              <a:rPr lang="en-US" dirty="0"/>
              <a:t>-Logistic Regression but we are not in a binary case, so it does not seem appropriate </a:t>
            </a:r>
          </a:p>
          <a:p>
            <a:pPr marL="0" indent="0">
              <a:buNone/>
            </a:pPr>
            <a:r>
              <a:rPr lang="en-US" dirty="0"/>
              <a:t>-Discriminant Analysis as we have gaussian-like distributions</a:t>
            </a:r>
          </a:p>
          <a:p>
            <a:pPr marL="0" indent="0">
              <a:buNone/>
            </a:pPr>
            <a:r>
              <a:rPr lang="en-US" dirty="0"/>
              <a:t>-Classification tree and improving methods</a:t>
            </a:r>
          </a:p>
          <a:p>
            <a:pPr marL="0" indent="0">
              <a:buNone/>
            </a:pPr>
            <a:r>
              <a:rPr lang="en-US" dirty="0"/>
              <a:t>We can also try unsupervised classification models, such as </a:t>
            </a:r>
            <a:r>
              <a:rPr lang="en-US" dirty="0" err="1"/>
              <a:t>knn</a:t>
            </a:r>
            <a:r>
              <a:rPr lang="en-US" dirty="0"/>
              <a:t> which is a clustering algorithm.</a:t>
            </a:r>
          </a:p>
          <a:p>
            <a:endParaRPr lang="en-US" dirty="0"/>
          </a:p>
        </p:txBody>
      </p:sp>
    </p:spTree>
    <p:extLst>
      <p:ext uri="{BB962C8B-B14F-4D97-AF65-F5344CB8AC3E}">
        <p14:creationId xmlns:p14="http://schemas.microsoft.com/office/powerpoint/2010/main" val="311858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FAAE-3396-41EF-8F97-636957178173}"/>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34FBFD2A-6E93-4853-A16E-31E142C4E01E}"/>
              </a:ext>
            </a:extLst>
          </p:cNvPr>
          <p:cNvSpPr>
            <a:spLocks noGrp="1"/>
          </p:cNvSpPr>
          <p:nvPr>
            <p:ph idx="1"/>
          </p:nvPr>
        </p:nvSpPr>
        <p:spPr/>
        <p:txBody>
          <a:bodyPr>
            <a:normAutofit lnSpcReduction="10000"/>
          </a:bodyPr>
          <a:lstStyle/>
          <a:p>
            <a:r>
              <a:rPr lang="en-US" dirty="0"/>
              <a:t>To apply the machine learning algorithms, we need to split and train the dataset. The main rule is the 70% train 30% test . We drop the target variable then train the whole dataset and test the results with the test split.</a:t>
            </a:r>
          </a:p>
          <a:p>
            <a:r>
              <a:rPr lang="en-US" dirty="0"/>
              <a:t>We performed grid searches In order to find the best values of hyper parameters to tune each model. </a:t>
            </a:r>
            <a:br>
              <a:rPr lang="en-US" dirty="0"/>
            </a:br>
            <a:r>
              <a:rPr lang="en-US" dirty="0"/>
              <a:t>The grid searches were done with 10 fold cross validations, to ensure the results were not </a:t>
            </a:r>
            <a:r>
              <a:rPr lang="en-US" dirty="0" err="1"/>
              <a:t>biaised</a:t>
            </a:r>
            <a:r>
              <a:rPr lang="en-US" dirty="0"/>
              <a:t> by the choice of the training set</a:t>
            </a:r>
          </a:p>
          <a:p>
            <a:r>
              <a:rPr lang="en-US" dirty="0"/>
              <a:t>First we applied Linear and Quadratic Discriminant Analysis. </a:t>
            </a:r>
            <a:br>
              <a:rPr lang="en-US" dirty="0"/>
            </a:br>
            <a:r>
              <a:rPr lang="en-US" dirty="0"/>
              <a:t>For this first cases it seems tuning hyper parameters didn’t have a significant impact on the results. </a:t>
            </a:r>
          </a:p>
          <a:p>
            <a:r>
              <a:rPr lang="en-US" dirty="0"/>
              <a:t>The same interpretation was noticed for the quadratic discriminant analysis.</a:t>
            </a:r>
          </a:p>
        </p:txBody>
      </p:sp>
    </p:spTree>
    <p:extLst>
      <p:ext uri="{BB962C8B-B14F-4D97-AF65-F5344CB8AC3E}">
        <p14:creationId xmlns:p14="http://schemas.microsoft.com/office/powerpoint/2010/main" val="101041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1AF46-F83C-4797-B3A7-54F2F97B96DF}"/>
              </a:ext>
            </a:extLst>
          </p:cNvPr>
          <p:cNvSpPr>
            <a:spLocks noGrp="1"/>
          </p:cNvSpPr>
          <p:nvPr>
            <p:ph type="title"/>
          </p:nvPr>
        </p:nvSpPr>
        <p:spPr>
          <a:xfrm>
            <a:off x="648931" y="629266"/>
            <a:ext cx="4166510" cy="1622321"/>
          </a:xfrm>
        </p:spPr>
        <p:txBody>
          <a:bodyPr>
            <a:normAutofit/>
          </a:bodyPr>
          <a:lstStyle/>
          <a:p>
            <a:r>
              <a:rPr lang="en-US">
                <a:solidFill>
                  <a:srgbClr val="EBEBEB"/>
                </a:solidFill>
              </a:rPr>
              <a:t>Machine learning</a:t>
            </a:r>
          </a:p>
        </p:txBody>
      </p:sp>
      <p:sp>
        <p:nvSpPr>
          <p:cNvPr id="1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Image 4">
            <a:extLst>
              <a:ext uri="{FF2B5EF4-FFF2-40B4-BE49-F238E27FC236}">
                <a16:creationId xmlns:a16="http://schemas.microsoft.com/office/drawing/2014/main" id="{4A63C86A-DACE-4490-BB4C-7CF4DF718709}"/>
              </a:ext>
            </a:extLst>
          </p:cNvPr>
          <p:cNvPicPr>
            <a:picLocks noChangeAspect="1"/>
          </p:cNvPicPr>
          <p:nvPr/>
        </p:nvPicPr>
        <p:blipFill>
          <a:blip r:embed="rId2"/>
          <a:stretch>
            <a:fillRect/>
          </a:stretch>
        </p:blipFill>
        <p:spPr>
          <a:xfrm>
            <a:off x="5945271" y="2047353"/>
            <a:ext cx="5785388" cy="3543550"/>
          </a:xfrm>
          <a:prstGeom prst="rect">
            <a:avLst/>
          </a:prstGeom>
          <a:effectLst/>
        </p:spPr>
      </p:pic>
      <p:sp>
        <p:nvSpPr>
          <p:cNvPr id="21"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2D7D901-48A8-4832-BA18-1544C1655C9B}"/>
              </a:ext>
            </a:extLst>
          </p:cNvPr>
          <p:cNvSpPr>
            <a:spLocks noGrp="1"/>
          </p:cNvSpPr>
          <p:nvPr>
            <p:ph idx="1"/>
          </p:nvPr>
        </p:nvSpPr>
        <p:spPr>
          <a:xfrm>
            <a:off x="648931" y="2438400"/>
            <a:ext cx="4166509" cy="3785419"/>
          </a:xfrm>
        </p:spPr>
        <p:txBody>
          <a:bodyPr>
            <a:normAutofit/>
          </a:bodyPr>
          <a:lstStyle/>
          <a:p>
            <a:pPr>
              <a:lnSpc>
                <a:spcPct val="90000"/>
              </a:lnSpc>
            </a:pPr>
            <a:r>
              <a:rPr lang="en-US" sz="1400">
                <a:solidFill>
                  <a:srgbClr val="EBEBEB"/>
                </a:solidFill>
              </a:rPr>
              <a:t>As for the K nearest Neighbours, the hyper parameters variation was meaningful. </a:t>
            </a:r>
          </a:p>
          <a:p>
            <a:pPr>
              <a:lnSpc>
                <a:spcPct val="90000"/>
              </a:lnSpc>
            </a:pPr>
            <a:r>
              <a:rPr lang="en-US" sz="1400">
                <a:solidFill>
                  <a:srgbClr val="EBEBEB"/>
                </a:solidFill>
              </a:rPr>
              <a:t>We saw a better performance for  k for f1 and accuracy seems to be k=1</a:t>
            </a:r>
          </a:p>
          <a:p>
            <a:pPr>
              <a:lnSpc>
                <a:spcPct val="90000"/>
              </a:lnSpc>
            </a:pPr>
            <a:r>
              <a:rPr lang="en-US" sz="1400">
                <a:solidFill>
                  <a:srgbClr val="EBEBEB"/>
                </a:solidFill>
              </a:rPr>
              <a:t>We added some other types of classification algorithms such as Decision tree, and boosting methods based on trees such as Adaboost or Gradientboost. We also tried a random forest model.</a:t>
            </a:r>
          </a:p>
          <a:p>
            <a:pPr>
              <a:lnSpc>
                <a:spcPct val="90000"/>
              </a:lnSpc>
            </a:pPr>
            <a:r>
              <a:rPr lang="en-US" sz="1400">
                <a:solidFill>
                  <a:srgbClr val="EBEBEB"/>
                </a:solidFill>
              </a:rPr>
              <a:t>The main objective was to find between all the models, the one having the best accuracy and the best f1 (recording the precision/recall tradeoff)</a:t>
            </a:r>
          </a:p>
          <a:p>
            <a:pPr>
              <a:lnSpc>
                <a:spcPct val="90000"/>
              </a:lnSpc>
            </a:pPr>
            <a:r>
              <a:rPr lang="en-US" sz="1400">
                <a:solidFill>
                  <a:srgbClr val="EBEBEB"/>
                </a:solidFill>
              </a:rPr>
              <a:t>Based on that we found RandomForest Classifier seemed to be the best fitting one</a:t>
            </a:r>
          </a:p>
          <a:p>
            <a:pPr>
              <a:lnSpc>
                <a:spcPct val="90000"/>
              </a:lnSpc>
            </a:pPr>
            <a:endParaRPr lang="en-US" sz="1400">
              <a:solidFill>
                <a:srgbClr val="EBEBEB"/>
              </a:solidFill>
            </a:endParaRPr>
          </a:p>
        </p:txBody>
      </p:sp>
    </p:spTree>
    <p:extLst>
      <p:ext uri="{BB962C8B-B14F-4D97-AF65-F5344CB8AC3E}">
        <p14:creationId xmlns:p14="http://schemas.microsoft.com/office/powerpoint/2010/main" val="37546914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FB4FC-0B00-4BB6-9F8F-A528065E378E}"/>
              </a:ext>
            </a:extLst>
          </p:cNvPr>
          <p:cNvSpPr>
            <a:spLocks noGrp="1"/>
          </p:cNvSpPr>
          <p:nvPr>
            <p:ph type="title"/>
          </p:nvPr>
        </p:nvSpPr>
        <p:spPr>
          <a:xfrm>
            <a:off x="648931" y="629266"/>
            <a:ext cx="4166510" cy="1622321"/>
          </a:xfrm>
        </p:spPr>
        <p:txBody>
          <a:bodyPr>
            <a:normAutofit/>
          </a:bodyPr>
          <a:lstStyle/>
          <a:p>
            <a:r>
              <a:rPr lang="en-US">
                <a:solidFill>
                  <a:srgbClr val="EBEBEB"/>
                </a:solidFill>
              </a:rPr>
              <a:t>Machine learning</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Image 4">
            <a:extLst>
              <a:ext uri="{FF2B5EF4-FFF2-40B4-BE49-F238E27FC236}">
                <a16:creationId xmlns:a16="http://schemas.microsoft.com/office/drawing/2014/main" id="{32D8AEEE-E658-49F3-ABCF-7AA0BAD94499}"/>
              </a:ext>
            </a:extLst>
          </p:cNvPr>
          <p:cNvPicPr>
            <a:picLocks noChangeAspect="1"/>
          </p:cNvPicPr>
          <p:nvPr/>
        </p:nvPicPr>
        <p:blipFill rotWithShape="1">
          <a:blip r:embed="rId2"/>
          <a:srcRect l="3076" t="-1590" r="32094" b="1590"/>
          <a:stretch/>
        </p:blipFill>
        <p:spPr>
          <a:xfrm>
            <a:off x="5553493" y="2145678"/>
            <a:ext cx="6228770" cy="3819137"/>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EC453E-4661-4821-BD5C-63E86AC3C448}"/>
              </a:ext>
            </a:extLst>
          </p:cNvPr>
          <p:cNvSpPr>
            <a:spLocks noGrp="1"/>
          </p:cNvSpPr>
          <p:nvPr>
            <p:ph idx="1"/>
          </p:nvPr>
        </p:nvSpPr>
        <p:spPr>
          <a:xfrm>
            <a:off x="648931" y="2438400"/>
            <a:ext cx="4166509" cy="3785419"/>
          </a:xfrm>
        </p:spPr>
        <p:txBody>
          <a:bodyPr>
            <a:normAutofit/>
          </a:bodyPr>
          <a:lstStyle/>
          <a:p>
            <a:r>
              <a:rPr lang="en-US">
                <a:solidFill>
                  <a:srgbClr val="EBEBEB"/>
                </a:solidFill>
              </a:rPr>
              <a:t>After checking the algorithms performance, we did some feature importance based on the best algorithm. It reveals that the most important feature to the target variable were  height, mean_tr and eccen.</a:t>
            </a:r>
          </a:p>
          <a:p>
            <a:r>
              <a:rPr lang="en-US">
                <a:solidFill>
                  <a:srgbClr val="EBEBEB"/>
                </a:solidFill>
              </a:rPr>
              <a:t>That means they have the highest relationship with the target variable.</a:t>
            </a:r>
          </a:p>
        </p:txBody>
      </p:sp>
    </p:spTree>
    <p:extLst>
      <p:ext uri="{BB962C8B-B14F-4D97-AF65-F5344CB8AC3E}">
        <p14:creationId xmlns:p14="http://schemas.microsoft.com/office/powerpoint/2010/main" val="26484353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2967-88FD-4FBB-A2AA-18D942422160}"/>
              </a:ext>
            </a:extLst>
          </p:cNvPr>
          <p:cNvSpPr>
            <a:spLocks noGrp="1"/>
          </p:cNvSpPr>
          <p:nvPr>
            <p:ph type="title"/>
          </p:nvPr>
        </p:nvSpPr>
        <p:spPr/>
        <p:txBody>
          <a:bodyPr/>
          <a:lstStyle/>
          <a:p>
            <a:r>
              <a:rPr lang="en-US" dirty="0"/>
              <a:t>API Transformation</a:t>
            </a:r>
          </a:p>
        </p:txBody>
      </p:sp>
      <p:sp>
        <p:nvSpPr>
          <p:cNvPr id="3" name="Content Placeholder 2">
            <a:extLst>
              <a:ext uri="{FF2B5EF4-FFF2-40B4-BE49-F238E27FC236}">
                <a16:creationId xmlns:a16="http://schemas.microsoft.com/office/drawing/2014/main" id="{2CB82AC1-0A43-416D-ADAD-AB67CFCAD90E}"/>
              </a:ext>
            </a:extLst>
          </p:cNvPr>
          <p:cNvSpPr>
            <a:spLocks noGrp="1"/>
          </p:cNvSpPr>
          <p:nvPr>
            <p:ph idx="1"/>
          </p:nvPr>
        </p:nvSpPr>
        <p:spPr/>
        <p:txBody>
          <a:bodyPr/>
          <a:lstStyle/>
          <a:p>
            <a:r>
              <a:rPr lang="en-US" dirty="0"/>
              <a:t>We chose Flask over Django for our API transformation</a:t>
            </a:r>
          </a:p>
          <a:p>
            <a:r>
              <a:rPr lang="en-US" dirty="0"/>
              <a:t>Both frameworks are suitable for rapid development of web apps, although Django is considered to have the steeper learning curve. Flask provides the most flexibility in terms of </a:t>
            </a:r>
            <a:r>
              <a:rPr lang="en-US" dirty="0" err="1"/>
              <a:t>customisation</a:t>
            </a:r>
            <a:r>
              <a:rPr lang="en-US" dirty="0"/>
              <a:t>, however Django has a larger existing community of users and so offers more support.</a:t>
            </a:r>
          </a:p>
          <a:p>
            <a:r>
              <a:rPr lang="en-US" dirty="0"/>
              <a:t>Flask is a tool for learning web development fundamentals and best practices along with the core pieces of a web framework that are common to almost all frameworks. Flask is lighter and much more explicit than Django.</a:t>
            </a:r>
          </a:p>
        </p:txBody>
      </p:sp>
    </p:spTree>
    <p:extLst>
      <p:ext uri="{BB962C8B-B14F-4D97-AF65-F5344CB8AC3E}">
        <p14:creationId xmlns:p14="http://schemas.microsoft.com/office/powerpoint/2010/main" val="1829457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107</TotalTime>
  <Words>1046</Words>
  <Application>Microsoft Office PowerPoint</Application>
  <PresentationFormat>Grand écran</PresentationFormat>
  <Paragraphs>55</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Century Gothic</vt:lpstr>
      <vt:lpstr>Wingdings 3</vt:lpstr>
      <vt:lpstr>Ion</vt:lpstr>
      <vt:lpstr>ESILV - Python for data analysis - devoir 2021</vt:lpstr>
      <vt:lpstr>Table of contents</vt:lpstr>
      <vt:lpstr>Dataset Overview</vt:lpstr>
      <vt:lpstr>Dataset Overview</vt:lpstr>
      <vt:lpstr>Machine learning </vt:lpstr>
      <vt:lpstr>Machine learning</vt:lpstr>
      <vt:lpstr>Machine learning</vt:lpstr>
      <vt:lpstr>Machine learning</vt:lpstr>
      <vt:lpstr>API Transformation</vt:lpstr>
      <vt:lpstr>API transformation</vt:lpstr>
      <vt:lpstr>Conclusion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ESILV - Python for data analysis - devoir 2021</dc:title>
  <dc:creator>CENTA Pierre</dc:creator>
  <cp:lastModifiedBy>CENTA Pierre</cp:lastModifiedBy>
  <cp:revision>1</cp:revision>
  <dcterms:created xsi:type="dcterms:W3CDTF">2021-01-10T20:22:25Z</dcterms:created>
  <dcterms:modified xsi:type="dcterms:W3CDTF">2021-01-10T22:10:08Z</dcterms:modified>
</cp:coreProperties>
</file>