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11"/>
  </p:notesMasterIdLst>
  <p:sldIdLst>
    <p:sldId id="323" r:id="rId4"/>
    <p:sldId id="325" r:id="rId5"/>
    <p:sldId id="326" r:id="rId6"/>
    <p:sldId id="329" r:id="rId7"/>
    <p:sldId id="336" r:id="rId8"/>
    <p:sldId id="330" r:id="rId9"/>
    <p:sldId id="33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93DAB-3BFB-441F-AF69-AC19C4D8DD64}" v="1048" dt="2022-12-03T18:27:5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63" autoAdjust="0"/>
  </p:normalViewPr>
  <p:slideViewPr>
    <p:cSldViewPr>
      <p:cViewPr varScale="1">
        <p:scale>
          <a:sx n="137" d="100"/>
          <a:sy n="137" d="100"/>
        </p:scale>
        <p:origin x="23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ryB/RpaBoettscher" TargetMode="External"/><Relationship Id="rId2" Type="http://schemas.openxmlformats.org/officeDocument/2006/relationships/hyperlink" Target="https://dev.azure.com/pierryboettscher/RpaBoettsche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RPA BOETTSCHER</a:t>
            </a: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Pierry Boettscher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200" dirty="0">
                <a:latin typeface="Open Sans"/>
                <a:ea typeface="Open Sans"/>
                <a:cs typeface="Open Sans"/>
              </a:rPr>
              <a:t>pierryboettscher12@gmail.com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Bacharelado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PAC7 | PORTIFÓLIO DE PROJETO I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Motivação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spcAft>
                <a:spcPts val="112"/>
              </a:spcAft>
              <a:buNone/>
            </a:pPr>
            <a:r>
              <a:rPr lang="pt-BR" sz="1800" dirty="0">
                <a:latin typeface="Open Sans"/>
                <a:ea typeface="Open Sans"/>
                <a:cs typeface="Open Sans"/>
              </a:rPr>
              <a:t>	</a:t>
            </a:r>
            <a:r>
              <a:rPr lang="pt-BR" sz="1800" dirty="0">
                <a:latin typeface="Arial" panose="020B0604020202020204" pitchFamily="34" charset="0"/>
                <a:ea typeface="Open Sans"/>
                <a:cs typeface="Open Sans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emonstrar como o RPA pode ser aplicado para aumentar a eficiência, reduzir erros e liberar recursos humanos para tarefas mais complexas e criativas.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Aptos" panose="020B0004020202020204" pitchFamily="34" charset="0"/>
              </a:rPr>
              <a:t>	</a:t>
            </a:r>
            <a:r>
              <a:rPr lang="pt-BR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Por exemplo, um estudante da Católica SC que precisa entrar no site da faculdade mensalmente para gerar o boleto de pagamento da sua mensalidade, com o uso da tecnologia RPA, podemos gerar o boleto automaticamente para ele.</a:t>
            </a:r>
            <a:r>
              <a:rPr lang="pt-BR" dirty="0">
                <a:latin typeface="Open Sans"/>
              </a:rPr>
              <a:t>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539528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3" y="1124744"/>
            <a:ext cx="4176466" cy="4824536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3842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9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Funcionais (RF):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9244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RF1: O sistema deve permitir que o usuário selecione entre gerar um relatório da Tabela FIPE ou baixar um boleto da faculdade.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9244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RF2: O sistema deve acessar o site da Tabela FIPE, realizar a pesquisa com e gerar um relatório com as informações coletadas.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9244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RF3: Para o download de boletos, o sistema deve solicitar ao usuário suas credenciais de acesso ao portal da faculdade.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9244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RF4: O sistema deve acessar o portal da faculdade, autenticar o usuário com as credenciais fornecidas, localizar o boleto mais recente e realizar o download em formato PDF.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9244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RF5: O sistema deve disponibilizar os relatórios gerados e os boletos baixados para o usuário, por meio da interface web.</a:t>
            </a:r>
            <a:endParaRPr lang="pt-BR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6CE018C-5018-9504-4509-085451FAA49F}"/>
              </a:ext>
            </a:extLst>
          </p:cNvPr>
          <p:cNvSpPr txBox="1">
            <a:spLocks/>
          </p:cNvSpPr>
          <p:nvPr/>
        </p:nvSpPr>
        <p:spPr>
          <a:xfrm>
            <a:off x="4571998" y="1124744"/>
            <a:ext cx="4176466" cy="4824536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0" algn="just" rtl="0" eaLnBrk="1" latinLnBrk="0" hangingPunct="1">
              <a:lnSpc>
                <a:spcPct val="107000"/>
              </a:lnSpc>
              <a:spcBef>
                <a:spcPts val="675"/>
              </a:spcBef>
              <a:spcAft>
                <a:spcPts val="800"/>
              </a:spcAft>
              <a:buClr>
                <a:schemeClr val="accent2"/>
              </a:buClr>
              <a:buSzPct val="99000"/>
              <a:buNone/>
            </a:pPr>
            <a:r>
              <a:rPr lang="pt-BR" sz="900" b="1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Não-Funcionais (RNF):</a:t>
            </a:r>
            <a:endParaRPr lang="pt-BR" sz="9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RNF1: O sistema deve garantir a segurança das informações do usuário, especialmente as credenciais de acesso ao portal da faculdade.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RNF2: A interface web deve ser responsiva e acessível em diferentes dispositivos e navegadores.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RNF4: O sistema deve prover mensagens de erro claras e instrutivas em caso de falhas na execução das tarefas.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RNF5: A API do projeto deve iniciar a execução do RPA selecionado assim que o usuário clicar em “Executar” na página web.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RNF6: O site deve conter uma página para login e autenticação do usuário e uma página para seleção e execução dos RPA’s.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RNF7: A API recebe a solicitação do usuário via interface web e encaminha para o RPA correspondente.</a:t>
            </a:r>
            <a:endParaRPr lang="pt-BR" sz="700" dirty="0">
              <a:effectLst/>
            </a:endParaRPr>
          </a:p>
          <a:p>
            <a:pPr marL="493776" indent="-228600" algn="just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9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RNF8: A API recebe os resultados do processamento do RPA e os disponibiliza no diretório temporário da máquina do usuário.</a:t>
            </a:r>
            <a:endParaRPr lang="pt-BR" sz="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539528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Arquitetura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87" y="1124744"/>
            <a:ext cx="4264922" cy="4824536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Linguagens de Programação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Justificativa: Amplamente utilizado para desenvolvimento de front-end.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Justificativa: Forte suporte para automação e bibliotecas RPA e linguagem que o desenvolvedor mais tem conhecimento sobre.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Automação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Lambda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Justificativa: Permite execução de código </a:t>
            </a:r>
            <a:r>
              <a:rPr lang="pt-BR" sz="1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serverless</a:t>
            </a: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escalável e fácil de integrar com outros serviços AWS.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Puppeteer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Justificativa: Usado para automação de navegadores web, ideal para </a:t>
            </a:r>
            <a:r>
              <a:rPr lang="pt-BR" sz="1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scraping</a:t>
            </a:r>
            <a:r>
              <a:rPr lang="pt-BR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dados e interação com sites.</a:t>
            </a:r>
            <a:endParaRPr lang="pt-BR" dirty="0">
              <a:latin typeface="Open Sans"/>
              <a:ea typeface="Open Sans"/>
              <a:cs typeface="Open Sans"/>
            </a:endParaRPr>
          </a:p>
          <a:p>
            <a:pPr marL="185420" indent="-185420"/>
            <a:endParaRPr lang="pt-BR" dirty="0">
              <a:latin typeface="Open Sans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7211BB-67A0-6C23-8A20-C61C58753377}"/>
              </a:ext>
            </a:extLst>
          </p:cNvPr>
          <p:cNvSpPr txBox="1">
            <a:spLocks/>
          </p:cNvSpPr>
          <p:nvPr/>
        </p:nvSpPr>
        <p:spPr>
          <a:xfrm>
            <a:off x="4644009" y="1124744"/>
            <a:ext cx="4264922" cy="4824536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62500" lnSpcReduction="20000"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8056" indent="-182880" algn="l" rtl="0" eaLnBrk="1" latinLnBrk="0" hangingPunct="1">
              <a:lnSpc>
                <a:spcPct val="107000"/>
              </a:lnSpc>
              <a:spcBef>
                <a:spcPts val="675"/>
              </a:spcBef>
              <a:spcAft>
                <a:spcPts val="800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1800" b="1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Ferramentas de Desenvolvimento e Gestão de Projeto</a:t>
            </a:r>
            <a:endParaRPr lang="pt-BR" sz="1800" dirty="0">
              <a:effectLst/>
            </a:endParaRPr>
          </a:p>
          <a:p>
            <a:pPr marL="347472" indent="-347472" algn="l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113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Controle de Versão</a:t>
            </a:r>
            <a:endParaRPr lang="pt-BR" dirty="0">
              <a:effectLst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113"/>
              </a:spcBef>
              <a:spcAft>
                <a:spcPts val="225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- Justificativa: Plataforma de hospedagem de código com integração CI/CD.</a:t>
            </a:r>
            <a:endParaRPr lang="pt-BR" dirty="0">
              <a:effectLst/>
            </a:endParaRPr>
          </a:p>
          <a:p>
            <a:pPr marL="347472" indent="-347472" algn="l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113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Contínua/Entrega Contínua (CI/CD)</a:t>
            </a:r>
            <a:endParaRPr lang="pt-BR" dirty="0">
              <a:effectLst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113"/>
              </a:spcBef>
              <a:spcAft>
                <a:spcPts val="225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</a:t>
            </a:r>
            <a:r>
              <a:rPr lang="pt-BR" sz="1800" kern="100" dirty="0" err="1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Actions</a:t>
            </a: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Justificativa: Automação de fluxos de trabalho de CI/CD.</a:t>
            </a:r>
            <a:endParaRPr lang="pt-BR" dirty="0">
              <a:effectLst/>
            </a:endParaRPr>
          </a:p>
          <a:p>
            <a:pPr marL="347472" indent="-347472" algn="l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113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Gerenciamento de Projeto</a:t>
            </a:r>
            <a:endParaRPr lang="pt-BR" dirty="0">
              <a:effectLst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113"/>
              </a:spcBef>
              <a:spcAft>
                <a:spcPts val="225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</a:t>
            </a:r>
            <a:r>
              <a:rPr lang="pt-BR" sz="1800" kern="100" dirty="0" err="1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</a:t>
            </a: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Justificativa: Ferramenta para rastreamento de tarefas e gerenciamento de projetos ágeis.</a:t>
            </a:r>
            <a:endParaRPr lang="pt-BR" dirty="0">
              <a:effectLst/>
            </a:endParaRPr>
          </a:p>
          <a:p>
            <a:pPr marL="347472" indent="-347472" algn="l" rtl="0" eaLnBrk="1" latinLnBrk="0" hangingPunct="1">
              <a:lnSpc>
                <a:spcPct val="150000"/>
              </a:lnSpc>
              <a:spcBef>
                <a:spcPts val="675"/>
              </a:spcBef>
              <a:spcAft>
                <a:spcPts val="113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IDE/Editor de Código</a:t>
            </a:r>
            <a:endParaRPr lang="pt-BR" dirty="0">
              <a:effectLst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113"/>
              </a:spcBef>
              <a:spcAft>
                <a:spcPts val="225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</a:t>
            </a:r>
            <a:r>
              <a:rPr lang="pt-BR" sz="1800" kern="100" dirty="0" err="1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Justificativa: Popular, com suporte extensivo para várias linguagens e integração com diversas ferramentas.</a:t>
            </a:r>
            <a:endParaRPr lang="pt-BR" dirty="0">
              <a:effectLst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113"/>
              </a:spcBef>
              <a:spcAft>
                <a:spcPts val="800"/>
              </a:spcAft>
            </a:pPr>
            <a:r>
              <a:rPr lang="pt-BR" sz="1800" kern="100" dirty="0">
                <a:solidFill>
                  <a:srgbClr val="2E2B2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Community – Justificativa: Ótima ferramenta e que o desenvolvedor mais tem conhecimento sobre.</a:t>
            </a:r>
            <a:endParaRPr lang="pt-BR" dirty="0">
              <a:effectLst/>
            </a:endParaRPr>
          </a:p>
          <a:p>
            <a:pPr marL="185420" indent="-185420" fontAlgn="auto"/>
            <a:endParaRPr lang="pt-BR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>
            <a:normAutofit/>
          </a:bodyPr>
          <a:lstStyle/>
          <a:p>
            <a:r>
              <a:rPr lang="pt-BR" err="1"/>
              <a:t>DevOps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7396A2-B0E1-0196-7A7B-3DF29FE8B73E}"/>
              </a:ext>
            </a:extLst>
          </p:cNvPr>
          <p:cNvSpPr txBox="1"/>
          <p:nvPr/>
        </p:nvSpPr>
        <p:spPr>
          <a:xfrm>
            <a:off x="395534" y="1700808"/>
            <a:ext cx="8462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Azure </a:t>
            </a:r>
            <a:r>
              <a:rPr lang="pt-BR" dirty="0" err="1">
                <a:hlinkClick r:id="rId2"/>
              </a:rPr>
              <a:t>DevOps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636C9B-DED9-F22E-2306-C5DC59396E64}"/>
              </a:ext>
            </a:extLst>
          </p:cNvPr>
          <p:cNvSpPr txBox="1"/>
          <p:nvPr/>
        </p:nvSpPr>
        <p:spPr>
          <a:xfrm>
            <a:off x="395534" y="2276872"/>
            <a:ext cx="8462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GitHub - RPA Boettscher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9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4" y="1700808"/>
            <a:ext cx="835292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</a:rPr>
              <a:t>Ágil</a:t>
            </a:r>
          </a:p>
          <a:p>
            <a:pPr marL="0" indent="0">
              <a:buNone/>
            </a:pPr>
            <a:r>
              <a:rPr lang="pt-BR" dirty="0"/>
              <a:t>	Visa a realização de melhorias e alterações constantes, baseadas no feedback dos usuários, dos próprios clientes e até do time interno de criação.</a:t>
            </a:r>
          </a:p>
        </p:txBody>
      </p:sp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Trabalhos Futuros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335024"/>
            <a:ext cx="835292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Desenvolvimento do RPA de Gerar Boleto na Católica SC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Desenvolvimento do RPA de Gerar Relatório FIPE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dos RPA’s com AWS Lambda</a:t>
            </a:r>
            <a:endParaRPr lang="pt-BR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Desenvolvimento da Interface Web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Implementação da API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60871D9989D04CBDAAE1BA6A4FDAC6" ma:contentTypeVersion="1" ma:contentTypeDescription="Crie um novo documento." ma:contentTypeScope="" ma:versionID="29bee459ebe33ea09940fab03d6fa5fc">
  <xsd:schema xmlns:xsd="http://www.w3.org/2001/XMLSchema" xmlns:xs="http://www.w3.org/2001/XMLSchema" xmlns:p="http://schemas.microsoft.com/office/2006/metadata/properties" xmlns:ns2="eb384c68-07c5-4b02-be74-e9843b2761e8" targetNamespace="http://schemas.microsoft.com/office/2006/metadata/properties" ma:root="true" ma:fieldsID="bdfe00d890747a9546e2cacde95a0b49" ns2:_="">
    <xsd:import namespace="eb384c68-07c5-4b02-be74-e9843b2761e8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84c68-07c5-4b02-be74-e9843b2761e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DF795-042D-4A4E-A16C-8A8C7E66B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84c68-07c5-4b02-be74-e9843b2761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9D9179-C269-4980-8244-766F759A0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766</TotalTime>
  <Words>643</Words>
  <Application>Microsoft Office PowerPoint</Application>
  <PresentationFormat>Apresentação na tela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Aptos</vt:lpstr>
      <vt:lpstr>Arial</vt:lpstr>
      <vt:lpstr>Berlin Sans FB</vt:lpstr>
      <vt:lpstr>Calibri</vt:lpstr>
      <vt:lpstr>Consolas</vt:lpstr>
      <vt:lpstr>Open Sans</vt:lpstr>
      <vt:lpstr>Tw Cen MT</vt:lpstr>
      <vt:lpstr>Tw Cen MT Condensed</vt:lpstr>
      <vt:lpstr>Wingdings 3</vt:lpstr>
      <vt:lpstr>Tema-2014</vt:lpstr>
      <vt:lpstr>RPA BOETTSCHER Pierry Boettscher pierryboettscher12@gmail.com </vt:lpstr>
      <vt:lpstr>Motivação</vt:lpstr>
      <vt:lpstr>Requisitos</vt:lpstr>
      <vt:lpstr>Arquitetura</vt:lpstr>
      <vt:lpstr>DevOps</vt:lpstr>
      <vt:lpstr>Metodologia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PIERRY BOETTSCHER</cp:lastModifiedBy>
  <cp:revision>155</cp:revision>
  <dcterms:created xsi:type="dcterms:W3CDTF">2006-01-02T04:13:30Z</dcterms:created>
  <dcterms:modified xsi:type="dcterms:W3CDTF">2024-06-22T19:53:10Z</dcterms:modified>
</cp:coreProperties>
</file>