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3"/>
  </p:notesMasterIdLst>
  <p:handoutMasterIdLst>
    <p:handoutMasterId r:id="rId44"/>
  </p:handoutMasterIdLst>
  <p:sldIdLst>
    <p:sldId id="812" r:id="rId3"/>
    <p:sldId id="903" r:id="rId4"/>
    <p:sldId id="871" r:id="rId5"/>
    <p:sldId id="904" r:id="rId6"/>
    <p:sldId id="932" r:id="rId7"/>
    <p:sldId id="931" r:id="rId8"/>
    <p:sldId id="873" r:id="rId9"/>
    <p:sldId id="874" r:id="rId10"/>
    <p:sldId id="908" r:id="rId11"/>
    <p:sldId id="933" r:id="rId12"/>
    <p:sldId id="909" r:id="rId13"/>
    <p:sldId id="910" r:id="rId14"/>
    <p:sldId id="911" r:id="rId15"/>
    <p:sldId id="934" r:id="rId16"/>
    <p:sldId id="935" r:id="rId17"/>
    <p:sldId id="936" r:id="rId18"/>
    <p:sldId id="875" r:id="rId19"/>
    <p:sldId id="877" r:id="rId20"/>
    <p:sldId id="500" r:id="rId21"/>
    <p:sldId id="786" r:id="rId22"/>
    <p:sldId id="791" r:id="rId23"/>
    <p:sldId id="912" r:id="rId24"/>
    <p:sldId id="937" r:id="rId25"/>
    <p:sldId id="938" r:id="rId26"/>
    <p:sldId id="939" r:id="rId27"/>
    <p:sldId id="913" r:id="rId28"/>
    <p:sldId id="940" r:id="rId29"/>
    <p:sldId id="941" r:id="rId30"/>
    <p:sldId id="942" r:id="rId31"/>
    <p:sldId id="914" r:id="rId32"/>
    <p:sldId id="943" r:id="rId33"/>
    <p:sldId id="945" r:id="rId34"/>
    <p:sldId id="944" r:id="rId35"/>
    <p:sldId id="915" r:id="rId36"/>
    <p:sldId id="883" r:id="rId37"/>
    <p:sldId id="946" r:id="rId38"/>
    <p:sldId id="947" r:id="rId39"/>
    <p:sldId id="948" r:id="rId40"/>
    <p:sldId id="884" r:id="rId41"/>
    <p:sldId id="885" r:id="rId4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autoAdjust="0"/>
    <p:restoredTop sz="89277" autoAdjust="0"/>
  </p:normalViewPr>
  <p:slideViewPr>
    <p:cSldViewPr snapToGrid="0">
      <p:cViewPr varScale="1">
        <p:scale>
          <a:sx n="114" d="100"/>
          <a:sy n="114" d="100"/>
        </p:scale>
        <p:origin x="1740" y="8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13" Type="http://schemas.openxmlformats.org/officeDocument/2006/relationships/slide" Target="slides/slide37.xml"/><Relationship Id="rId3" Type="http://schemas.openxmlformats.org/officeDocument/2006/relationships/slide" Target="slides/slide24.xml"/><Relationship Id="rId7" Type="http://schemas.openxmlformats.org/officeDocument/2006/relationships/slide" Target="slides/slide29.xml"/><Relationship Id="rId12" Type="http://schemas.openxmlformats.org/officeDocument/2006/relationships/slide" Target="slides/slide36.xml"/><Relationship Id="rId2" Type="http://schemas.openxmlformats.org/officeDocument/2006/relationships/slide" Target="slides/slide23.xml"/><Relationship Id="rId1" Type="http://schemas.openxmlformats.org/officeDocument/2006/relationships/slide" Target="slides/slide22.xml"/><Relationship Id="rId6" Type="http://schemas.openxmlformats.org/officeDocument/2006/relationships/slide" Target="slides/slide28.xml"/><Relationship Id="rId11" Type="http://schemas.openxmlformats.org/officeDocument/2006/relationships/slide" Target="slides/slide35.xml"/><Relationship Id="rId5" Type="http://schemas.openxmlformats.org/officeDocument/2006/relationships/slide" Target="slides/slide27.xml"/><Relationship Id="rId10" Type="http://schemas.openxmlformats.org/officeDocument/2006/relationships/slide" Target="slides/slide33.xml"/><Relationship Id="rId4" Type="http://schemas.openxmlformats.org/officeDocument/2006/relationships/slide" Target="slides/slide25.xml"/><Relationship Id="rId9" Type="http://schemas.openxmlformats.org/officeDocument/2006/relationships/slide" Target="slides/slide32.xml"/><Relationship Id="rId14"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Introduction</a:t>
            </a:r>
            <a:r>
              <a:rPr lang="en-US" b="0" baseline="0" dirty="0" smtClean="0"/>
              <a:t> to Networks v6.0</a:t>
            </a:r>
            <a:endParaRPr lang="en-US" b="0" dirty="0"/>
          </a:p>
          <a:p>
            <a:pPr>
              <a:buFontTx/>
              <a:buNone/>
            </a:pPr>
            <a:r>
              <a:rPr lang="en-US" sz="1400" dirty="0" smtClean="0">
                <a:latin typeface="Arial" charset="0"/>
              </a:rPr>
              <a:t>Chapter 2: Configure a Network Operating System</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1735622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55029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762531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645624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14</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01089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15</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977091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806803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17</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18</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19</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Introduction to Networks</a:t>
            </a:r>
            <a:r>
              <a:rPr lang="en-US" b="0" baseline="0" dirty="0" smtClean="0"/>
              <a:t> v6.0</a:t>
            </a:r>
            <a:endParaRPr lang="en-US" b="0" dirty="0" smtClean="0"/>
          </a:p>
          <a:p>
            <a:pPr>
              <a:buFontTx/>
              <a:buNone/>
            </a:pPr>
            <a:r>
              <a:rPr lang="en-US" sz="1200" dirty="0" smtClean="0">
                <a:latin typeface="Arial" charset="0"/>
              </a:rPr>
              <a:t>Chapter 2: Configure a Network Operating System</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20</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Introduction to Networks</a:t>
            </a:r>
            <a:r>
              <a:rPr lang="en-US" b="0" baseline="0" dirty="0" smtClean="0"/>
              <a:t> v6.0</a:t>
            </a:r>
            <a:endParaRPr lang="en-US" b="0" dirty="0" smtClean="0"/>
          </a:p>
          <a:p>
            <a:pPr>
              <a:buFontTx/>
              <a:buNone/>
            </a:pPr>
            <a:r>
              <a:rPr lang="en-US" sz="1200" b="0" dirty="0" smtClean="0"/>
              <a:t>Chapter 2: Configure a Network Operating System</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 – IOS Bootcamp</a:t>
            </a:r>
          </a:p>
          <a:p>
            <a:pPr>
              <a:lnSpc>
                <a:spcPct val="80000"/>
              </a:lnSpc>
              <a:buFontTx/>
              <a:buNone/>
            </a:pPr>
            <a:r>
              <a:rPr lang="en-US" dirty="0" smtClean="0">
                <a:latin typeface="Arial" charset="0"/>
              </a:rPr>
              <a:t>2.1.1 – Cisco IOS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50444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 – IOS Bootcamp</a:t>
            </a:r>
          </a:p>
          <a:p>
            <a:pPr>
              <a:lnSpc>
                <a:spcPct val="80000"/>
              </a:lnSpc>
              <a:buFontTx/>
              <a:buNone/>
            </a:pPr>
            <a:r>
              <a:rPr lang="en-US" dirty="0" smtClean="0">
                <a:latin typeface="Arial" charset="0"/>
              </a:rPr>
              <a:t>2.1.3 – Cisco IOS</a:t>
            </a:r>
            <a:r>
              <a:rPr lang="en-US" baseline="0" dirty="0" smtClean="0">
                <a:latin typeface="Arial" charset="0"/>
              </a:rPr>
              <a:t> Access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500948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 – IOS Bootcamp</a:t>
            </a:r>
          </a:p>
          <a:p>
            <a:pPr>
              <a:lnSpc>
                <a:spcPct val="80000"/>
              </a:lnSpc>
              <a:buFontTx/>
              <a:buNone/>
            </a:pPr>
            <a:r>
              <a:rPr lang="en-US" dirty="0" smtClean="0">
                <a:latin typeface="Arial" charset="0"/>
              </a:rPr>
              <a:t>2.1.3 – Navigate the IOS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597780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2.1 – IOS Bootcamp</a:t>
            </a:r>
          </a:p>
          <a:p>
            <a:pPr>
              <a:lnSpc>
                <a:spcPct val="80000"/>
              </a:lnSpc>
              <a:buFontTx/>
              <a:buNone/>
            </a:pPr>
            <a:r>
              <a:rPr lang="en-US" dirty="0" smtClean="0">
                <a:latin typeface="Arial" charset="0"/>
              </a:rPr>
              <a:t>2.1.3 –The Command Structure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875982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Introduction to Networks</a:t>
            </a:r>
            <a:r>
              <a:rPr lang="en-US" b="0" baseline="0" dirty="0" smtClean="0"/>
              <a:t> v6.0</a:t>
            </a:r>
            <a:endParaRPr lang="en-US" b="0" dirty="0" smtClean="0"/>
          </a:p>
          <a:p>
            <a:pPr>
              <a:buFontTx/>
              <a:buNone/>
            </a:pPr>
            <a:r>
              <a:rPr lang="en-US" sz="1200" b="0" dirty="0" smtClean="0"/>
              <a:t>Chapter 2: Configure a Network Operating System</a:t>
            </a:r>
            <a:endParaRPr lang="en-GB" b="0" dirty="0"/>
          </a:p>
        </p:txBody>
      </p:sp>
    </p:spTree>
    <p:extLst>
      <p:ext uri="{BB962C8B-B14F-4D97-AF65-F5344CB8AC3E}">
        <p14:creationId xmlns:p14="http://schemas.microsoft.com/office/powerpoint/2010/main" val="2196270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 – </a:t>
            </a:r>
            <a:r>
              <a:rPr lang="en-US" sz="1200" dirty="0" smtClean="0">
                <a:latin typeface="Arial" charset="0"/>
              </a:rPr>
              <a:t>Basic Device Configuration</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latin typeface="Arial" charset="0"/>
              </a:rPr>
              <a:t>2.2.1 –Hostnames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95058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 – </a:t>
            </a:r>
            <a:r>
              <a:rPr lang="en-US" sz="1200" dirty="0" smtClean="0">
                <a:latin typeface="Arial" charset="0"/>
              </a:rPr>
              <a:t>Basic Device Configuration</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latin typeface="Arial" charset="0"/>
              </a:rPr>
              <a:t>2.2.2 –Limit Access to Device Configurations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665983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2.2 – </a:t>
            </a:r>
            <a:r>
              <a:rPr lang="en-US" sz="1200" dirty="0" smtClean="0">
                <a:latin typeface="Arial" charset="0"/>
              </a:rPr>
              <a:t>Basic Device Configuration</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latin typeface="Arial" charset="0"/>
              </a:rPr>
              <a:t>2.2.3 –Save Configurations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0580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Introduction</a:t>
            </a:r>
            <a:r>
              <a:rPr lang="en-US" sz="800" b="0" kern="0" baseline="0" dirty="0" smtClean="0">
                <a:solidFill>
                  <a:schemeClr val="bg1"/>
                </a:solidFill>
                <a:latin typeface="Arial" charset="0"/>
                <a:ea typeface="ＭＳ Ｐゴシック" charset="0"/>
                <a:cs typeface="ＭＳ Ｐゴシック" charset="0"/>
              </a:rPr>
              <a:t> to Network</a:t>
            </a:r>
            <a:r>
              <a:rPr lang="en-US" sz="800" b="0" kern="0" dirty="0" smtClean="0">
                <a:solidFill>
                  <a:schemeClr val="bg1"/>
                </a:solidFill>
                <a:latin typeface="Arial" charset="0"/>
                <a:ea typeface="ＭＳ Ｐゴシック" charset="0"/>
                <a:cs typeface="ＭＳ Ｐゴシック" charset="0"/>
              </a:rPr>
              <a:t> 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2: Configure a Network Operating System</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Introduction to Networks</a:t>
            </a:r>
            <a:r>
              <a:rPr lang="en-US" b="0" baseline="0" dirty="0" smtClean="0"/>
              <a:t> v6.0</a:t>
            </a:r>
            <a:endParaRPr lang="en-US" b="0" dirty="0" smtClean="0"/>
          </a:p>
          <a:p>
            <a:pPr>
              <a:buFontTx/>
              <a:buNone/>
            </a:pPr>
            <a:r>
              <a:rPr lang="en-US" sz="1200" b="0" dirty="0" smtClean="0"/>
              <a:t>Chapter 2: Configure a Network Operating System</a:t>
            </a:r>
            <a:endParaRPr lang="en-GB" b="0" dirty="0"/>
          </a:p>
        </p:txBody>
      </p:sp>
    </p:spTree>
    <p:extLst>
      <p:ext uri="{BB962C8B-B14F-4D97-AF65-F5344CB8AC3E}">
        <p14:creationId xmlns:p14="http://schemas.microsoft.com/office/powerpoint/2010/main" val="1388080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2.3 – </a:t>
            </a:r>
            <a:r>
              <a:rPr lang="en-US" sz="1200" dirty="0" smtClean="0">
                <a:latin typeface="Arial" charset="0"/>
              </a:rPr>
              <a:t>Address Schemes</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latin typeface="Arial" charset="0"/>
              </a:rPr>
              <a:t>2.3.1 – Ports and Addresses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0418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2.3 – </a:t>
            </a:r>
            <a:r>
              <a:rPr lang="en-US" sz="1200" dirty="0" smtClean="0">
                <a:latin typeface="Arial" charset="0"/>
              </a:rPr>
              <a:t>Address Schemes</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latin typeface="Arial" charset="0"/>
              </a:rPr>
              <a:t>2.3.2 – Configure IP Addressing</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182710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2.3 – </a:t>
            </a:r>
            <a:r>
              <a:rPr lang="en-US" sz="1200" dirty="0" smtClean="0">
                <a:latin typeface="Arial" charset="0"/>
              </a:rPr>
              <a:t>Address Schemes</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latin typeface="Arial" charset="0"/>
              </a:rPr>
              <a:t>2.3.3 – Verifying Connectivity</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76141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Introduction to Networks</a:t>
            </a:r>
            <a:r>
              <a:rPr lang="en-US" b="0" baseline="0" dirty="0" smtClean="0"/>
              <a:t> v6.0</a:t>
            </a:r>
            <a:endParaRPr lang="en-US" b="0" dirty="0" smtClean="0"/>
          </a:p>
          <a:p>
            <a:pPr>
              <a:buFontTx/>
              <a:buNone/>
            </a:pPr>
            <a:r>
              <a:rPr lang="en-US" sz="1200" b="0" dirty="0" smtClean="0"/>
              <a:t>Chapter 2: Configure a Network Operating System</a:t>
            </a:r>
            <a:endParaRPr lang="en-GB" b="0" dirty="0"/>
          </a:p>
        </p:txBody>
      </p:sp>
    </p:spTree>
    <p:extLst>
      <p:ext uri="{BB962C8B-B14F-4D97-AF65-F5344CB8AC3E}">
        <p14:creationId xmlns:p14="http://schemas.microsoft.com/office/powerpoint/2010/main" val="472873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2.4.1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New Terms and Commands</a:t>
            </a:r>
            <a:endParaRPr lang="en-US" dirty="0"/>
          </a:p>
        </p:txBody>
      </p:sp>
    </p:spTree>
    <p:extLst>
      <p:ext uri="{BB962C8B-B14F-4D97-AF65-F5344CB8AC3E}">
        <p14:creationId xmlns:p14="http://schemas.microsoft.com/office/powerpoint/2010/main" val="3880524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New Terms and Commands</a:t>
            </a:r>
            <a:endParaRPr lang="en-US" dirty="0"/>
          </a:p>
        </p:txBody>
      </p:sp>
    </p:spTree>
    <p:extLst>
      <p:ext uri="{BB962C8B-B14F-4D97-AF65-F5344CB8AC3E}">
        <p14:creationId xmlns:p14="http://schemas.microsoft.com/office/powerpoint/2010/main" val="2117533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New Terms and Commands</a:t>
            </a:r>
            <a:endParaRPr lang="en-US" dirty="0"/>
          </a:p>
        </p:txBody>
      </p:sp>
    </p:spTree>
    <p:extLst>
      <p:ext uri="{BB962C8B-B14F-4D97-AF65-F5344CB8AC3E}">
        <p14:creationId xmlns:p14="http://schemas.microsoft.com/office/powerpoint/2010/main" val="10437616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40</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95155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6651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7</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2</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2</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logmett.com/index.php?/download/free-downloads.html"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hyperlink" Target="http://software.cisco.com/download/release.html?mdfid=282774238&amp;flowid=714&amp;softwareid=282855122&amp;release=3.1&amp;relind=AVAILABLE&amp;rellifecycle=&amp;reltype=lates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2: Configure a Network Operating System</a:t>
            </a:r>
            <a:endParaRPr lang="en-US" sz="2400" dirty="0">
              <a:solidFill>
                <a:srgbClr val="00B0F0"/>
              </a:solidFill>
              <a:latin typeface="Arial" charset="0"/>
            </a:endParaRPr>
          </a:p>
        </p:txBody>
      </p:sp>
      <p:sp>
        <p:nvSpPr>
          <p:cNvPr id="3" name="Subtitle 2"/>
          <p:cNvSpPr>
            <a:spLocks noGrp="1"/>
          </p:cNvSpPr>
          <p:nvPr>
            <p:ph type="subTitle" idx="1"/>
          </p:nvPr>
        </p:nvSpPr>
        <p:spPr>
          <a:xfrm>
            <a:off x="311150" y="4672012"/>
            <a:ext cx="4103688" cy="1061813"/>
          </a:xfrm>
        </p:spPr>
        <p:txBody>
          <a:bodyPr/>
          <a:lstStyle/>
          <a:p>
            <a:pPr eaLnBrk="1" hangingPunct="1"/>
            <a:r>
              <a:rPr lang="en-US" dirty="0">
                <a:latin typeface="Arial" charset="0"/>
              </a:rPr>
              <a:t>CCNA Routing and Switching</a:t>
            </a:r>
          </a:p>
          <a:p>
            <a:pPr eaLnBrk="1" hangingPunct="1"/>
            <a:r>
              <a:rPr lang="en-US" dirty="0">
                <a:latin typeface="Arial" charset="0"/>
              </a:rPr>
              <a:t>Introduction to Networks v6.0</a:t>
            </a:r>
          </a:p>
          <a:p>
            <a:endParaRPr lang="en-US"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lvl="0">
              <a:lnSpc>
                <a:spcPct val="85000"/>
              </a:lnSpc>
              <a:spcBef>
                <a:spcPct val="30000"/>
              </a:spcBef>
            </a:pPr>
            <a:r>
              <a:rPr lang="en-US" sz="2000" dirty="0" err="1"/>
              <a:t>TeraTerm</a:t>
            </a:r>
            <a:r>
              <a:rPr lang="en-US" sz="2000" dirty="0"/>
              <a:t> Download - </a:t>
            </a:r>
            <a:r>
              <a:rPr lang="en-US" sz="2000" u="sng" dirty="0">
                <a:hlinkClick r:id="rId3"/>
              </a:rPr>
              <a:t>http://logmett.com/index.php?/download/free-downloads.html</a:t>
            </a:r>
            <a:endParaRPr lang="en-US" sz="2000" u="sng" dirty="0"/>
          </a:p>
          <a:p>
            <a:pPr lvl="0"/>
            <a:r>
              <a:rPr lang="en-US" sz="2000" dirty="0"/>
              <a:t>Mini-USB Console Cable – Driver is needed (</a:t>
            </a:r>
            <a:r>
              <a:rPr lang="en-US" sz="2000" u="sng" dirty="0">
                <a:hlinkClick r:id="rId4"/>
              </a:rPr>
              <a:t>http://software.cisco.com/download/release.html?mdfid=282774238&amp;flowid=714&amp;softwareid=282855122&amp;release=3.1&amp;relind=AVAILABLE&amp;rellifecycle=&amp;reltype=latest</a:t>
            </a:r>
            <a:r>
              <a:rPr lang="en-US" sz="2000" dirty="0"/>
              <a:t>) and USB to mini-USB cables are needed.</a:t>
            </a:r>
          </a:p>
          <a:p>
            <a:pPr>
              <a:lnSpc>
                <a:spcPct val="85000"/>
              </a:lnSpc>
              <a:spcBef>
                <a:spcPct val="30000"/>
              </a:spcBef>
            </a:pPr>
            <a:r>
              <a:rPr lang="en-US" sz="2000" dirty="0"/>
              <a:t>? is a KEY to IOS survival. Teach the students that ? is your friend!</a:t>
            </a:r>
          </a:p>
          <a:p>
            <a:pPr lvl="0"/>
            <a:r>
              <a:rPr lang="en-US" sz="2000" dirty="0"/>
              <a:t>Students need to be aware of error messages when working in the CLI.</a:t>
            </a:r>
          </a:p>
          <a:p>
            <a:pPr lvl="0"/>
            <a:r>
              <a:rPr lang="en-US" sz="2000" dirty="0"/>
              <a:t>When a user presses Enter to complete a command, check to make sure the command was accepted</a:t>
            </a:r>
            <a:r>
              <a:rPr lang="en-US" sz="2000" dirty="0" smtClean="0"/>
              <a:t>.</a:t>
            </a:r>
            <a:endParaRPr lang="en-US" sz="2000" dirty="0"/>
          </a:p>
        </p:txBody>
      </p:sp>
    </p:spTree>
    <p:extLst>
      <p:ext uri="{BB962C8B-B14F-4D97-AF65-F5344CB8AC3E}">
        <p14:creationId xmlns:p14="http://schemas.microsoft.com/office/powerpoint/2010/main" val="76706114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9672"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5" name="Text Placeholder 2"/>
          <p:cNvSpPr txBox="1">
            <a:spLocks/>
          </p:cNvSpPr>
          <p:nvPr/>
        </p:nvSpPr>
        <p:spPr>
          <a:xfrm>
            <a:off x="419672" y="1344168"/>
            <a:ext cx="8327949"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a:t>Explain to the students that this chapter covers three basic concepts required for setting up and testing a network:</a:t>
            </a:r>
          </a:p>
          <a:p>
            <a:pPr marL="393700" lvl="2">
              <a:lnSpc>
                <a:spcPct val="85000"/>
              </a:lnSpc>
              <a:spcBef>
                <a:spcPct val="30000"/>
              </a:spcBef>
            </a:pPr>
            <a:r>
              <a:rPr lang="en-US" dirty="0"/>
              <a:t>Before configuring devices, you must know the functions of the Cisco IOS devices, learn how to communicate with the IOS, and learn how to physically connect to the devices.</a:t>
            </a:r>
          </a:p>
          <a:p>
            <a:pPr marL="393700" lvl="2">
              <a:lnSpc>
                <a:spcPct val="85000"/>
              </a:lnSpc>
              <a:spcBef>
                <a:spcPct val="30000"/>
              </a:spcBef>
            </a:pPr>
            <a:r>
              <a:rPr lang="en-US" dirty="0"/>
              <a:t>Know the basics of device configurations, including securing the device, naming devices, and enabling interfaces.</a:t>
            </a:r>
          </a:p>
          <a:p>
            <a:pPr marL="393700" lvl="2">
              <a:lnSpc>
                <a:spcPct val="85000"/>
              </a:lnSpc>
              <a:spcBef>
                <a:spcPct val="30000"/>
              </a:spcBef>
            </a:pPr>
            <a:r>
              <a:rPr lang="en-US" dirty="0"/>
              <a:t>Know the basic tools for verifying network connectivity, such as </a:t>
            </a:r>
            <a:r>
              <a:rPr lang="en-US" b="1" dirty="0"/>
              <a:t>ping</a:t>
            </a:r>
            <a:r>
              <a:rPr lang="en-US" dirty="0"/>
              <a:t> and </a:t>
            </a:r>
            <a:r>
              <a:rPr lang="en-US" b="1" dirty="0"/>
              <a:t>traceroute</a:t>
            </a:r>
            <a:r>
              <a:rPr lang="en-US" dirty="0"/>
              <a:t>.</a:t>
            </a:r>
          </a:p>
          <a:p>
            <a:pPr>
              <a:lnSpc>
                <a:spcPct val="85000"/>
              </a:lnSpc>
              <a:spcBef>
                <a:spcPct val="30000"/>
              </a:spcBef>
            </a:pPr>
            <a:r>
              <a:rPr lang="en-US" sz="2000" dirty="0"/>
              <a:t>Ensure the class knows that a router or a switch runs an IOS. Ask volunteers to explain how access is gained to the IOS.</a:t>
            </a:r>
          </a:p>
          <a:p>
            <a:pPr marL="393700" lvl="2">
              <a:lnSpc>
                <a:spcPct val="85000"/>
              </a:lnSpc>
              <a:spcBef>
                <a:spcPct val="30000"/>
              </a:spcBef>
            </a:pPr>
            <a:r>
              <a:rPr lang="en-US" dirty="0"/>
              <a:t>Devices can be accessed via the console port (a direct physical connection), via Telnet, SSH (a virtual connection), HTTP, or via AUX (telephone modem or ISDN)</a:t>
            </a:r>
            <a:endParaRPr lang="en-CA" dirty="0"/>
          </a:p>
        </p:txBody>
      </p:sp>
    </p:spTree>
    <p:extLst>
      <p:ext uri="{BB962C8B-B14F-4D97-AF65-F5344CB8AC3E}">
        <p14:creationId xmlns:p14="http://schemas.microsoft.com/office/powerpoint/2010/main" val="104381746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6"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a:t>Write the following configuration modes on the board and ask the class to explain or define these modes:</a:t>
            </a:r>
          </a:p>
          <a:p>
            <a:pPr marL="393700" lvl="2"/>
            <a:r>
              <a:rPr lang="en-US" dirty="0"/>
              <a:t>user EXEC mode</a:t>
            </a:r>
          </a:p>
          <a:p>
            <a:pPr marL="393700" lvl="2"/>
            <a:r>
              <a:rPr lang="en-US" dirty="0"/>
              <a:t>privilege EXEC mode</a:t>
            </a:r>
          </a:p>
          <a:p>
            <a:pPr marL="393700" lvl="2"/>
            <a:r>
              <a:rPr lang="en-US" dirty="0"/>
              <a:t>global configuration mode</a:t>
            </a:r>
          </a:p>
          <a:p>
            <a:r>
              <a:rPr lang="en-US" sz="2000" dirty="0"/>
              <a:t>Explain to the class that devices come with default names.</a:t>
            </a:r>
          </a:p>
          <a:p>
            <a:pPr marL="393700" lvl="2"/>
            <a:r>
              <a:rPr lang="en-US" dirty="0"/>
              <a:t>Explain that names are not assigned randomly. For example, a router is named “router” by default and a switch is “switch”. </a:t>
            </a:r>
          </a:p>
          <a:p>
            <a:pPr marL="393700" lvl="2"/>
            <a:r>
              <a:rPr lang="en-US" dirty="0"/>
              <a:t>User show running-configuration to see the configuration statement “hostname switch” or “hostname router”.</a:t>
            </a:r>
          </a:p>
          <a:p>
            <a:pPr marL="393700" lvl="2"/>
            <a:r>
              <a:rPr lang="en-US" dirty="0"/>
              <a:t>A networking professional creates a naming convention that spans the company to maintain continuity and prepare for future growth</a:t>
            </a:r>
            <a:r>
              <a:rPr lang="en-US" dirty="0" smtClean="0"/>
              <a:t>.</a:t>
            </a:r>
            <a:endParaRPr lang="en-US" sz="1400" dirty="0"/>
          </a:p>
        </p:txBody>
      </p:sp>
    </p:spTree>
    <p:extLst>
      <p:ext uri="{BB962C8B-B14F-4D97-AF65-F5344CB8AC3E}">
        <p14:creationId xmlns:p14="http://schemas.microsoft.com/office/powerpoint/2010/main" val="3733312861"/>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7"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a:t>Display a router interface and demonstrate the modes and their associated prompts. </a:t>
            </a:r>
          </a:p>
          <a:p>
            <a:r>
              <a:rPr lang="en-US" sz="2000" dirty="0"/>
              <a:t>Demonstrate how to back out from privilege EXEC mode to user EXEC mode with the </a:t>
            </a:r>
            <a:r>
              <a:rPr lang="en-US" sz="2000" b="1" dirty="0">
                <a:cs typeface="Courier New" panose="02070309020205020404" pitchFamily="49" charset="0"/>
              </a:rPr>
              <a:t>disable</a:t>
            </a:r>
            <a:r>
              <a:rPr lang="en-US" sz="2000" dirty="0"/>
              <a:t> command. </a:t>
            </a:r>
          </a:p>
          <a:p>
            <a:r>
              <a:rPr lang="en-US" sz="2000" dirty="0"/>
              <a:t>Demonstrate the various forms of context-sensitive Help available.</a:t>
            </a:r>
          </a:p>
          <a:p>
            <a:r>
              <a:rPr lang="en-CA" sz="2000" dirty="0"/>
              <a:t>Demonstrate, with a preconfigured configuration, an end-to-end connection with </a:t>
            </a:r>
            <a:r>
              <a:rPr lang="en-CA" sz="2000" b="1" dirty="0">
                <a:cs typeface="Courier New" panose="02070309020205020404" pitchFamily="49" charset="0"/>
              </a:rPr>
              <a:t>ping</a:t>
            </a:r>
            <a:r>
              <a:rPr lang="en-CA" sz="2000" dirty="0"/>
              <a:t> and </a:t>
            </a:r>
            <a:r>
              <a:rPr lang="en-CA" sz="2000" b="1" dirty="0">
                <a:cs typeface="Courier New" panose="02070309020205020404" pitchFamily="49" charset="0"/>
              </a:rPr>
              <a:t>traceroute.</a:t>
            </a:r>
            <a:endParaRPr lang="en-US" sz="2000" dirty="0"/>
          </a:p>
          <a:p>
            <a:r>
              <a:rPr lang="en-US" sz="2000" dirty="0"/>
              <a:t>Reinforce that </a:t>
            </a:r>
            <a:r>
              <a:rPr lang="en-US" sz="2000" b="1" dirty="0"/>
              <a:t>show</a:t>
            </a:r>
            <a:r>
              <a:rPr lang="en-US" sz="2000" dirty="0"/>
              <a:t> commands serve as powerful troubleshooting tools</a:t>
            </a:r>
            <a:r>
              <a:rPr lang="en-US" sz="2000" dirty="0" smtClean="0"/>
              <a:t>.</a:t>
            </a:r>
            <a:endParaRPr lang="en-US" sz="2000" dirty="0"/>
          </a:p>
        </p:txBody>
      </p:sp>
    </p:spTree>
    <p:extLst>
      <p:ext uri="{BB962C8B-B14F-4D97-AF65-F5344CB8AC3E}">
        <p14:creationId xmlns:p14="http://schemas.microsoft.com/office/powerpoint/2010/main" val="1581850005"/>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7"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lvl="0"/>
            <a:r>
              <a:rPr lang="en-US" sz="2000" dirty="0"/>
              <a:t>Make sure students understand “delimiting character”.</a:t>
            </a:r>
          </a:p>
          <a:p>
            <a:r>
              <a:rPr lang="en-US" sz="2000" dirty="0"/>
              <a:t>Explain that other than physical security of equipment, which is always necessary, there are also ways to use passwords to add additional security.  On the board, write the four password types students will learn to configure in the PT Activity. </a:t>
            </a:r>
          </a:p>
          <a:p>
            <a:pPr marL="393700" lvl="2"/>
            <a:r>
              <a:rPr lang="en-US" dirty="0"/>
              <a:t>console password – Password to limit device access using the console connection.</a:t>
            </a:r>
          </a:p>
          <a:p>
            <a:pPr marL="393700" lvl="2"/>
            <a:r>
              <a:rPr lang="en-US" dirty="0"/>
              <a:t>enable password – Password to limit access to the privileged EXEC mode.</a:t>
            </a:r>
          </a:p>
          <a:p>
            <a:pPr marL="393700" lvl="2"/>
            <a:r>
              <a:rPr lang="en-US" dirty="0"/>
              <a:t>enable secret password – Encrypted password to limit access to the privileged EXEC mode.</a:t>
            </a:r>
          </a:p>
          <a:p>
            <a:pPr marL="393700" lvl="2"/>
            <a:r>
              <a:rPr lang="en-US" dirty="0"/>
              <a:t>VTY password – Password to limit device access using Telnet.</a:t>
            </a:r>
          </a:p>
          <a:p>
            <a:pPr marL="401638" indent="-282575"/>
            <a:r>
              <a:rPr lang="en-US" sz="2000" dirty="0"/>
              <a:t>Emphasize the use of the </a:t>
            </a:r>
            <a:r>
              <a:rPr lang="en-US" sz="2000" b="1" dirty="0"/>
              <a:t>copy running-</a:t>
            </a:r>
            <a:r>
              <a:rPr lang="en-US" sz="2000" b="1" dirty="0" err="1"/>
              <a:t>config</a:t>
            </a:r>
            <a:r>
              <a:rPr lang="en-US" sz="2000" b="1" dirty="0"/>
              <a:t> startup-</a:t>
            </a:r>
            <a:r>
              <a:rPr lang="en-US" sz="2000" b="1" dirty="0" err="1"/>
              <a:t>config</a:t>
            </a:r>
            <a:r>
              <a:rPr lang="en-US" sz="2000" b="1" dirty="0"/>
              <a:t> </a:t>
            </a:r>
            <a:r>
              <a:rPr lang="en-US" sz="2000" dirty="0"/>
              <a:t>or </a:t>
            </a:r>
            <a:r>
              <a:rPr lang="en-US" sz="2000" b="1" dirty="0"/>
              <a:t>copy run start </a:t>
            </a:r>
            <a:r>
              <a:rPr lang="en-US" sz="2000" dirty="0"/>
              <a:t>commands</a:t>
            </a:r>
            <a:r>
              <a:rPr lang="en-US" sz="2000" dirty="0" smtClean="0"/>
              <a:t>.</a:t>
            </a:r>
            <a:endParaRPr lang="en-CA" sz="2000" dirty="0"/>
          </a:p>
        </p:txBody>
      </p:sp>
    </p:spTree>
    <p:extLst>
      <p:ext uri="{BB962C8B-B14F-4D97-AF65-F5344CB8AC3E}">
        <p14:creationId xmlns:p14="http://schemas.microsoft.com/office/powerpoint/2010/main" val="1321813013"/>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7"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a:t>Emphasize to students that they can use the </a:t>
            </a:r>
            <a:r>
              <a:rPr lang="en-US" sz="2000" b="1" dirty="0"/>
              <a:t>show run </a:t>
            </a:r>
            <a:r>
              <a:rPr lang="en-US" sz="2000" dirty="0"/>
              <a:t>command to see commands, such as </a:t>
            </a:r>
            <a:r>
              <a:rPr lang="en-US" sz="2000" b="1" dirty="0"/>
              <a:t>hostname</a:t>
            </a:r>
            <a:r>
              <a:rPr lang="en-US" sz="2000" dirty="0"/>
              <a:t> and </a:t>
            </a:r>
            <a:r>
              <a:rPr lang="en-US" sz="2000" b="1" dirty="0"/>
              <a:t>line console 0</a:t>
            </a:r>
            <a:r>
              <a:rPr lang="en-US" sz="2000" dirty="0"/>
              <a:t>. </a:t>
            </a:r>
          </a:p>
          <a:p>
            <a:r>
              <a:rPr lang="en-US" sz="2000" dirty="0"/>
              <a:t>Explain that there are two types of configuration files: </a:t>
            </a:r>
          </a:p>
          <a:p>
            <a:pPr marL="393700" lvl="2"/>
            <a:r>
              <a:rPr lang="en-US" dirty="0"/>
              <a:t>Startup configuration files (startup-</a:t>
            </a:r>
            <a:r>
              <a:rPr lang="en-US" dirty="0" err="1"/>
              <a:t>config</a:t>
            </a:r>
            <a:r>
              <a:rPr lang="en-US" dirty="0"/>
              <a:t>) - These are stored in NVRAM and remain intact if the router is powered off. </a:t>
            </a:r>
          </a:p>
          <a:p>
            <a:pPr marL="393700" lvl="2"/>
            <a:r>
              <a:rPr lang="en-US" dirty="0"/>
              <a:t>Running configuration file (running-</a:t>
            </a:r>
            <a:r>
              <a:rPr lang="en-US" dirty="0" err="1"/>
              <a:t>config</a:t>
            </a:r>
            <a:r>
              <a:rPr lang="en-US" dirty="0"/>
              <a:t>) - Each time a router is booted up, the startup-</a:t>
            </a:r>
            <a:r>
              <a:rPr lang="en-US" dirty="0" err="1"/>
              <a:t>config</a:t>
            </a:r>
            <a:r>
              <a:rPr lang="en-US" dirty="0"/>
              <a:t> is loaded into RAM and becomes the second type of </a:t>
            </a:r>
            <a:r>
              <a:rPr lang="en-US" dirty="0" err="1"/>
              <a:t>config</a:t>
            </a:r>
            <a:r>
              <a:rPr lang="en-US" dirty="0"/>
              <a:t> file, which is the running configuration file. This file will change immediately if an administrator makes a change to a device. This change will cause the running-</a:t>
            </a:r>
            <a:r>
              <a:rPr lang="en-US" dirty="0" err="1"/>
              <a:t>config</a:t>
            </a:r>
            <a:r>
              <a:rPr lang="en-US" dirty="0"/>
              <a:t> to be different from the startup-</a:t>
            </a:r>
            <a:r>
              <a:rPr lang="en-US" dirty="0" err="1"/>
              <a:t>config</a:t>
            </a:r>
            <a:r>
              <a:rPr lang="en-US" dirty="0"/>
              <a:t>. Because the running-</a:t>
            </a:r>
            <a:r>
              <a:rPr lang="en-US" dirty="0" err="1"/>
              <a:t>config</a:t>
            </a:r>
            <a:r>
              <a:rPr lang="en-US" dirty="0"/>
              <a:t> is stored in RAM, if a power cycle takes place without saving the changes from running-</a:t>
            </a:r>
            <a:r>
              <a:rPr lang="en-US" dirty="0" err="1"/>
              <a:t>config</a:t>
            </a:r>
            <a:r>
              <a:rPr lang="en-US" dirty="0"/>
              <a:t> to the startup-</a:t>
            </a:r>
            <a:r>
              <a:rPr lang="en-US" dirty="0" err="1"/>
              <a:t>config</a:t>
            </a:r>
            <a:r>
              <a:rPr lang="en-US" dirty="0"/>
              <a:t>, any changes made will be lost.</a:t>
            </a:r>
          </a:p>
        </p:txBody>
      </p:sp>
    </p:spTree>
    <p:extLst>
      <p:ext uri="{BB962C8B-B14F-4D97-AF65-F5344CB8AC3E}">
        <p14:creationId xmlns:p14="http://schemas.microsoft.com/office/powerpoint/2010/main" val="289599643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7"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2000" dirty="0"/>
              <a:t>Write the following definitions on the board and then ask the students to name the command.</a:t>
            </a:r>
          </a:p>
          <a:p>
            <a:pPr marL="514350" lvl="1" indent="-285750">
              <a:buFont typeface="Arial" panose="020B0604020202020204" pitchFamily="34" charset="0"/>
              <a:buChar char="•"/>
            </a:pPr>
            <a:r>
              <a:rPr lang="en-US" dirty="0"/>
              <a:t>Shows the </a:t>
            </a:r>
            <a:r>
              <a:rPr lang="en-US" dirty="0" err="1"/>
              <a:t>config</a:t>
            </a:r>
            <a:r>
              <a:rPr lang="en-US" dirty="0"/>
              <a:t> file in RAM. (</a:t>
            </a:r>
            <a:r>
              <a:rPr lang="en-US" b="1" dirty="0">
                <a:cs typeface="Courier New" panose="02070309020205020404" pitchFamily="49" charset="0"/>
              </a:rPr>
              <a:t>show running-</a:t>
            </a:r>
            <a:r>
              <a:rPr lang="en-US" b="1" dirty="0" err="1">
                <a:cs typeface="Courier New" panose="02070309020205020404" pitchFamily="49" charset="0"/>
              </a:rPr>
              <a:t>config</a:t>
            </a:r>
            <a:r>
              <a:rPr lang="en-US" dirty="0"/>
              <a:t>)</a:t>
            </a:r>
          </a:p>
          <a:p>
            <a:pPr marL="514350" lvl="1" indent="-285750">
              <a:buFont typeface="Arial" panose="020B0604020202020204" pitchFamily="34" charset="0"/>
              <a:buChar char="•"/>
            </a:pPr>
            <a:r>
              <a:rPr lang="en-US" dirty="0"/>
              <a:t>This file is immediately changed if you make any changes to the router. (</a:t>
            </a:r>
            <a:r>
              <a:rPr lang="en-US" b="1" dirty="0"/>
              <a:t>running-</a:t>
            </a:r>
            <a:r>
              <a:rPr lang="en-US" b="1" dirty="0" err="1"/>
              <a:t>config</a:t>
            </a:r>
            <a:r>
              <a:rPr lang="en-US" dirty="0"/>
              <a:t>)</a:t>
            </a:r>
          </a:p>
          <a:p>
            <a:pPr marL="514350" lvl="1" indent="-285750">
              <a:buFont typeface="Arial" panose="020B0604020202020204" pitchFamily="34" charset="0"/>
              <a:buChar char="•"/>
            </a:pPr>
            <a:r>
              <a:rPr lang="en-US" dirty="0"/>
              <a:t>This file is in NVRAM and will become the running-</a:t>
            </a:r>
            <a:r>
              <a:rPr lang="en-US" dirty="0" err="1"/>
              <a:t>config</a:t>
            </a:r>
            <a:r>
              <a:rPr lang="en-US" dirty="0"/>
              <a:t> in the event of a power cycle. (</a:t>
            </a:r>
            <a:r>
              <a:rPr lang="en-US" b="1" dirty="0">
                <a:cs typeface="Courier New" panose="02070309020205020404" pitchFamily="49" charset="0"/>
              </a:rPr>
              <a:t>startup-</a:t>
            </a:r>
            <a:r>
              <a:rPr lang="en-US" b="1" dirty="0" err="1">
                <a:cs typeface="Courier New" panose="02070309020205020404" pitchFamily="49" charset="0"/>
              </a:rPr>
              <a:t>config</a:t>
            </a:r>
            <a:r>
              <a:rPr lang="en-US" dirty="0"/>
              <a:t>)</a:t>
            </a:r>
          </a:p>
          <a:p>
            <a:pPr marL="514350" lvl="1" indent="-285750">
              <a:buFont typeface="Arial" panose="020B0604020202020204" pitchFamily="34" charset="0"/>
              <a:buChar char="•"/>
            </a:pPr>
            <a:r>
              <a:rPr lang="en-US" dirty="0"/>
              <a:t>Copies the current configuration in RAM to NVRAM. (</a:t>
            </a:r>
            <a:r>
              <a:rPr lang="en-US" b="1" dirty="0">
                <a:cs typeface="Courier New" panose="02070309020205020404" pitchFamily="49" charset="0"/>
              </a:rPr>
              <a:t>copy running-</a:t>
            </a:r>
            <a:r>
              <a:rPr lang="en-US" b="1" dirty="0" err="1">
                <a:cs typeface="Courier New" panose="02070309020205020404" pitchFamily="49" charset="0"/>
              </a:rPr>
              <a:t>config</a:t>
            </a:r>
            <a:r>
              <a:rPr lang="en-US" b="1" dirty="0">
                <a:cs typeface="Courier New" panose="02070309020205020404" pitchFamily="49" charset="0"/>
              </a:rPr>
              <a:t> startup-</a:t>
            </a:r>
            <a:r>
              <a:rPr lang="en-US" b="1" dirty="0" err="1">
                <a:cs typeface="Courier New" panose="02070309020205020404" pitchFamily="49" charset="0"/>
              </a:rPr>
              <a:t>config</a:t>
            </a:r>
            <a:r>
              <a:rPr lang="en-US" dirty="0"/>
              <a:t>)</a:t>
            </a:r>
          </a:p>
          <a:p>
            <a:pPr marL="514350" lvl="1" indent="-285750">
              <a:buFont typeface="Arial" panose="020B0604020202020204" pitchFamily="34" charset="0"/>
              <a:buChar char="•"/>
            </a:pPr>
            <a:r>
              <a:rPr lang="en-US" dirty="0"/>
              <a:t>Causes the device to reload the startup-</a:t>
            </a:r>
            <a:r>
              <a:rPr lang="en-US" dirty="0" err="1"/>
              <a:t>config</a:t>
            </a:r>
            <a:r>
              <a:rPr lang="en-US" dirty="0"/>
              <a:t> into RAM. (</a:t>
            </a:r>
            <a:r>
              <a:rPr lang="en-US" b="1" dirty="0">
                <a:cs typeface="Courier New" panose="02070309020205020404" pitchFamily="49" charset="0"/>
              </a:rPr>
              <a:t>reload</a:t>
            </a:r>
            <a:r>
              <a:rPr lang="en-US" dirty="0"/>
              <a:t>)</a:t>
            </a:r>
          </a:p>
        </p:txBody>
      </p:sp>
    </p:spTree>
    <p:extLst>
      <p:ext uri="{BB962C8B-B14F-4D97-AF65-F5344CB8AC3E}">
        <p14:creationId xmlns:p14="http://schemas.microsoft.com/office/powerpoint/2010/main" val="9493340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395786" y="350288"/>
            <a:ext cx="8145462" cy="838200"/>
          </a:xfrm>
        </p:spPr>
        <p:txBody>
          <a:bodyPr/>
          <a:lstStyle/>
          <a:p>
            <a:pPr eaLnBrk="1" hangingPunct="1"/>
            <a:r>
              <a:rPr lang="en-US" dirty="0" smtClean="0"/>
              <a:t>Chapter 2: Additional Help</a:t>
            </a:r>
          </a:p>
        </p:txBody>
      </p:sp>
      <p:sp>
        <p:nvSpPr>
          <p:cNvPr id="20483" name="Rectangle 34"/>
          <p:cNvSpPr>
            <a:spLocks noGrp="1" noChangeArrowheads="1"/>
          </p:cNvSpPr>
          <p:nvPr>
            <p:ph type="body" idx="4294967295"/>
          </p:nvPr>
        </p:nvSpPr>
        <p:spPr>
          <a:xfrm>
            <a:off x="395786" y="1260910"/>
            <a:ext cx="8200528" cy="3571875"/>
          </a:xfrm>
        </p:spPr>
        <p:txBody>
          <a:bodyPr/>
          <a:lstStyle/>
          <a:p>
            <a:pPr>
              <a:lnSpc>
                <a:spcPct val="85000"/>
              </a:lnSpc>
              <a:spcBef>
                <a:spcPct val="30000"/>
              </a:spcBef>
              <a:spcAft>
                <a:spcPts val="1200"/>
              </a:spcAft>
              <a:defRPr/>
            </a:pPr>
            <a:r>
              <a:rPr lang="en-US" sz="2000" dirty="0"/>
              <a:t>For additional help with teaching strategies, including lesson plans, analogies for difficult concepts, and discussion topics, visit the CCNA Community at: </a:t>
            </a:r>
            <a:r>
              <a:rPr lang="en-US" sz="2000" dirty="0">
                <a:hlinkClick r:id="rId3"/>
              </a:rPr>
              <a:t>https://www.netacad.com/group/communities/community-home</a:t>
            </a:r>
            <a:endParaRPr lang="en-US" sz="2000" dirty="0"/>
          </a:p>
          <a:p>
            <a:pPr>
              <a:lnSpc>
                <a:spcPct val="85000"/>
              </a:lnSpc>
              <a:spcBef>
                <a:spcPct val="30000"/>
              </a:spcBef>
              <a:spcAft>
                <a:spcPts val="1200"/>
              </a:spcAft>
              <a:defRPr/>
            </a:pPr>
            <a:r>
              <a:rPr lang="en-US" sz="2000" dirty="0"/>
              <a:t>Best practices from around the world for teaching CCNA Routing and Switching. </a:t>
            </a:r>
            <a:r>
              <a:rPr lang="en-US" sz="2000" dirty="0">
                <a:hlinkClick r:id="rId4"/>
              </a:rPr>
              <a:t>https://www.netacad.com/group/communities/ccna-blog</a:t>
            </a:r>
            <a:endParaRPr lang="en-US" sz="2000" dirty="0"/>
          </a:p>
          <a:p>
            <a:pPr>
              <a:lnSpc>
                <a:spcPct val="85000"/>
              </a:lnSpc>
              <a:spcBef>
                <a:spcPct val="30000"/>
              </a:spcBef>
              <a:defRPr/>
            </a:pPr>
            <a:r>
              <a:rPr lang="en-US" sz="2000" dirty="0"/>
              <a:t>If you have lesson plans or resources that you would like to share, upload them to the CCNA Community in order to help other instructors.</a:t>
            </a:r>
          </a:p>
          <a:p>
            <a:r>
              <a:rPr lang="en-US" sz="2000" dirty="0"/>
              <a:t>Students can enroll in </a:t>
            </a:r>
            <a:r>
              <a:rPr lang="en-US" sz="2000" b="1" dirty="0"/>
              <a:t>Packet Tracer Know How 1: Packet Tracer 101 </a:t>
            </a:r>
            <a:r>
              <a:rPr lang="en-US" sz="2000" dirty="0"/>
              <a:t>(self-enroll</a:t>
            </a:r>
            <a:r>
              <a:rPr lang="en-US" sz="2000" dirty="0" smtClean="0"/>
              <a:t>)</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2: Configure a Network Operating System</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t>Introduction to Networks v6.0</a:t>
            </a:r>
            <a:endParaRPr lang="en-US"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 Chapter 2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a:t>
            </a:r>
            <a:r>
              <a:rPr lang="en-CA" sz="2000" dirty="0"/>
              <a:t>Class Presentation</a:t>
            </a:r>
          </a:p>
          <a:p>
            <a:pPr lvl="1">
              <a:buFont typeface="Wingdings" charset="2"/>
              <a:buChar char="§"/>
            </a:pPr>
            <a:r>
              <a:rPr lang="en-CA" sz="1600" dirty="0"/>
              <a:t>Optional slides that </a:t>
            </a:r>
            <a:r>
              <a:rPr lang="en-CA" sz="1600" dirty="0" smtClean="0"/>
              <a:t>you </a:t>
            </a:r>
            <a:r>
              <a:rPr lang="en-CA" sz="1600" dirty="0"/>
              <a:t>can use </a:t>
            </a:r>
            <a:r>
              <a:rPr lang="en-CA" sz="1600" dirty="0" smtClean="0"/>
              <a:t>in the classroom</a:t>
            </a:r>
            <a:endParaRPr lang="en-CA" sz="1600" dirty="0"/>
          </a:p>
          <a:p>
            <a:pPr lvl="1">
              <a:buFont typeface="Wingdings" charset="2"/>
              <a:buChar char="§"/>
            </a:pPr>
            <a:r>
              <a:rPr lang="en-CA" sz="1600" dirty="0"/>
              <a:t>Begins on slide </a:t>
            </a:r>
            <a:r>
              <a:rPr lang="en-CA" sz="1600" dirty="0" smtClean="0"/>
              <a:t># 19</a:t>
            </a:r>
            <a:endParaRPr lang="en-CA" sz="1600" b="1" dirty="0">
              <a:solidFill>
                <a:srgbClr val="00B0F0"/>
              </a:solidFill>
            </a:endParaRPr>
          </a:p>
          <a:p>
            <a:pPr marL="0" indent="0">
              <a:buNone/>
            </a:pPr>
            <a:r>
              <a:rPr lang="en-CA" sz="2000" dirty="0" smtClean="0"/>
              <a:t>Note: Remove the Planning Guide from this presentation before sharing with anyone.</a:t>
            </a:r>
            <a:endParaRPr lang="en-CA" dirty="0" smtClean="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en-US" dirty="0" smtClean="0"/>
              <a:t>Chapter 2 - Sections &amp; Objectives</a:t>
            </a:r>
          </a:p>
        </p:txBody>
      </p:sp>
      <p:sp>
        <p:nvSpPr>
          <p:cNvPr id="4099" name="Rectangle 34"/>
          <p:cNvSpPr>
            <a:spLocks noGrp="1" noChangeArrowheads="1"/>
          </p:cNvSpPr>
          <p:nvPr>
            <p:ph type="body" idx="4294967295"/>
          </p:nvPr>
        </p:nvSpPr>
        <p:spPr>
          <a:xfrm>
            <a:off x="655638" y="1337482"/>
            <a:ext cx="7940675" cy="4743578"/>
          </a:xfrm>
        </p:spPr>
        <p:txBody>
          <a:bodyPr/>
          <a:lstStyle/>
          <a:p>
            <a:pPr>
              <a:buFont typeface="Wingdings" charset="2"/>
              <a:buChar char="§"/>
            </a:pPr>
            <a:r>
              <a:rPr lang="en-CA" sz="2000" dirty="0"/>
              <a:t>2</a:t>
            </a:r>
            <a:r>
              <a:rPr lang="en-CA" sz="2000" dirty="0" smtClean="0"/>
              <a:t>.1 IOS Bootcamp</a:t>
            </a:r>
          </a:p>
          <a:p>
            <a:pPr marL="625475" lvl="1" indent="-285750">
              <a:buFont typeface="Arial" panose="020B0604020202020204" pitchFamily="34" charset="0"/>
              <a:buChar char="•"/>
            </a:pPr>
            <a:r>
              <a:rPr lang="en-US" sz="1800" dirty="0"/>
              <a:t>Explain the purpose of Cisco IOS.</a:t>
            </a:r>
          </a:p>
          <a:p>
            <a:pPr marL="625475" lvl="1" indent="-285750">
              <a:buFont typeface="Arial" panose="020B0604020202020204" pitchFamily="34" charset="0"/>
              <a:buChar char="•"/>
            </a:pPr>
            <a:r>
              <a:rPr lang="en-US" sz="1800" dirty="0"/>
              <a:t>Explain how to access a Cisco IOS device for configuration purposes.</a:t>
            </a:r>
          </a:p>
          <a:p>
            <a:pPr marL="625475" lvl="1" indent="-285750">
              <a:buFont typeface="Arial" panose="020B0604020202020204" pitchFamily="34" charset="0"/>
              <a:buChar char="•"/>
            </a:pPr>
            <a:r>
              <a:rPr lang="en-US" sz="1800" dirty="0"/>
              <a:t>Explain how to navigate Cisco IOS to configure network devices.</a:t>
            </a:r>
          </a:p>
          <a:p>
            <a:pPr marL="625475" lvl="1" indent="-285750">
              <a:buFont typeface="Arial" panose="020B0604020202020204" pitchFamily="34" charset="0"/>
              <a:buChar char="•"/>
            </a:pPr>
            <a:r>
              <a:rPr lang="en-US" sz="1800" dirty="0"/>
              <a:t>Describe the command structure of Cisco IOS software.</a:t>
            </a:r>
            <a:endParaRPr lang="en-US" sz="1600" dirty="0" smtClean="0"/>
          </a:p>
          <a:p>
            <a:pPr marL="344488" indent="-342900">
              <a:buFont typeface="Wingdings" panose="05000000000000000000" pitchFamily="2" charset="2"/>
              <a:buChar char="§"/>
            </a:pPr>
            <a:r>
              <a:rPr lang="en-CA" sz="2000" dirty="0" smtClean="0"/>
              <a:t>2.2 Basic Device Configuration</a:t>
            </a:r>
          </a:p>
          <a:p>
            <a:pPr marL="625475" lvl="1" indent="-285750">
              <a:buFont typeface="Arial" panose="020B0604020202020204" pitchFamily="34" charset="0"/>
              <a:buChar char="•"/>
            </a:pPr>
            <a:r>
              <a:rPr lang="en-US" sz="1600" dirty="0"/>
              <a:t>Configure hostnames on a Cisco IOS device using the CLI.</a:t>
            </a:r>
          </a:p>
          <a:p>
            <a:pPr marL="625475" lvl="1" indent="-285750">
              <a:buFont typeface="Arial" panose="020B0604020202020204" pitchFamily="34" charset="0"/>
              <a:buChar char="•"/>
            </a:pPr>
            <a:r>
              <a:rPr lang="en-US" sz="1600" dirty="0"/>
              <a:t>Use Cisco IOS commands to limit access to device configurations.</a:t>
            </a:r>
          </a:p>
          <a:p>
            <a:pPr marL="625475" lvl="1" indent="-285750">
              <a:buFont typeface="Arial" panose="020B0604020202020204" pitchFamily="34" charset="0"/>
              <a:buChar char="•"/>
            </a:pPr>
            <a:r>
              <a:rPr lang="en-US" sz="1600" dirty="0"/>
              <a:t>Use IOS commands to save the running configuration.</a:t>
            </a:r>
          </a:p>
          <a:p>
            <a:pPr>
              <a:buFont typeface="Wingdings" charset="2"/>
              <a:buChar char="§"/>
            </a:pPr>
            <a:r>
              <a:rPr lang="en-US" sz="2000" dirty="0" smtClean="0"/>
              <a:t>2.3 Address Schemes</a:t>
            </a:r>
          </a:p>
          <a:p>
            <a:pPr marL="627063" lvl="1" indent="-285750">
              <a:buFont typeface="Arial" panose="020B0604020202020204" pitchFamily="34" charset="0"/>
              <a:buChar char="•"/>
            </a:pPr>
            <a:r>
              <a:rPr lang="en-US" sz="1800" dirty="0"/>
              <a:t>Explain how devices communicate across network media.</a:t>
            </a:r>
          </a:p>
          <a:p>
            <a:pPr marL="627063" lvl="1" indent="-285750">
              <a:buFont typeface="Arial" panose="020B0604020202020204" pitchFamily="34" charset="0"/>
              <a:buChar char="•"/>
            </a:pPr>
            <a:r>
              <a:rPr lang="en-US" sz="1800" dirty="0"/>
              <a:t>Configure a host device with an IP address.</a:t>
            </a:r>
          </a:p>
          <a:p>
            <a:pPr marL="627063" lvl="1" indent="-285750">
              <a:buFont typeface="Arial" panose="020B0604020202020204" pitchFamily="34" charset="0"/>
              <a:buChar char="•"/>
            </a:pPr>
            <a:r>
              <a:rPr lang="en-US" sz="1800" dirty="0"/>
              <a:t>Verify connectivity between two end devices</a:t>
            </a:r>
            <a:r>
              <a:rPr lang="en-US" sz="1800" dirty="0" smtClean="0"/>
              <a:t>.</a:t>
            </a:r>
            <a:endParaRPr lang="en-US"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2</a:t>
            </a:r>
            <a:r>
              <a:rPr lang="en-US" sz="2400" dirty="0" smtClean="0"/>
              <a:t>.1  IOS Bootcamp</a:t>
            </a:r>
            <a:endParaRPr lang="en-U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347" b="20818"/>
          <a:stretch/>
        </p:blipFill>
        <p:spPr bwMode="auto">
          <a:xfrm>
            <a:off x="5347504" y="3955050"/>
            <a:ext cx="3796496" cy="2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5" name="Rectangle 2"/>
          <p:cNvSpPr>
            <a:spLocks noGrp="1" noChangeArrowheads="1"/>
          </p:cNvSpPr>
          <p:nvPr>
            <p:ph type="title"/>
          </p:nvPr>
        </p:nvSpPr>
        <p:spPr/>
        <p:txBody>
          <a:bodyPr/>
          <a:lstStyle/>
          <a:p>
            <a:pPr eaLnBrk="1" hangingPunct="1"/>
            <a:r>
              <a:rPr lang="en-US" sz="1800" dirty="0" smtClean="0">
                <a:latin typeface="Arial" charset="0"/>
              </a:rPr>
              <a:t>IOS Bootcamp</a:t>
            </a:r>
            <a:r>
              <a:rPr lang="en-US" dirty="0" smtClean="0">
                <a:latin typeface="Arial" charset="0"/>
              </a:rPr>
              <a:t/>
            </a:r>
            <a:br>
              <a:rPr lang="en-US" dirty="0" smtClean="0">
                <a:latin typeface="Arial" charset="0"/>
              </a:rPr>
            </a:br>
            <a:r>
              <a:rPr lang="en-US" dirty="0" smtClean="0">
                <a:latin typeface="Arial" charset="0"/>
              </a:rPr>
              <a:t>Cisco IOS</a:t>
            </a:r>
            <a:endParaRPr lang="en-US" dirty="0">
              <a:solidFill>
                <a:srgbClr val="00B0F0"/>
              </a:solidFill>
              <a:latin typeface="Arial" charset="0"/>
            </a:endParaRPr>
          </a:p>
        </p:txBody>
      </p:sp>
      <p:sp>
        <p:nvSpPr>
          <p:cNvPr id="2" name="Content Placeholder 1"/>
          <p:cNvSpPr>
            <a:spLocks noGrp="1"/>
          </p:cNvSpPr>
          <p:nvPr>
            <p:ph idx="1"/>
          </p:nvPr>
        </p:nvSpPr>
        <p:spPr>
          <a:xfrm>
            <a:off x="213110" y="1232592"/>
            <a:ext cx="5493209" cy="5093780"/>
          </a:xfrm>
        </p:spPr>
        <p:txBody>
          <a:bodyPr/>
          <a:lstStyle/>
          <a:p>
            <a:r>
              <a:rPr lang="en-US" sz="2000" dirty="0" smtClean="0"/>
              <a:t>Operating Systems</a:t>
            </a:r>
          </a:p>
          <a:p>
            <a:pPr lvl="1"/>
            <a:r>
              <a:rPr lang="en-US" sz="1600" dirty="0" smtClean="0"/>
              <a:t>PC OS allows users to interact with the computer</a:t>
            </a:r>
          </a:p>
          <a:p>
            <a:pPr lvl="1"/>
            <a:r>
              <a:rPr lang="en-US" sz="1600" dirty="0" smtClean="0"/>
              <a:t>User-computer interaction in PC OSs are often done via mouse, keyboard</a:t>
            </a:r>
            <a:r>
              <a:rPr lang="en-US" sz="1600" dirty="0"/>
              <a:t> </a:t>
            </a:r>
            <a:r>
              <a:rPr lang="en-US" sz="1600" dirty="0" smtClean="0"/>
              <a:t>and monitor</a:t>
            </a:r>
          </a:p>
          <a:p>
            <a:pPr lvl="1"/>
            <a:r>
              <a:rPr lang="en-US" sz="1600" dirty="0" smtClean="0"/>
              <a:t>Cisco IOS is also an Operating System</a:t>
            </a:r>
          </a:p>
          <a:p>
            <a:pPr lvl="1"/>
            <a:r>
              <a:rPr lang="en-US" sz="1600" dirty="0" smtClean="0"/>
              <a:t>Cisco IOS allows users to interact with Cisco devices.</a:t>
            </a:r>
          </a:p>
          <a:p>
            <a:r>
              <a:rPr lang="en-US" sz="2000" dirty="0" smtClean="0"/>
              <a:t>Cisco IOS enables a technician to:</a:t>
            </a:r>
          </a:p>
          <a:p>
            <a:pPr lvl="1"/>
            <a:r>
              <a:rPr lang="en-US" sz="1600" dirty="0"/>
              <a:t>Use a keyboard to run CLI-based network programs.</a:t>
            </a:r>
          </a:p>
          <a:p>
            <a:pPr lvl="1"/>
            <a:r>
              <a:rPr lang="en-US" sz="1600" dirty="0"/>
              <a:t>Use a keyboard to enter text and text-based commands.</a:t>
            </a:r>
          </a:p>
          <a:p>
            <a:pPr lvl="1"/>
            <a:r>
              <a:rPr lang="en-US" sz="1600" dirty="0"/>
              <a:t>View output on a monitor</a:t>
            </a:r>
            <a:r>
              <a:rPr lang="en-US" sz="1600" dirty="0" smtClean="0"/>
              <a:t>.</a:t>
            </a:r>
          </a:p>
          <a:p>
            <a:r>
              <a:rPr lang="en-US" sz="2000" dirty="0" smtClean="0"/>
              <a:t>All Cisco </a:t>
            </a:r>
            <a:r>
              <a:rPr lang="en-US" sz="2000" dirty="0"/>
              <a:t>networking devices come with a default IOS</a:t>
            </a:r>
            <a:r>
              <a:rPr lang="en-US" sz="2000" dirty="0" smtClean="0"/>
              <a:t>.</a:t>
            </a:r>
            <a:endParaRPr lang="en-US" sz="2000" dirty="0"/>
          </a:p>
          <a:p>
            <a:r>
              <a:rPr lang="en-US" sz="2000" dirty="0"/>
              <a:t>It is possible to upgrade the IOS version or feature set.</a:t>
            </a:r>
            <a:endParaRPr lang="en-US" sz="2000" dirty="0" smtClean="0"/>
          </a:p>
        </p:txBody>
      </p:sp>
    </p:spTree>
    <p:extLst>
      <p:ext uri="{BB962C8B-B14F-4D97-AF65-F5344CB8AC3E}">
        <p14:creationId xmlns:p14="http://schemas.microsoft.com/office/powerpoint/2010/main" val="270003087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IOS Bootcamp</a:t>
            </a:r>
            <a:r>
              <a:rPr lang="en-US" dirty="0" smtClean="0">
                <a:latin typeface="Arial" charset="0"/>
              </a:rPr>
              <a:t/>
            </a:r>
            <a:br>
              <a:rPr lang="en-US" dirty="0" smtClean="0">
                <a:latin typeface="Arial" charset="0"/>
              </a:rPr>
            </a:br>
            <a:r>
              <a:rPr lang="en-US" dirty="0" smtClean="0">
                <a:latin typeface="Arial" charset="0"/>
              </a:rPr>
              <a:t>Cisco IOS Access</a:t>
            </a:r>
            <a:endParaRPr lang="en-US" dirty="0">
              <a:solidFill>
                <a:srgbClr val="00B0F0"/>
              </a:solidFill>
              <a:latin typeface="Arial" charset="0"/>
            </a:endParaRPr>
          </a:p>
        </p:txBody>
      </p:sp>
      <p:sp>
        <p:nvSpPr>
          <p:cNvPr id="2" name="Content Placeholder 1"/>
          <p:cNvSpPr>
            <a:spLocks noGrp="1"/>
          </p:cNvSpPr>
          <p:nvPr>
            <p:ph idx="1"/>
          </p:nvPr>
        </p:nvSpPr>
        <p:spPr>
          <a:xfrm>
            <a:off x="213110" y="1232592"/>
            <a:ext cx="8190110" cy="5093780"/>
          </a:xfrm>
        </p:spPr>
        <p:txBody>
          <a:bodyPr/>
          <a:lstStyle/>
          <a:p>
            <a:r>
              <a:rPr lang="en-US" sz="2000" dirty="0" smtClean="0"/>
              <a:t>Access Methods</a:t>
            </a:r>
          </a:p>
          <a:p>
            <a:pPr lvl="1"/>
            <a:r>
              <a:rPr lang="en-US" sz="1600" dirty="0" smtClean="0"/>
              <a:t>Console</a:t>
            </a:r>
          </a:p>
          <a:p>
            <a:pPr lvl="1"/>
            <a:r>
              <a:rPr lang="en-US" sz="1600" dirty="0" err="1" smtClean="0"/>
              <a:t>Auxiliar</a:t>
            </a:r>
            <a:endParaRPr lang="en-US" sz="1600" dirty="0" smtClean="0"/>
          </a:p>
          <a:p>
            <a:pPr lvl="1"/>
            <a:r>
              <a:rPr lang="en-US" sz="1600" dirty="0" smtClean="0"/>
              <a:t>Virtual Terminal (Telnet / SSH)</a:t>
            </a:r>
          </a:p>
          <a:p>
            <a:r>
              <a:rPr lang="en-US" sz="2000" dirty="0" smtClean="0"/>
              <a:t>Terminal Emulation Programs</a:t>
            </a:r>
          </a:p>
          <a:p>
            <a:pPr lvl="1"/>
            <a:r>
              <a:rPr lang="en-US" sz="1600" dirty="0" err="1" smtClean="0"/>
              <a:t>PuTTY</a:t>
            </a:r>
            <a:endParaRPr lang="en-US" sz="1600" dirty="0" smtClean="0"/>
          </a:p>
          <a:p>
            <a:pPr lvl="1"/>
            <a:r>
              <a:rPr lang="en-US" sz="1600" dirty="0" smtClean="0"/>
              <a:t>Tera Term</a:t>
            </a:r>
          </a:p>
          <a:p>
            <a:pPr lvl="1"/>
            <a:r>
              <a:rPr lang="en-US" sz="1600" dirty="0" err="1" smtClean="0"/>
              <a:t>SecureCRT</a:t>
            </a:r>
            <a:endParaRPr lang="en-US" sz="1600" dirty="0"/>
          </a:p>
          <a:p>
            <a:pPr lvl="1"/>
            <a:endParaRPr lang="en-US" sz="1600" dirty="0" smtClean="0"/>
          </a:p>
          <a:p>
            <a:endParaRPr lang="en-US" sz="2000" dirty="0" smtClean="0"/>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62657" y="1571873"/>
            <a:ext cx="4903368" cy="475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67069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65133" y="5451966"/>
            <a:ext cx="2900891" cy="1006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21505" name="Rectangle 2"/>
          <p:cNvSpPr>
            <a:spLocks noGrp="1" noChangeArrowheads="1"/>
          </p:cNvSpPr>
          <p:nvPr>
            <p:ph type="title"/>
          </p:nvPr>
        </p:nvSpPr>
        <p:spPr/>
        <p:txBody>
          <a:bodyPr/>
          <a:lstStyle/>
          <a:p>
            <a:pPr eaLnBrk="1" hangingPunct="1"/>
            <a:r>
              <a:rPr lang="en-US" sz="1800" dirty="0" smtClean="0">
                <a:latin typeface="Arial" charset="0"/>
              </a:rPr>
              <a:t>IOS Bootcamp</a:t>
            </a:r>
            <a:r>
              <a:rPr lang="en-US" dirty="0" smtClean="0">
                <a:latin typeface="Arial" charset="0"/>
              </a:rPr>
              <a:t/>
            </a:r>
            <a:br>
              <a:rPr lang="en-US" dirty="0" smtClean="0">
                <a:latin typeface="Arial" charset="0"/>
              </a:rPr>
            </a:br>
            <a:r>
              <a:rPr lang="en-US" dirty="0" smtClean="0">
                <a:latin typeface="Arial" charset="0"/>
              </a:rPr>
              <a:t>Navigate the IOS</a:t>
            </a:r>
            <a:endParaRPr lang="en-US" dirty="0">
              <a:solidFill>
                <a:srgbClr val="00B0F0"/>
              </a:solidFill>
              <a:latin typeface="Arial" charset="0"/>
            </a:endParaRPr>
          </a:p>
        </p:txBody>
      </p:sp>
      <p:sp>
        <p:nvSpPr>
          <p:cNvPr id="2" name="Content Placeholder 1"/>
          <p:cNvSpPr>
            <a:spLocks noGrp="1"/>
          </p:cNvSpPr>
          <p:nvPr>
            <p:ph idx="1"/>
          </p:nvPr>
        </p:nvSpPr>
        <p:spPr>
          <a:xfrm>
            <a:off x="213110" y="1232592"/>
            <a:ext cx="8190110" cy="5093780"/>
          </a:xfrm>
        </p:spPr>
        <p:txBody>
          <a:bodyPr/>
          <a:lstStyle/>
          <a:p>
            <a:r>
              <a:rPr lang="en-US" sz="2000" dirty="0" smtClean="0"/>
              <a:t>Cisco IOS Modes of Operation</a:t>
            </a:r>
          </a:p>
          <a:p>
            <a:pPr lvl="1"/>
            <a:r>
              <a:rPr lang="en-US" sz="1600" dirty="0" smtClean="0"/>
              <a:t>Initial configuration must be done via console connection</a:t>
            </a:r>
          </a:p>
          <a:p>
            <a:pPr lvl="1"/>
            <a:r>
              <a:rPr lang="en-US" sz="1600" dirty="0" smtClean="0"/>
              <a:t>Configuration is then done via various CLI command modes.</a:t>
            </a:r>
          </a:p>
          <a:p>
            <a:r>
              <a:rPr lang="en-US" sz="2000" dirty="0" smtClean="0"/>
              <a:t>Primary Command Modes</a:t>
            </a:r>
          </a:p>
          <a:p>
            <a:pPr lvl="1"/>
            <a:r>
              <a:rPr lang="en-US" sz="1600" dirty="0" smtClean="0"/>
              <a:t>User EXEC Mode</a:t>
            </a:r>
          </a:p>
          <a:p>
            <a:pPr lvl="1"/>
            <a:r>
              <a:rPr lang="en-US" sz="1600" dirty="0" smtClean="0"/>
              <a:t>Privileged EXEC Mode</a:t>
            </a:r>
          </a:p>
          <a:p>
            <a:r>
              <a:rPr lang="en-US" sz="2000" dirty="0" smtClean="0"/>
              <a:t>Configuration Command Modes</a:t>
            </a:r>
            <a:endParaRPr lang="en-US" sz="2000" dirty="0"/>
          </a:p>
          <a:p>
            <a:pPr lvl="1"/>
            <a:r>
              <a:rPr lang="en-US" sz="1600" dirty="0" smtClean="0"/>
              <a:t>The </a:t>
            </a:r>
            <a:r>
              <a:rPr lang="en-US" sz="1600" b="1" dirty="0" smtClean="0"/>
              <a:t>Configure Terminal</a:t>
            </a:r>
            <a:r>
              <a:rPr lang="en-US" sz="1600" dirty="0" smtClean="0"/>
              <a:t> command enters the Global Configuration Mode.</a:t>
            </a:r>
          </a:p>
          <a:p>
            <a:pPr lvl="1"/>
            <a:r>
              <a:rPr lang="en-US" sz="1600" dirty="0" smtClean="0"/>
              <a:t>Sub-configuration modes are accessible from the Privileged </a:t>
            </a:r>
            <a:r>
              <a:rPr lang="en-US" sz="1600" dirty="0"/>
              <a:t>EXEC </a:t>
            </a:r>
            <a:r>
              <a:rPr lang="en-US" sz="1600" dirty="0" smtClean="0"/>
              <a:t>Mode.</a:t>
            </a:r>
          </a:p>
          <a:p>
            <a:pPr lvl="1"/>
            <a:r>
              <a:rPr lang="en-US" sz="1600" dirty="0" smtClean="0"/>
              <a:t>Examples are: </a:t>
            </a:r>
            <a:r>
              <a:rPr lang="en-US" sz="1600" b="1" dirty="0" err="1" smtClean="0"/>
              <a:t>swtich</a:t>
            </a:r>
            <a:r>
              <a:rPr lang="en-US" sz="1600" b="1" dirty="0" smtClean="0"/>
              <a:t>(</a:t>
            </a:r>
            <a:r>
              <a:rPr lang="en-US" sz="1600" b="1" dirty="0" err="1" smtClean="0"/>
              <a:t>config</a:t>
            </a:r>
            <a:r>
              <a:rPr lang="en-US" sz="1600" b="1" dirty="0" smtClean="0"/>
              <a:t>-line)# </a:t>
            </a:r>
            <a:r>
              <a:rPr lang="en-US" sz="1600" dirty="0" smtClean="0"/>
              <a:t>and </a:t>
            </a:r>
            <a:r>
              <a:rPr lang="en-US" sz="1600" b="1" dirty="0" smtClean="0"/>
              <a:t>switch(</a:t>
            </a:r>
            <a:r>
              <a:rPr lang="en-US" sz="1600" b="1" dirty="0" err="1" smtClean="0"/>
              <a:t>config</a:t>
            </a:r>
            <a:r>
              <a:rPr lang="en-US" sz="1600" b="1" dirty="0" smtClean="0"/>
              <a:t>-if)#</a:t>
            </a:r>
          </a:p>
          <a:p>
            <a:r>
              <a:rPr lang="en-US" sz="2000" dirty="0" smtClean="0"/>
              <a:t>Navigate Between IOS Modes</a:t>
            </a:r>
            <a:endParaRPr lang="en-US" sz="2000" dirty="0"/>
          </a:p>
          <a:p>
            <a:pPr lvl="1"/>
            <a:r>
              <a:rPr lang="en-US" sz="1600" dirty="0" smtClean="0"/>
              <a:t>Navigation between modes is also done via commands.</a:t>
            </a:r>
          </a:p>
          <a:p>
            <a:pPr lvl="1"/>
            <a:r>
              <a:rPr lang="en-US" sz="1600" dirty="0" smtClean="0"/>
              <a:t>The </a:t>
            </a:r>
            <a:r>
              <a:rPr lang="en-US" sz="1600" b="1" dirty="0" smtClean="0"/>
              <a:t>enable</a:t>
            </a:r>
            <a:r>
              <a:rPr lang="en-US" sz="1600" dirty="0" smtClean="0"/>
              <a:t> command enters the </a:t>
            </a:r>
            <a:r>
              <a:rPr lang="en-US" sz="1600" dirty="0"/>
              <a:t>Privileged EXEC </a:t>
            </a:r>
            <a:r>
              <a:rPr lang="en-US" sz="1600" dirty="0" smtClean="0"/>
              <a:t>Mode.</a:t>
            </a:r>
          </a:p>
          <a:p>
            <a:pPr lvl="1"/>
            <a:r>
              <a:rPr lang="en-US" sz="1600" dirty="0" smtClean="0"/>
              <a:t>The </a:t>
            </a:r>
            <a:r>
              <a:rPr lang="en-US" sz="1600" b="1" dirty="0" smtClean="0"/>
              <a:t>exit</a:t>
            </a:r>
            <a:r>
              <a:rPr lang="en-US" sz="1600" dirty="0" smtClean="0"/>
              <a:t> commands exits to the parent command mode.</a:t>
            </a:r>
            <a:endParaRPr lang="en-US" sz="1600" dirty="0"/>
          </a:p>
          <a:p>
            <a:pPr lvl="1"/>
            <a:endParaRPr lang="en-US" sz="1600" dirty="0" smtClean="0"/>
          </a:p>
          <a:p>
            <a:endParaRPr lang="en-US" sz="2000" dirty="0" smtClean="0"/>
          </a:p>
        </p:txBody>
      </p:sp>
    </p:spTree>
    <p:extLst>
      <p:ext uri="{BB962C8B-B14F-4D97-AF65-F5344CB8AC3E}">
        <p14:creationId xmlns:p14="http://schemas.microsoft.com/office/powerpoint/2010/main" val="2902884455"/>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IOS Bootcamp</a:t>
            </a:r>
            <a:r>
              <a:rPr lang="en-US" dirty="0" smtClean="0">
                <a:latin typeface="Arial" charset="0"/>
              </a:rPr>
              <a:t/>
            </a:r>
            <a:br>
              <a:rPr lang="en-US" dirty="0" smtClean="0">
                <a:latin typeface="Arial" charset="0"/>
              </a:rPr>
            </a:br>
            <a:r>
              <a:rPr lang="en-US" dirty="0" smtClean="0">
                <a:latin typeface="Arial" charset="0"/>
              </a:rPr>
              <a:t>The Command Structure</a:t>
            </a:r>
            <a:endParaRPr lang="en-US" dirty="0">
              <a:solidFill>
                <a:srgbClr val="00B0F0"/>
              </a:solidFill>
              <a:latin typeface="Arial" charset="0"/>
            </a:endParaRPr>
          </a:p>
        </p:txBody>
      </p:sp>
      <p:sp>
        <p:nvSpPr>
          <p:cNvPr id="2" name="Content Placeholder 1"/>
          <p:cNvSpPr>
            <a:spLocks noGrp="1"/>
          </p:cNvSpPr>
          <p:nvPr>
            <p:ph idx="1"/>
          </p:nvPr>
        </p:nvSpPr>
        <p:spPr>
          <a:xfrm>
            <a:off x="213110" y="1232592"/>
            <a:ext cx="7715548" cy="5093780"/>
          </a:xfrm>
        </p:spPr>
        <p:txBody>
          <a:bodyPr/>
          <a:lstStyle/>
          <a:p>
            <a:r>
              <a:rPr lang="en-US" sz="2000" dirty="0" smtClean="0"/>
              <a:t>Basic IOS Command Structure</a:t>
            </a:r>
          </a:p>
          <a:p>
            <a:pPr lvl="1"/>
            <a:r>
              <a:rPr lang="en-US" sz="1600" dirty="0" smtClean="0"/>
              <a:t>The </a:t>
            </a:r>
            <a:r>
              <a:rPr lang="en-US" sz="1600" dirty="0"/>
              <a:t>general syntax for a command is the command followed by any appropriate keywords and arguments.</a:t>
            </a:r>
          </a:p>
          <a:p>
            <a:pPr lvl="1"/>
            <a:r>
              <a:rPr lang="en-US" sz="1600" dirty="0" smtClean="0"/>
              <a:t>Keyword </a:t>
            </a:r>
            <a:r>
              <a:rPr lang="en-US" sz="1600" dirty="0"/>
              <a:t>- a specific parameter defined in the operating </a:t>
            </a:r>
            <a:r>
              <a:rPr lang="en-US" sz="1600" dirty="0" smtClean="0"/>
              <a:t>system</a:t>
            </a:r>
            <a:endParaRPr lang="en-US" sz="1600" dirty="0"/>
          </a:p>
          <a:p>
            <a:pPr lvl="1"/>
            <a:r>
              <a:rPr lang="en-US" sz="1600" dirty="0" smtClean="0"/>
              <a:t>Argument </a:t>
            </a:r>
            <a:r>
              <a:rPr lang="en-US" sz="1600" dirty="0"/>
              <a:t>- not predefined; a value or variable defined by the </a:t>
            </a:r>
            <a:r>
              <a:rPr lang="en-US" sz="1600" dirty="0" smtClean="0"/>
              <a:t>user</a:t>
            </a:r>
            <a:endParaRPr lang="en-US" sz="1600" dirty="0"/>
          </a:p>
          <a:p>
            <a:r>
              <a:rPr lang="en-US" sz="2000" dirty="0" smtClean="0"/>
              <a:t>IOS Command Syntax</a:t>
            </a:r>
          </a:p>
          <a:p>
            <a:pPr lvl="1"/>
            <a:r>
              <a:rPr lang="en-US" sz="1600" dirty="0" smtClean="0"/>
              <a:t>Provides </a:t>
            </a:r>
            <a:r>
              <a:rPr lang="en-US" sz="1600" dirty="0"/>
              <a:t>the pattern or format that must be used when entering a command.</a:t>
            </a:r>
            <a:endParaRPr lang="en-US" sz="1600" dirty="0" smtClean="0"/>
          </a:p>
          <a:p>
            <a:pPr lvl="1"/>
            <a:r>
              <a:rPr lang="en-US" sz="1600" dirty="0"/>
              <a:t>The Cisco IOS Command Reference is the ultimate source of information for a particular IOS command</a:t>
            </a:r>
            <a:r>
              <a:rPr lang="en-US" sz="1600" dirty="0" smtClean="0"/>
              <a:t>.</a:t>
            </a:r>
          </a:p>
          <a:p>
            <a:r>
              <a:rPr lang="en-US" sz="2000" dirty="0" smtClean="0"/>
              <a:t>IOS Help Feature</a:t>
            </a:r>
            <a:endParaRPr lang="en-US" sz="2000" dirty="0"/>
          </a:p>
          <a:p>
            <a:pPr lvl="1"/>
            <a:r>
              <a:rPr lang="en-US" sz="1600" dirty="0"/>
              <a:t>The IOS has two forms of help </a:t>
            </a:r>
            <a:r>
              <a:rPr lang="en-US" sz="1600" dirty="0" smtClean="0"/>
              <a:t>available: Context-Sensitive Help and Command </a:t>
            </a:r>
            <a:r>
              <a:rPr lang="en-US" sz="1600" dirty="0"/>
              <a:t>Syntax </a:t>
            </a:r>
            <a:r>
              <a:rPr lang="en-US" sz="1600" dirty="0" smtClean="0"/>
              <a:t>Check.</a:t>
            </a:r>
            <a:endParaRPr lang="en-US" sz="1600" dirty="0"/>
          </a:p>
          <a:p>
            <a:r>
              <a:rPr lang="en-US" sz="2000" dirty="0" smtClean="0"/>
              <a:t>Hotkeys and Shortcuts</a:t>
            </a:r>
            <a:endParaRPr lang="en-US" sz="2000" dirty="0"/>
          </a:p>
          <a:p>
            <a:pPr lvl="1"/>
            <a:r>
              <a:rPr lang="en-US" sz="1600" dirty="0"/>
              <a:t>Commands and keywords can be shortened to the minimum number of characters that identify a unique selection</a:t>
            </a:r>
            <a:r>
              <a:rPr lang="en-US" sz="1600" dirty="0" smtClean="0"/>
              <a:t>.</a:t>
            </a:r>
          </a:p>
          <a:p>
            <a:pPr lvl="1"/>
            <a:r>
              <a:rPr lang="en-US" sz="1600" dirty="0" smtClean="0"/>
              <a:t>Line editing keyboard shortcuts such as Ctrl-A are also supported.</a:t>
            </a:r>
            <a:endParaRPr lang="en-US" sz="1600" dirty="0"/>
          </a:p>
          <a:p>
            <a:pPr lvl="1"/>
            <a:endParaRPr lang="en-US" sz="1600" dirty="0" smtClean="0"/>
          </a:p>
          <a:p>
            <a:endParaRPr lang="en-US" sz="2000" dirty="0" smtClean="0"/>
          </a:p>
        </p:txBody>
      </p:sp>
    </p:spTree>
    <p:extLst>
      <p:ext uri="{BB962C8B-B14F-4D97-AF65-F5344CB8AC3E}">
        <p14:creationId xmlns:p14="http://schemas.microsoft.com/office/powerpoint/2010/main" val="1825787074"/>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2</a:t>
            </a:r>
            <a:r>
              <a:rPr lang="en-US" sz="2400" dirty="0" smtClean="0"/>
              <a:t>.2  Basic Device Configuration</a:t>
            </a:r>
            <a:endParaRPr lang="en-U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Basic Device Configuration</a:t>
            </a:r>
            <a:r>
              <a:rPr lang="en-US" dirty="0" smtClean="0">
                <a:latin typeface="Arial" charset="0"/>
              </a:rPr>
              <a:t/>
            </a:r>
            <a:br>
              <a:rPr lang="en-US" dirty="0" smtClean="0">
                <a:latin typeface="Arial" charset="0"/>
              </a:rPr>
            </a:br>
            <a:r>
              <a:rPr lang="en-US" dirty="0" smtClean="0">
                <a:latin typeface="Arial" charset="0"/>
              </a:rPr>
              <a:t>Hostnames</a:t>
            </a:r>
            <a:endParaRPr lang="en-US" dirty="0">
              <a:solidFill>
                <a:srgbClr val="00B0F0"/>
              </a:solidFill>
              <a:latin typeface="Arial" charset="0"/>
            </a:endParaRPr>
          </a:p>
        </p:txBody>
      </p:sp>
      <p:sp>
        <p:nvSpPr>
          <p:cNvPr id="2" name="Content Placeholder 1"/>
          <p:cNvSpPr>
            <a:spLocks noGrp="1"/>
          </p:cNvSpPr>
          <p:nvPr>
            <p:ph idx="1"/>
          </p:nvPr>
        </p:nvSpPr>
        <p:spPr>
          <a:xfrm>
            <a:off x="213110" y="1232592"/>
            <a:ext cx="7715548" cy="5093780"/>
          </a:xfrm>
        </p:spPr>
        <p:txBody>
          <a:bodyPr/>
          <a:lstStyle/>
          <a:p>
            <a:r>
              <a:rPr lang="en-US" sz="2000" dirty="0" smtClean="0"/>
              <a:t>Device Names</a:t>
            </a:r>
          </a:p>
          <a:p>
            <a:pPr lvl="1"/>
            <a:r>
              <a:rPr lang="en-US" sz="1600" dirty="0"/>
              <a:t>Hostnames allow devices to be identified by network administrators over a network or the Internet</a:t>
            </a:r>
            <a:r>
              <a:rPr lang="en-US" sz="1600" dirty="0" smtClean="0"/>
              <a:t>.</a:t>
            </a:r>
          </a:p>
          <a:p>
            <a:pPr lvl="1"/>
            <a:r>
              <a:rPr lang="en-US" sz="1600" dirty="0" smtClean="0"/>
              <a:t>Very important and should also be displayed in the topology.</a:t>
            </a:r>
            <a:endParaRPr lang="en-US" sz="1600" dirty="0"/>
          </a:p>
          <a:p>
            <a:r>
              <a:rPr lang="en-US" sz="2000" dirty="0" smtClean="0"/>
              <a:t>Configure Hostnames</a:t>
            </a:r>
          </a:p>
          <a:p>
            <a:pPr lvl="1"/>
            <a:r>
              <a:rPr lang="en-US" sz="1600" dirty="0" smtClean="0"/>
              <a:t>IOS hostnames should:</a:t>
            </a:r>
          </a:p>
          <a:p>
            <a:pPr lvl="1"/>
            <a:r>
              <a:rPr lang="en-US" sz="1600" dirty="0" smtClean="0"/>
              <a:t>Start with a letter</a:t>
            </a:r>
          </a:p>
          <a:p>
            <a:pPr lvl="1"/>
            <a:r>
              <a:rPr lang="en-US" sz="1600" dirty="0" smtClean="0"/>
              <a:t>Contain no spaces</a:t>
            </a:r>
          </a:p>
          <a:p>
            <a:pPr lvl="1"/>
            <a:r>
              <a:rPr lang="en-US" sz="1600" dirty="0" smtClean="0"/>
              <a:t>End with letter or digit</a:t>
            </a:r>
          </a:p>
          <a:p>
            <a:pPr lvl="1"/>
            <a:r>
              <a:rPr lang="en-US" sz="1600" dirty="0" smtClean="0"/>
              <a:t>Use only letters, digits or dashes</a:t>
            </a:r>
          </a:p>
          <a:p>
            <a:pPr lvl="1"/>
            <a:r>
              <a:rPr lang="en-US" sz="1600" dirty="0" smtClean="0"/>
              <a:t>Be less than 64 characters in length</a:t>
            </a:r>
          </a:p>
          <a:p>
            <a:endParaRPr lang="en-US" sz="1600" dirty="0"/>
          </a:p>
          <a:p>
            <a:pPr lvl="1"/>
            <a:endParaRPr lang="en-US" sz="1600" dirty="0" smtClean="0"/>
          </a:p>
          <a:p>
            <a:endParaRPr lang="en-US" sz="2000"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902" y="5166095"/>
            <a:ext cx="5304123" cy="116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96673"/>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Basic Device Configuration</a:t>
            </a:r>
            <a:r>
              <a:rPr lang="en-US" dirty="0" smtClean="0">
                <a:latin typeface="Arial" charset="0"/>
              </a:rPr>
              <a:t/>
            </a:r>
            <a:br>
              <a:rPr lang="en-US" dirty="0" smtClean="0">
                <a:latin typeface="Arial" charset="0"/>
              </a:rPr>
            </a:br>
            <a:r>
              <a:rPr lang="en-US" dirty="0" smtClean="0">
                <a:latin typeface="Arial" charset="0"/>
              </a:rPr>
              <a:t>Limit Access to Device Configurations</a:t>
            </a:r>
            <a:endParaRPr lang="en-US" dirty="0">
              <a:solidFill>
                <a:srgbClr val="00B0F0"/>
              </a:solidFill>
              <a:latin typeface="Arial" charset="0"/>
            </a:endParaRPr>
          </a:p>
        </p:txBody>
      </p:sp>
      <p:sp>
        <p:nvSpPr>
          <p:cNvPr id="2" name="Content Placeholder 1"/>
          <p:cNvSpPr>
            <a:spLocks noGrp="1"/>
          </p:cNvSpPr>
          <p:nvPr>
            <p:ph idx="1"/>
          </p:nvPr>
        </p:nvSpPr>
        <p:spPr>
          <a:xfrm>
            <a:off x="213110" y="1209442"/>
            <a:ext cx="6430758" cy="5093780"/>
          </a:xfrm>
        </p:spPr>
        <p:txBody>
          <a:bodyPr/>
          <a:lstStyle/>
          <a:p>
            <a:r>
              <a:rPr lang="en-US" sz="2000" dirty="0" smtClean="0"/>
              <a:t>Secure Device Access</a:t>
            </a:r>
          </a:p>
          <a:p>
            <a:pPr lvl="1"/>
            <a:r>
              <a:rPr lang="en-US" sz="1600" dirty="0" smtClean="0"/>
              <a:t>Secure privileged EXEC and user EXEC access with a password.</a:t>
            </a:r>
          </a:p>
          <a:p>
            <a:pPr lvl="1"/>
            <a:r>
              <a:rPr lang="en-US" sz="1600" dirty="0" smtClean="0"/>
              <a:t>Secure virtual terminal lines with a password.</a:t>
            </a:r>
            <a:endParaRPr lang="en-US" sz="1600" dirty="0"/>
          </a:p>
          <a:p>
            <a:r>
              <a:rPr lang="en-US" sz="2000" dirty="0" smtClean="0"/>
              <a:t>Configure Passwords</a:t>
            </a:r>
          </a:p>
          <a:p>
            <a:pPr lvl="1"/>
            <a:r>
              <a:rPr lang="en-US" sz="1600" dirty="0" smtClean="0"/>
              <a:t>Use strong passwords.</a:t>
            </a:r>
          </a:p>
          <a:p>
            <a:pPr lvl="1"/>
            <a:r>
              <a:rPr lang="en-US" sz="1600" dirty="0" smtClean="0"/>
              <a:t>Avoid re-using passwords</a:t>
            </a:r>
          </a:p>
          <a:p>
            <a:r>
              <a:rPr lang="en-US" sz="2000" dirty="0" smtClean="0"/>
              <a:t>Encrypt </a:t>
            </a:r>
            <a:r>
              <a:rPr lang="en-US" sz="2000" dirty="0"/>
              <a:t>Passwords</a:t>
            </a:r>
          </a:p>
          <a:p>
            <a:pPr lvl="1"/>
            <a:r>
              <a:rPr lang="en-US" sz="1600" dirty="0" smtClean="0"/>
              <a:t>Cisco IOS displays passwords in plain text by default.</a:t>
            </a:r>
          </a:p>
          <a:p>
            <a:pPr lvl="1"/>
            <a:r>
              <a:rPr lang="en-US" sz="1600" dirty="0" smtClean="0"/>
              <a:t>Passwords should be encrypted.</a:t>
            </a:r>
            <a:endParaRPr lang="en-US" sz="1600" dirty="0"/>
          </a:p>
          <a:p>
            <a:r>
              <a:rPr lang="en-US" sz="2000" dirty="0" smtClean="0"/>
              <a:t>Banner Messages</a:t>
            </a:r>
            <a:endParaRPr lang="en-US" sz="2000" dirty="0"/>
          </a:p>
          <a:p>
            <a:pPr lvl="1"/>
            <a:r>
              <a:rPr lang="en-US" sz="1600" dirty="0" smtClean="0"/>
              <a:t>Important </a:t>
            </a:r>
            <a:r>
              <a:rPr lang="en-US" sz="1600" dirty="0"/>
              <a:t>part of the legal process in the event that someone is prosecuted for breaking into a device.</a:t>
            </a:r>
          </a:p>
          <a:p>
            <a:pPr lvl="1"/>
            <a:r>
              <a:rPr lang="en-US" sz="1600" dirty="0"/>
              <a:t>Wording that implies that a login is "welcome" or "invited" is not appropriate.</a:t>
            </a:r>
          </a:p>
          <a:p>
            <a:pPr lvl="1"/>
            <a:r>
              <a:rPr lang="en-US" sz="1600" dirty="0"/>
              <a:t>Often used for legal notification because it is displayed to all connected terminals.</a:t>
            </a:r>
          </a:p>
          <a:p>
            <a:endParaRPr lang="en-US" sz="1600" dirty="0"/>
          </a:p>
          <a:p>
            <a:pPr lvl="1"/>
            <a:endParaRPr lang="en-US" sz="1600" dirty="0" smtClean="0"/>
          </a:p>
          <a:p>
            <a:endParaRPr lang="en-US" sz="2000" dirty="0" smtClean="0"/>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954" t="1033" r="33335" b="11242"/>
          <a:stretch/>
        </p:blipFill>
        <p:spPr bwMode="auto">
          <a:xfrm>
            <a:off x="5729467" y="2231761"/>
            <a:ext cx="3236557" cy="2640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985022"/>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Basic Device Configuration</a:t>
            </a:r>
            <a:r>
              <a:rPr lang="en-US" dirty="0" smtClean="0">
                <a:latin typeface="Arial" charset="0"/>
              </a:rPr>
              <a:t/>
            </a:r>
            <a:br>
              <a:rPr lang="en-US" dirty="0" smtClean="0">
                <a:latin typeface="Arial" charset="0"/>
              </a:rPr>
            </a:br>
            <a:r>
              <a:rPr lang="en-US" dirty="0" smtClean="0">
                <a:latin typeface="Arial" charset="0"/>
              </a:rPr>
              <a:t>Save Configurations</a:t>
            </a:r>
            <a:endParaRPr lang="en-US" dirty="0">
              <a:solidFill>
                <a:srgbClr val="00B0F0"/>
              </a:solidFill>
              <a:latin typeface="Arial" charset="0"/>
            </a:endParaRPr>
          </a:p>
        </p:txBody>
      </p:sp>
      <p:sp>
        <p:nvSpPr>
          <p:cNvPr id="2" name="Content Placeholder 1"/>
          <p:cNvSpPr>
            <a:spLocks noGrp="1"/>
          </p:cNvSpPr>
          <p:nvPr>
            <p:ph idx="1"/>
          </p:nvPr>
        </p:nvSpPr>
        <p:spPr>
          <a:xfrm>
            <a:off x="213110" y="1232592"/>
            <a:ext cx="5458485" cy="5093780"/>
          </a:xfrm>
        </p:spPr>
        <p:txBody>
          <a:bodyPr/>
          <a:lstStyle/>
          <a:p>
            <a:r>
              <a:rPr lang="en-US" sz="2000" dirty="0" smtClean="0"/>
              <a:t>Save the Running Configuration File</a:t>
            </a:r>
          </a:p>
          <a:p>
            <a:pPr lvl="1"/>
            <a:r>
              <a:rPr lang="en-US" sz="1600" dirty="0"/>
              <a:t>File stored in NVRAM that contains all of the commands that will be used upon startup or </a:t>
            </a:r>
            <a:r>
              <a:rPr lang="en-US" sz="1600" dirty="0" smtClean="0"/>
              <a:t>reboot</a:t>
            </a:r>
          </a:p>
          <a:p>
            <a:pPr lvl="1"/>
            <a:r>
              <a:rPr lang="en-US" sz="1600" dirty="0" smtClean="0"/>
              <a:t>NVRAM </a:t>
            </a:r>
            <a:r>
              <a:rPr lang="en-US" sz="1600" dirty="0"/>
              <a:t>does not lose its contents when the device is powered off</a:t>
            </a:r>
            <a:r>
              <a:rPr lang="en-US" sz="1600" dirty="0" smtClean="0"/>
              <a:t>.</a:t>
            </a:r>
            <a:endParaRPr lang="en-US" sz="1600" dirty="0"/>
          </a:p>
          <a:p>
            <a:r>
              <a:rPr lang="en-US" sz="2000" dirty="0" smtClean="0"/>
              <a:t>Alter the Running Configuration</a:t>
            </a:r>
          </a:p>
          <a:p>
            <a:pPr lvl="1"/>
            <a:r>
              <a:rPr lang="en-US" sz="1600" dirty="0"/>
              <a:t>File stored in RAM that reflects the current configuration, modifying affects the operation of a Cisco device </a:t>
            </a:r>
            <a:r>
              <a:rPr lang="en-US" sz="1600" dirty="0" smtClean="0"/>
              <a:t>immediately.</a:t>
            </a:r>
          </a:p>
          <a:p>
            <a:pPr lvl="1"/>
            <a:r>
              <a:rPr lang="en-US" sz="1600" dirty="0" smtClean="0"/>
              <a:t>RAM </a:t>
            </a:r>
            <a:r>
              <a:rPr lang="en-US" sz="1600" dirty="0"/>
              <a:t>loses all of its content when the device is powered off or </a:t>
            </a:r>
            <a:r>
              <a:rPr lang="en-US" sz="1600" dirty="0" smtClean="0"/>
              <a:t>restarted.</a:t>
            </a:r>
          </a:p>
          <a:p>
            <a:r>
              <a:rPr lang="en-US" sz="2000" dirty="0" smtClean="0"/>
              <a:t>Capture Configuration to a Text File</a:t>
            </a:r>
            <a:endParaRPr lang="en-US" sz="2000" dirty="0"/>
          </a:p>
          <a:p>
            <a:pPr lvl="1"/>
            <a:r>
              <a:rPr lang="en-US" sz="1600" dirty="0"/>
              <a:t>Configuration files can also be saved and archived to a text </a:t>
            </a:r>
            <a:r>
              <a:rPr lang="en-US" sz="1600" dirty="0" smtClean="0"/>
              <a:t>document.</a:t>
            </a:r>
          </a:p>
          <a:p>
            <a:pPr lvl="1"/>
            <a:r>
              <a:rPr lang="en-US" sz="1600" dirty="0" smtClean="0"/>
              <a:t>The configuration can then be edited with any text editor and placed back in the device.</a:t>
            </a:r>
            <a:endParaRPr lang="en-US" sz="1600" dirty="0"/>
          </a:p>
          <a:p>
            <a:endParaRPr lang="en-US" sz="1600" dirty="0"/>
          </a:p>
          <a:p>
            <a:endParaRPr lang="en-US" sz="1600" dirty="0"/>
          </a:p>
          <a:p>
            <a:pPr lvl="1"/>
            <a:endParaRPr lang="en-US" sz="1600" dirty="0" smtClean="0"/>
          </a:p>
          <a:p>
            <a:endParaRPr lang="en-US" sz="2000" dirty="0" smtClean="0"/>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35543" t="10836" b="30678"/>
          <a:stretch/>
        </p:blipFill>
        <p:spPr bwMode="auto">
          <a:xfrm>
            <a:off x="5690837" y="4012253"/>
            <a:ext cx="3294430" cy="231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6453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n-US" b="0" kern="0" dirty="0" smtClean="0">
                <a:solidFill>
                  <a:schemeClr val="bg1"/>
                </a:solidFill>
                <a:latin typeface="+mj-lt"/>
                <a:ea typeface="+mj-ea"/>
                <a:cs typeface="+mj-cs"/>
              </a:rPr>
              <a:t>Introduction to Network </a:t>
            </a:r>
            <a:r>
              <a:rPr lang="en-US" kern="0" dirty="0" smtClean="0">
                <a:solidFill>
                  <a:schemeClr val="bg1"/>
                </a:solidFill>
                <a:latin typeface="+mj-lt"/>
                <a:ea typeface="+mj-ea"/>
                <a:cs typeface="+mj-cs"/>
              </a:rPr>
              <a:t>6.0 P</a:t>
            </a:r>
            <a:r>
              <a:rPr lang="en-US" b="0" kern="0" dirty="0" smtClean="0">
                <a:solidFill>
                  <a:schemeClr val="bg1"/>
                </a:solidFill>
                <a:latin typeface="+mj-lt"/>
                <a:ea typeface="+mj-ea"/>
                <a:cs typeface="+mj-cs"/>
              </a:rPr>
              <a:t>lanning Guide</a:t>
            </a:r>
          </a:p>
          <a:p>
            <a:pPr algn="l" defTabSz="814388">
              <a:lnSpc>
                <a:spcPct val="90000"/>
              </a:lnSpc>
              <a:defRPr/>
            </a:pPr>
            <a:r>
              <a:rPr lang="en-US" b="0" dirty="0" smtClean="0">
                <a:solidFill>
                  <a:schemeClr val="bg1"/>
                </a:solidFill>
                <a:latin typeface="Arial" pitchFamily="34" charset="0"/>
                <a:cs typeface="Arial" pitchFamily="34" charset="0"/>
              </a:rPr>
              <a:t>Chapter 2: Configure a Network Operating System</a:t>
            </a:r>
            <a:endParaRPr lang="en-US"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2</a:t>
            </a:r>
            <a:r>
              <a:rPr lang="en-US" sz="2400" dirty="0" smtClean="0"/>
              <a:t>.3 Address Schemes</a:t>
            </a:r>
            <a:endParaRPr lang="en-US" sz="2400" dirty="0">
              <a:solidFill>
                <a:srgbClr val="00B0F0"/>
              </a:solidFill>
            </a:endParaRPr>
          </a:p>
        </p:txBody>
      </p:sp>
    </p:spTree>
    <p:extLst>
      <p:ext uri="{BB962C8B-B14F-4D97-AF65-F5344CB8AC3E}">
        <p14:creationId xmlns:p14="http://schemas.microsoft.com/office/powerpoint/2010/main" val="108501306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Address Schemes</a:t>
            </a:r>
            <a:r>
              <a:rPr lang="en-US" dirty="0" smtClean="0">
                <a:latin typeface="Arial" charset="0"/>
              </a:rPr>
              <a:t/>
            </a:r>
            <a:br>
              <a:rPr lang="en-US" dirty="0" smtClean="0">
                <a:latin typeface="Arial" charset="0"/>
              </a:rPr>
            </a:br>
            <a:r>
              <a:rPr lang="en-US" dirty="0" smtClean="0">
                <a:latin typeface="Arial" charset="0"/>
              </a:rPr>
              <a:t>Ports and Addresses</a:t>
            </a:r>
            <a:endParaRPr lang="en-US" dirty="0">
              <a:solidFill>
                <a:srgbClr val="00B0F0"/>
              </a:solidFill>
              <a:latin typeface="Arial" charset="0"/>
            </a:endParaRPr>
          </a:p>
        </p:txBody>
      </p:sp>
      <p:sp>
        <p:nvSpPr>
          <p:cNvPr id="2" name="Content Placeholder 1"/>
          <p:cNvSpPr>
            <a:spLocks noGrp="1"/>
          </p:cNvSpPr>
          <p:nvPr>
            <p:ph idx="1"/>
          </p:nvPr>
        </p:nvSpPr>
        <p:spPr>
          <a:xfrm>
            <a:off x="213110" y="1232592"/>
            <a:ext cx="5886747" cy="5093780"/>
          </a:xfrm>
        </p:spPr>
        <p:txBody>
          <a:bodyPr/>
          <a:lstStyle/>
          <a:p>
            <a:r>
              <a:rPr lang="en-US" sz="2000" dirty="0" smtClean="0"/>
              <a:t>IP Addresses</a:t>
            </a:r>
          </a:p>
          <a:p>
            <a:pPr lvl="1"/>
            <a:r>
              <a:rPr lang="en-US" sz="1600" dirty="0" smtClean="0"/>
              <a:t>Each </a:t>
            </a:r>
            <a:r>
              <a:rPr lang="en-US" sz="1600" dirty="0"/>
              <a:t>end device on a network must be configured with an IP address</a:t>
            </a:r>
            <a:r>
              <a:rPr lang="en-US" sz="1600" dirty="0" smtClean="0"/>
              <a:t>.</a:t>
            </a:r>
          </a:p>
          <a:p>
            <a:pPr lvl="1"/>
            <a:r>
              <a:rPr lang="en-US" sz="1600" dirty="0" smtClean="0"/>
              <a:t>Enable </a:t>
            </a:r>
            <a:r>
              <a:rPr lang="en-US" sz="1600" dirty="0"/>
              <a:t>devices to </a:t>
            </a:r>
            <a:r>
              <a:rPr lang="en-US" sz="1600" dirty="0" smtClean="0"/>
              <a:t>establish </a:t>
            </a:r>
            <a:r>
              <a:rPr lang="en-US" sz="1600" dirty="0"/>
              <a:t>end-to-end </a:t>
            </a:r>
            <a:r>
              <a:rPr lang="en-US" sz="1600" dirty="0" smtClean="0"/>
              <a:t>communication </a:t>
            </a:r>
            <a:r>
              <a:rPr lang="en-US" sz="1600" dirty="0"/>
              <a:t>on the Internet</a:t>
            </a:r>
            <a:r>
              <a:rPr lang="en-US" sz="1600" dirty="0" smtClean="0"/>
              <a:t>.</a:t>
            </a:r>
          </a:p>
          <a:p>
            <a:pPr lvl="1"/>
            <a:r>
              <a:rPr lang="en-US" sz="1600" dirty="0"/>
              <a:t>The structure of an IPv4 address is called dotted decimal notation and is represented by four decimal numbers between 0 and </a:t>
            </a:r>
            <a:r>
              <a:rPr lang="en-US" sz="1600" dirty="0" smtClean="0"/>
              <a:t>255. </a:t>
            </a:r>
          </a:p>
          <a:p>
            <a:pPr lvl="1"/>
            <a:r>
              <a:rPr lang="en-US" sz="1600" dirty="0" smtClean="0"/>
              <a:t>IPv6 </a:t>
            </a:r>
            <a:r>
              <a:rPr lang="en-US" sz="1600" dirty="0"/>
              <a:t>is the most recent version of IP and the replacement for the more common IPv4.</a:t>
            </a:r>
          </a:p>
          <a:p>
            <a:r>
              <a:rPr lang="en-US" sz="2000" dirty="0" smtClean="0"/>
              <a:t>Interface and Ports</a:t>
            </a:r>
          </a:p>
          <a:p>
            <a:pPr lvl="1"/>
            <a:r>
              <a:rPr lang="en-US" sz="1600" dirty="0"/>
              <a:t>Network communications depend </a:t>
            </a:r>
            <a:r>
              <a:rPr lang="en-US" sz="1600" dirty="0" smtClean="0"/>
              <a:t>on interfaces and </a:t>
            </a:r>
            <a:r>
              <a:rPr lang="en-US" sz="1600" dirty="0"/>
              <a:t>the cables that connect them.</a:t>
            </a:r>
          </a:p>
          <a:p>
            <a:pPr lvl="1"/>
            <a:r>
              <a:rPr lang="en-US" sz="1600" dirty="0" smtClean="0"/>
              <a:t>Different </a:t>
            </a:r>
            <a:r>
              <a:rPr lang="en-US" sz="1600" dirty="0"/>
              <a:t>types of network media have different features and benefits.</a:t>
            </a:r>
          </a:p>
          <a:p>
            <a:pPr lvl="1"/>
            <a:r>
              <a:rPr lang="en-US" sz="1600" dirty="0"/>
              <a:t>Ethernet is the most common local area network (LAN) technology</a:t>
            </a:r>
            <a:r>
              <a:rPr lang="en-US" sz="1600" dirty="0" smtClean="0"/>
              <a:t>.</a:t>
            </a:r>
            <a:endParaRPr lang="en-US" sz="1600" dirty="0"/>
          </a:p>
          <a:p>
            <a:pPr lvl="1"/>
            <a:r>
              <a:rPr lang="en-US" sz="1600" dirty="0" smtClean="0"/>
              <a:t>SVI </a:t>
            </a:r>
            <a:r>
              <a:rPr lang="en-US" sz="1600" dirty="0"/>
              <a:t>provides a means to remotely manage a switch over a network.</a:t>
            </a:r>
            <a:endParaRPr lang="en-US" sz="1600" dirty="0" smtClean="0"/>
          </a:p>
          <a:p>
            <a:endParaRPr lang="en-US" sz="1600" dirty="0"/>
          </a:p>
          <a:p>
            <a:endParaRPr lang="en-US" sz="1600" dirty="0"/>
          </a:p>
          <a:p>
            <a:endParaRPr lang="en-US" sz="1600" dirty="0"/>
          </a:p>
          <a:p>
            <a:pPr lvl="1"/>
            <a:endParaRPr lang="en-US" sz="1600" dirty="0" smtClean="0"/>
          </a:p>
          <a:p>
            <a:endParaRPr lang="en-US" sz="2000" dirty="0" smtClean="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921" y="4178461"/>
            <a:ext cx="2939104" cy="214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734635561"/>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Address Schemes</a:t>
            </a:r>
            <a:r>
              <a:rPr lang="en-US" dirty="0" smtClean="0">
                <a:latin typeface="Arial" charset="0"/>
              </a:rPr>
              <a:t/>
            </a:r>
            <a:br>
              <a:rPr lang="en-US" dirty="0" smtClean="0">
                <a:latin typeface="Arial" charset="0"/>
              </a:rPr>
            </a:br>
            <a:r>
              <a:rPr lang="en-US" dirty="0" smtClean="0">
                <a:latin typeface="Arial" charset="0"/>
              </a:rPr>
              <a:t>Configure IP Addressing</a:t>
            </a:r>
            <a:endParaRPr lang="en-US" dirty="0">
              <a:solidFill>
                <a:srgbClr val="00B0F0"/>
              </a:solidFill>
              <a:latin typeface="Arial" charset="0"/>
            </a:endParaRPr>
          </a:p>
        </p:txBody>
      </p:sp>
      <p:sp>
        <p:nvSpPr>
          <p:cNvPr id="2" name="Content Placeholder 1"/>
          <p:cNvSpPr>
            <a:spLocks noGrp="1"/>
          </p:cNvSpPr>
          <p:nvPr>
            <p:ph idx="1"/>
          </p:nvPr>
        </p:nvSpPr>
        <p:spPr>
          <a:xfrm>
            <a:off x="213110" y="1232592"/>
            <a:ext cx="5296439" cy="5093780"/>
          </a:xfrm>
        </p:spPr>
        <p:txBody>
          <a:bodyPr/>
          <a:lstStyle/>
          <a:p>
            <a:r>
              <a:rPr lang="en-US" sz="2000" dirty="0" smtClean="0"/>
              <a:t>Manual IP Address Configuration for End Devices</a:t>
            </a:r>
          </a:p>
          <a:p>
            <a:pPr lvl="1"/>
            <a:r>
              <a:rPr lang="en-US" sz="1600" dirty="0"/>
              <a:t>To manually configure an IPv4 address on a Windows host, open the Control Panel &gt; Network Sharing Center &gt; Change adapter settings and choose the adapter. </a:t>
            </a:r>
            <a:endParaRPr lang="en-US" sz="1600" dirty="0" smtClean="0"/>
          </a:p>
          <a:p>
            <a:pPr lvl="1"/>
            <a:r>
              <a:rPr lang="en-US" sz="1600" dirty="0" smtClean="0"/>
              <a:t>Next </a:t>
            </a:r>
            <a:r>
              <a:rPr lang="en-US" sz="1600" dirty="0"/>
              <a:t>right-click and select Properties to display the Local Area Connection Properties shown in Figure 1</a:t>
            </a:r>
            <a:r>
              <a:rPr lang="en-US" sz="1600" dirty="0" smtClean="0"/>
              <a:t>.</a:t>
            </a:r>
            <a:endParaRPr lang="en-US" sz="1600" dirty="0"/>
          </a:p>
          <a:p>
            <a:r>
              <a:rPr lang="en-US" sz="2000" dirty="0" smtClean="0"/>
              <a:t>Automatic IP Address Configuration for End Devices</a:t>
            </a:r>
          </a:p>
          <a:p>
            <a:pPr lvl="1"/>
            <a:r>
              <a:rPr lang="en-US" sz="1600" dirty="0"/>
              <a:t>DHCP enables automatic IPv4 address configuration for every end device that has DHCP </a:t>
            </a:r>
            <a:r>
              <a:rPr lang="en-US" sz="1600" dirty="0" smtClean="0"/>
              <a:t>enabled. No extra configuration is needed.</a:t>
            </a:r>
          </a:p>
          <a:p>
            <a:r>
              <a:rPr lang="en-US" sz="2000" dirty="0" smtClean="0"/>
              <a:t>Switch Virtual Interface Configuration</a:t>
            </a:r>
            <a:endParaRPr lang="en-US" sz="2000" dirty="0"/>
          </a:p>
          <a:p>
            <a:pPr lvl="1"/>
            <a:r>
              <a:rPr lang="en-US" sz="1600" dirty="0" smtClean="0"/>
              <a:t>To </a:t>
            </a:r>
            <a:r>
              <a:rPr lang="en-US" sz="1600" dirty="0"/>
              <a:t>configure an SVI on a switch, use the interface </a:t>
            </a:r>
            <a:r>
              <a:rPr lang="en-US" sz="1600" dirty="0" err="1"/>
              <a:t>vlan</a:t>
            </a:r>
            <a:r>
              <a:rPr lang="en-US" sz="1600" dirty="0"/>
              <a:t> 1 global configuration command. </a:t>
            </a:r>
            <a:r>
              <a:rPr lang="en-US" sz="1600" dirty="0" err="1"/>
              <a:t>Vlan</a:t>
            </a:r>
            <a:r>
              <a:rPr lang="en-US" sz="1600" dirty="0"/>
              <a:t> 1 is not an actual physical interface but a virtual one.</a:t>
            </a:r>
          </a:p>
          <a:p>
            <a:endParaRPr lang="en-US" sz="1600" dirty="0"/>
          </a:p>
          <a:p>
            <a:pPr lvl="1"/>
            <a:endParaRPr lang="en-US" sz="1600" dirty="0" smtClean="0"/>
          </a:p>
          <a:p>
            <a:endParaRPr lang="en-US" sz="2000" dirty="0" smtClean="0"/>
          </a:p>
        </p:txBody>
      </p:sp>
      <p:pic>
        <p:nvPicPr>
          <p:cNvPr id="6"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08458" y="2430685"/>
            <a:ext cx="3357567" cy="389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37056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2511" t="4204" r="2706" b="50752"/>
          <a:stretch/>
        </p:blipFill>
        <p:spPr bwMode="auto">
          <a:xfrm>
            <a:off x="213111" y="4806606"/>
            <a:ext cx="3803305" cy="147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21505" name="Rectangle 2"/>
          <p:cNvSpPr>
            <a:spLocks noGrp="1" noChangeArrowheads="1"/>
          </p:cNvSpPr>
          <p:nvPr>
            <p:ph type="title"/>
          </p:nvPr>
        </p:nvSpPr>
        <p:spPr/>
        <p:txBody>
          <a:bodyPr/>
          <a:lstStyle/>
          <a:p>
            <a:pPr eaLnBrk="1" hangingPunct="1"/>
            <a:r>
              <a:rPr lang="en-US" sz="1800" dirty="0" smtClean="0">
                <a:latin typeface="Arial" charset="0"/>
              </a:rPr>
              <a:t>Address Schemes</a:t>
            </a:r>
            <a:r>
              <a:rPr lang="en-US" dirty="0" smtClean="0">
                <a:latin typeface="Arial" charset="0"/>
              </a:rPr>
              <a:t/>
            </a:r>
            <a:br>
              <a:rPr lang="en-US" dirty="0" smtClean="0">
                <a:latin typeface="Arial" charset="0"/>
              </a:rPr>
            </a:br>
            <a:r>
              <a:rPr lang="en-US" dirty="0" smtClean="0">
                <a:latin typeface="Arial" charset="0"/>
              </a:rPr>
              <a:t>Verifying Connectivity</a:t>
            </a:r>
            <a:endParaRPr lang="en-US" dirty="0">
              <a:solidFill>
                <a:srgbClr val="00B0F0"/>
              </a:solidFill>
              <a:latin typeface="Arial" charset="0"/>
            </a:endParaRPr>
          </a:p>
        </p:txBody>
      </p:sp>
      <p:sp>
        <p:nvSpPr>
          <p:cNvPr id="2" name="Content Placeholder 1"/>
          <p:cNvSpPr>
            <a:spLocks noGrp="1"/>
          </p:cNvSpPr>
          <p:nvPr>
            <p:ph idx="1"/>
          </p:nvPr>
        </p:nvSpPr>
        <p:spPr>
          <a:xfrm>
            <a:off x="213111" y="1232592"/>
            <a:ext cx="4081098" cy="5093780"/>
          </a:xfrm>
        </p:spPr>
        <p:txBody>
          <a:bodyPr/>
          <a:lstStyle/>
          <a:p>
            <a:r>
              <a:rPr lang="en-US" sz="2000" dirty="0" smtClean="0"/>
              <a:t>Interface Addressing Verification</a:t>
            </a:r>
          </a:p>
          <a:p>
            <a:pPr lvl="1"/>
            <a:r>
              <a:rPr lang="en-US" sz="1600" dirty="0" smtClean="0"/>
              <a:t>Cisco IOS supports commands to allow IP configuration verification.</a:t>
            </a:r>
            <a:endParaRPr lang="en-US" sz="1600" dirty="0"/>
          </a:p>
          <a:p>
            <a:r>
              <a:rPr lang="en-US" sz="2000" dirty="0" smtClean="0"/>
              <a:t>End-To-End Connectivity Test</a:t>
            </a:r>
          </a:p>
          <a:p>
            <a:pPr lvl="1"/>
            <a:r>
              <a:rPr lang="en-US" sz="1600" dirty="0"/>
              <a:t>The ping command can be used to test connectivity to another device on the network or a website on the Internet. </a:t>
            </a:r>
            <a:endParaRPr lang="en-US" sz="1600" dirty="0" smtClean="0"/>
          </a:p>
          <a:p>
            <a:endParaRPr lang="en-US" sz="1600" dirty="0"/>
          </a:p>
          <a:p>
            <a:endParaRPr lang="en-US" sz="1600" dirty="0"/>
          </a:p>
          <a:p>
            <a:endParaRPr lang="en-US" sz="1600" dirty="0"/>
          </a:p>
          <a:p>
            <a:pPr lvl="1"/>
            <a:endParaRPr lang="en-US" sz="1600" dirty="0" smtClean="0"/>
          </a:p>
          <a:p>
            <a:endParaRPr lang="en-US" sz="2000" dirty="0" smtClean="0"/>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035" y="2269027"/>
            <a:ext cx="4775990" cy="406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30638340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2</a:t>
            </a:r>
            <a:r>
              <a:rPr lang="en-US" sz="2400" dirty="0" smtClean="0"/>
              <a:t>.4 Chapter Summary</a:t>
            </a:r>
            <a:endParaRPr lang="en-US" sz="2400" dirty="0">
              <a:solidFill>
                <a:srgbClr val="00B0F0"/>
              </a:solidFill>
            </a:endParaRPr>
          </a:p>
        </p:txBody>
      </p:sp>
    </p:spTree>
    <p:extLst>
      <p:ext uri="{BB962C8B-B14F-4D97-AF65-F5344CB8AC3E}">
        <p14:creationId xmlns:p14="http://schemas.microsoft.com/office/powerpoint/2010/main" val="2987867139"/>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600" dirty="0"/>
              <a:t>Explain the features and functions of Cisco IOS Software.</a:t>
            </a:r>
          </a:p>
          <a:p>
            <a:r>
              <a:rPr lang="en-US" sz="1600" dirty="0"/>
              <a:t>Configure initial settings on a network device using the Cisco IOS software. </a:t>
            </a:r>
          </a:p>
          <a:p>
            <a:r>
              <a:rPr lang="en-US" sz="1600" dirty="0"/>
              <a:t>Given an IP addressing scheme, configure IP address parameters on end devices to provide end-to-end connectivity in a small to medium-sized business network.</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Section 2.1</a:t>
            </a:r>
            <a:r>
              <a:rPr lang="en-US" dirty="0">
                <a:latin typeface="Arial" charset="0"/>
              </a:rPr>
              <a:t/>
            </a:r>
            <a:br>
              <a:rPr lang="en-US" dirty="0">
                <a:latin typeface="Arial" charset="0"/>
              </a:rPr>
            </a:br>
            <a:r>
              <a:rPr lang="en-US" dirty="0">
                <a:latin typeface="Arial" charset="0"/>
              </a:rPr>
              <a:t>New Terms and Commands</a:t>
            </a:r>
          </a:p>
        </p:txBody>
      </p:sp>
      <p:sp>
        <p:nvSpPr>
          <p:cNvPr id="4" name="Content Placeholder 1"/>
          <p:cNvSpPr>
            <a:spLocks noGrp="1"/>
          </p:cNvSpPr>
          <p:nvPr>
            <p:ph idx="1"/>
          </p:nvPr>
        </p:nvSpPr>
        <p:spPr>
          <a:xfrm>
            <a:off x="276908" y="1358745"/>
            <a:ext cx="2721476" cy="4946358"/>
          </a:xfrm>
        </p:spPr>
        <p:txBody>
          <a:bodyPr/>
          <a:lstStyle/>
          <a:p>
            <a:pPr fontAlgn="b"/>
            <a:r>
              <a:rPr lang="en-US" sz="1600" dirty="0"/>
              <a:t>kernel</a:t>
            </a:r>
          </a:p>
          <a:p>
            <a:pPr fontAlgn="b"/>
            <a:r>
              <a:rPr lang="en-US" sz="1600" dirty="0"/>
              <a:t>shell</a:t>
            </a:r>
          </a:p>
          <a:p>
            <a:pPr fontAlgn="b"/>
            <a:r>
              <a:rPr lang="en-US" sz="1600" dirty="0"/>
              <a:t>Command-line </a:t>
            </a:r>
            <a:r>
              <a:rPr lang="en-US" sz="1600" dirty="0" smtClean="0"/>
              <a:t>interface (CLI</a:t>
            </a:r>
            <a:r>
              <a:rPr lang="en-US" sz="1600" dirty="0"/>
              <a:t>)</a:t>
            </a:r>
          </a:p>
          <a:p>
            <a:pPr fontAlgn="b"/>
            <a:r>
              <a:rPr lang="en-US" sz="1600" dirty="0"/>
              <a:t>Graphical user interface (GUI)</a:t>
            </a:r>
          </a:p>
          <a:p>
            <a:pPr fontAlgn="b"/>
            <a:r>
              <a:rPr lang="en-US" sz="1600" dirty="0"/>
              <a:t>Cisco IOS</a:t>
            </a:r>
          </a:p>
          <a:p>
            <a:pPr fontAlgn="b"/>
            <a:r>
              <a:rPr lang="en-US" sz="1600" dirty="0" smtClean="0"/>
              <a:t>Firmware</a:t>
            </a:r>
          </a:p>
          <a:p>
            <a:pPr fontAlgn="b"/>
            <a:r>
              <a:rPr lang="en-US" sz="1600" dirty="0"/>
              <a:t>Console</a:t>
            </a:r>
          </a:p>
          <a:p>
            <a:pPr marL="0" indent="0" defTabSz="914400" eaLnBrk="1" fontAlgn="b" hangingPunct="1">
              <a:lnSpc>
                <a:spcPct val="100000"/>
              </a:lnSpc>
              <a:spcBef>
                <a:spcPts val="0"/>
              </a:spcBef>
              <a:spcAft>
                <a:spcPts val="0"/>
              </a:spcAft>
              <a:buClrTx/>
              <a:buNone/>
              <a:defRPr/>
            </a:pPr>
            <a:r>
              <a:rPr lang="en-US" sz="1600" dirty="0"/>
              <a:t>Out-of-band</a:t>
            </a:r>
          </a:p>
          <a:p>
            <a:pPr fontAlgn="b"/>
            <a:r>
              <a:rPr lang="en-US" sz="1600" dirty="0"/>
              <a:t>SSH</a:t>
            </a:r>
          </a:p>
          <a:p>
            <a:pPr fontAlgn="b"/>
            <a:r>
              <a:rPr lang="en-US" sz="1600" dirty="0"/>
              <a:t>Telnet</a:t>
            </a:r>
          </a:p>
          <a:p>
            <a:pPr fontAlgn="b"/>
            <a:r>
              <a:rPr lang="en-US" sz="1600" dirty="0"/>
              <a:t>Auxiliary port (AUX</a:t>
            </a:r>
            <a:r>
              <a:rPr lang="en-US" sz="1600" dirty="0" smtClean="0"/>
              <a:t>)</a:t>
            </a:r>
          </a:p>
          <a:p>
            <a:pPr fontAlgn="b"/>
            <a:r>
              <a:rPr lang="en-US" sz="1600" dirty="0" err="1">
                <a:solidFill>
                  <a:srgbClr val="000000"/>
                </a:solidFill>
              </a:rPr>
              <a:t>PuTTY</a:t>
            </a:r>
            <a:endParaRPr lang="en-US" sz="1600" dirty="0">
              <a:solidFill>
                <a:srgbClr val="000000"/>
              </a:solidFill>
            </a:endParaRPr>
          </a:p>
          <a:p>
            <a:pPr fontAlgn="b"/>
            <a:r>
              <a:rPr lang="en-US" sz="1600" dirty="0">
                <a:solidFill>
                  <a:srgbClr val="000000"/>
                </a:solidFill>
              </a:rPr>
              <a:t>Tera </a:t>
            </a:r>
            <a:r>
              <a:rPr lang="en-US" sz="1600" dirty="0" smtClean="0">
                <a:solidFill>
                  <a:srgbClr val="000000"/>
                </a:solidFill>
              </a:rPr>
              <a:t>Term</a:t>
            </a:r>
            <a:endParaRPr lang="en-US" sz="1600" dirty="0">
              <a:solidFill>
                <a:srgbClr val="000000"/>
              </a:solidFill>
            </a:endParaRP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r>
              <a:rPr lang="en-US" sz="1600" dirty="0" err="1">
                <a:solidFill>
                  <a:srgbClr val="000000"/>
                </a:solidFill>
              </a:rPr>
              <a:t>SecureCRT</a:t>
            </a:r>
            <a:endParaRPr lang="en-US" sz="1600" dirty="0">
              <a:solidFill>
                <a:srgbClr val="000000"/>
              </a:solidFill>
            </a:endParaRPr>
          </a:p>
          <a:p>
            <a:pPr fontAlgn="b"/>
            <a:r>
              <a:rPr lang="en-US" sz="1600" dirty="0">
                <a:solidFill>
                  <a:srgbClr val="000000"/>
                </a:solidFill>
              </a:rPr>
              <a:t>OS X Terminal</a:t>
            </a:r>
          </a:p>
          <a:p>
            <a:pPr fontAlgn="b"/>
            <a:r>
              <a:rPr lang="en-US" sz="1600" dirty="0"/>
              <a:t>Cisco IOS modes</a:t>
            </a:r>
            <a:endParaRPr lang="en-US" sz="1600" dirty="0">
              <a:solidFill>
                <a:srgbClr val="000000"/>
              </a:solidFill>
            </a:endParaRPr>
          </a:p>
          <a:p>
            <a:pPr fontAlgn="b"/>
            <a:r>
              <a:rPr lang="en-US" sz="1600" dirty="0"/>
              <a:t>User EXEC mode</a:t>
            </a:r>
          </a:p>
          <a:p>
            <a:pPr fontAlgn="b"/>
            <a:r>
              <a:rPr lang="en-US" sz="1600" dirty="0"/>
              <a:t>Privileged EXEC mode</a:t>
            </a:r>
            <a:endParaRPr lang="en-US" sz="1600" dirty="0">
              <a:solidFill>
                <a:srgbClr val="000000"/>
              </a:solidFill>
            </a:endParaRPr>
          </a:p>
          <a:p>
            <a:pPr fontAlgn="b"/>
            <a:r>
              <a:rPr lang="en-US" sz="1600" dirty="0"/>
              <a:t>Global Configuration Mode</a:t>
            </a:r>
          </a:p>
          <a:p>
            <a:pPr fontAlgn="b"/>
            <a:r>
              <a:rPr lang="en-US" sz="1600" dirty="0"/>
              <a:t>Line configuration mode</a:t>
            </a:r>
          </a:p>
          <a:p>
            <a:pPr fontAlgn="b"/>
            <a:r>
              <a:rPr lang="en-US" sz="1600" dirty="0"/>
              <a:t>Interface configuration </a:t>
            </a:r>
            <a:r>
              <a:rPr lang="en-US" sz="1600" dirty="0" smtClean="0"/>
              <a:t>mode</a:t>
            </a:r>
          </a:p>
          <a:p>
            <a:pPr fontAlgn="b"/>
            <a:r>
              <a:rPr lang="en-US" sz="1600" dirty="0">
                <a:solidFill>
                  <a:srgbClr val="000000"/>
                </a:solidFill>
              </a:rPr>
              <a:t>enable command</a:t>
            </a:r>
          </a:p>
          <a:p>
            <a:pPr fontAlgn="b"/>
            <a:r>
              <a:rPr lang="en-US" sz="1600" dirty="0">
                <a:solidFill>
                  <a:srgbClr val="000000"/>
                </a:solidFill>
              </a:rPr>
              <a:t>disable command</a:t>
            </a:r>
          </a:p>
          <a:p>
            <a:pPr fontAlgn="b"/>
            <a:r>
              <a:rPr lang="en-US" sz="1600" dirty="0">
                <a:solidFill>
                  <a:srgbClr val="000000"/>
                </a:solidFill>
              </a:rPr>
              <a:t>exit command</a:t>
            </a:r>
          </a:p>
          <a:p>
            <a:pPr fontAlgn="b"/>
            <a:r>
              <a:rPr lang="en-US" sz="1600" dirty="0">
                <a:solidFill>
                  <a:srgbClr val="000000"/>
                </a:solidFill>
              </a:rPr>
              <a:t>end command</a:t>
            </a:r>
          </a:p>
          <a:p>
            <a:pPr fontAlgn="b"/>
            <a:r>
              <a:rPr lang="en-US" sz="1600" dirty="0">
                <a:solidFill>
                  <a:srgbClr val="000000"/>
                </a:solidFill>
              </a:rPr>
              <a:t>Key combination – </a:t>
            </a:r>
            <a:r>
              <a:rPr lang="en-US" sz="1600" dirty="0" err="1" smtClean="0">
                <a:solidFill>
                  <a:srgbClr val="000000"/>
                </a:solidFill>
              </a:rPr>
              <a:t>Ctrl+Z</a:t>
            </a:r>
            <a:endParaRPr lang="en-US" sz="1600" dirty="0" smtClean="0">
              <a:solidFill>
                <a:srgbClr val="000000"/>
              </a:solidFill>
            </a:endParaRPr>
          </a:p>
          <a:p>
            <a:pPr fontAlgn="b"/>
            <a:r>
              <a:rPr lang="en-US" sz="1600" dirty="0">
                <a:solidFill>
                  <a:srgbClr val="000000"/>
                </a:solidFill>
              </a:rPr>
              <a:t>Context-Sensitive </a:t>
            </a:r>
            <a:r>
              <a:rPr lang="en-US" sz="1600" dirty="0" smtClean="0">
                <a:solidFill>
                  <a:srgbClr val="000000"/>
                </a:solidFill>
              </a:rPr>
              <a:t>Help</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r>
              <a:rPr lang="en-US" sz="1600" dirty="0"/>
              <a:t>Command Syntax </a:t>
            </a:r>
            <a:r>
              <a:rPr lang="en-US" sz="1600" dirty="0" smtClean="0"/>
              <a:t>Check</a:t>
            </a:r>
          </a:p>
          <a:p>
            <a:pPr fontAlgn="b"/>
            <a:r>
              <a:rPr lang="en-US" sz="1600" dirty="0"/>
              <a:t>CLI Hot Keys and Shortcuts</a:t>
            </a:r>
            <a:endParaRPr lang="en-US" sz="1600" dirty="0">
              <a:solidFill>
                <a:srgbClr val="000000"/>
              </a:solidFill>
              <a:cs typeface="Courier New" panose="02070309020205020404" pitchFamily="49" charset="0"/>
            </a:endParaRPr>
          </a:p>
          <a:p>
            <a:pPr eaLnBrk="1" fontAlgn="b" hangingPunct="1"/>
            <a:r>
              <a:rPr lang="en-US" sz="1600" dirty="0" smtClean="0"/>
              <a:t>Hostnames</a:t>
            </a:r>
          </a:p>
          <a:p>
            <a:pPr fontAlgn="b"/>
            <a:endParaRPr lang="en-US" sz="1600" dirty="0"/>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Section 2.2</a:t>
            </a:r>
            <a:r>
              <a:rPr lang="en-US" dirty="0">
                <a:latin typeface="Arial" charset="0"/>
              </a:rPr>
              <a:t/>
            </a:r>
            <a:br>
              <a:rPr lang="en-US" dirty="0">
                <a:latin typeface="Arial" charset="0"/>
              </a:rPr>
            </a:br>
            <a:r>
              <a:rPr lang="en-US" dirty="0">
                <a:latin typeface="Arial" charset="0"/>
              </a:rPr>
              <a:t>New Terms and Commands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n-US" sz="1600" dirty="0"/>
              <a:t>hostname </a:t>
            </a:r>
            <a:r>
              <a:rPr lang="en-US" sz="1600" i="1" dirty="0"/>
              <a:t>name</a:t>
            </a:r>
            <a:endParaRPr lang="en-US" sz="1600" dirty="0"/>
          </a:p>
          <a:p>
            <a:pPr eaLnBrk="1" fontAlgn="b" hangingPunct="1"/>
            <a:r>
              <a:rPr lang="en-US" sz="1600" dirty="0"/>
              <a:t>Strong passwords</a:t>
            </a:r>
          </a:p>
          <a:p>
            <a:pPr eaLnBrk="1" fontAlgn="b" hangingPunct="1"/>
            <a:r>
              <a:rPr lang="en-US" sz="1600" dirty="0"/>
              <a:t>enable secret class</a:t>
            </a:r>
          </a:p>
          <a:p>
            <a:pPr eaLnBrk="1" fontAlgn="b" hangingPunct="1"/>
            <a:r>
              <a:rPr lang="en-US" sz="1600" dirty="0"/>
              <a:t>line console 0</a:t>
            </a:r>
          </a:p>
          <a:p>
            <a:pPr eaLnBrk="1" fontAlgn="b" hangingPunct="1"/>
            <a:r>
              <a:rPr lang="en-US" sz="1600" dirty="0"/>
              <a:t>password cisco</a:t>
            </a:r>
          </a:p>
          <a:p>
            <a:pPr eaLnBrk="1" fontAlgn="b" hangingPunct="1"/>
            <a:r>
              <a:rPr lang="en-US" sz="1600" dirty="0"/>
              <a:t>login</a:t>
            </a:r>
          </a:p>
          <a:p>
            <a:pPr eaLnBrk="1" fontAlgn="b" hangingPunct="1"/>
            <a:r>
              <a:rPr lang="en-US" sz="1600" dirty="0"/>
              <a:t>line </a:t>
            </a:r>
            <a:r>
              <a:rPr lang="en-US" sz="1600" dirty="0" err="1"/>
              <a:t>vty</a:t>
            </a:r>
            <a:r>
              <a:rPr lang="en-US" sz="1600" dirty="0"/>
              <a:t> 0 15</a:t>
            </a:r>
          </a:p>
          <a:p>
            <a:pPr eaLnBrk="1" fontAlgn="b" hangingPunct="1"/>
            <a:r>
              <a:rPr lang="en-US" sz="1600" dirty="0"/>
              <a:t>service password-encryption</a:t>
            </a:r>
          </a:p>
          <a:p>
            <a:pPr eaLnBrk="1" fontAlgn="b" hangingPunct="1"/>
            <a:r>
              <a:rPr lang="en-US" sz="1600" dirty="0"/>
              <a:t>banner </a:t>
            </a:r>
            <a:r>
              <a:rPr lang="en-US" sz="1600" dirty="0" err="1"/>
              <a:t>motd</a:t>
            </a:r>
            <a:r>
              <a:rPr lang="en-US" sz="1600" dirty="0"/>
              <a:t> # </a:t>
            </a:r>
            <a:r>
              <a:rPr lang="en-US" sz="1600" i="1" dirty="0"/>
              <a:t>the</a:t>
            </a:r>
            <a:r>
              <a:rPr lang="en-US" sz="1600" dirty="0"/>
              <a:t> </a:t>
            </a:r>
            <a:r>
              <a:rPr lang="en-US" sz="1600" i="1" dirty="0"/>
              <a:t>message</a:t>
            </a:r>
            <a:r>
              <a:rPr lang="en-US" sz="1600" dirty="0"/>
              <a:t> </a:t>
            </a:r>
            <a:r>
              <a:rPr lang="en-US" sz="1600" i="1" dirty="0"/>
              <a:t>of</a:t>
            </a:r>
            <a:r>
              <a:rPr lang="en-US" sz="1600" dirty="0"/>
              <a:t> </a:t>
            </a:r>
            <a:r>
              <a:rPr lang="en-US" sz="1600" i="1" dirty="0"/>
              <a:t>the</a:t>
            </a:r>
            <a:r>
              <a:rPr lang="en-US" sz="1600" dirty="0"/>
              <a:t> </a:t>
            </a:r>
            <a:r>
              <a:rPr lang="en-US" sz="1600" i="1" dirty="0"/>
              <a:t>day</a:t>
            </a:r>
            <a:r>
              <a:rPr lang="en-US" sz="1600" dirty="0"/>
              <a:t> #</a:t>
            </a:r>
          </a:p>
          <a:p>
            <a:pPr eaLnBrk="1" fontAlgn="b" hangingPunct="1"/>
            <a:r>
              <a:rPr lang="en-US" sz="1600" dirty="0"/>
              <a:t>Startup configuration</a:t>
            </a:r>
          </a:p>
          <a:p>
            <a:pPr eaLnBrk="1" fontAlgn="b" hangingPunct="1"/>
            <a:r>
              <a:rPr lang="en-US" sz="1600" dirty="0"/>
              <a:t>Random Access Memory (NVRAM)</a:t>
            </a:r>
          </a:p>
          <a:p>
            <a:pPr eaLnBrk="1" fontAlgn="b" hangingPunct="1"/>
            <a:r>
              <a:rPr lang="en-US" sz="1600" dirty="0"/>
              <a:t>Running </a:t>
            </a:r>
            <a:r>
              <a:rPr lang="en-US" sz="1600" dirty="0" smtClean="0"/>
              <a:t>configuration</a:t>
            </a:r>
            <a:endParaRPr lang="en-US" sz="16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n-US" sz="1600" dirty="0"/>
              <a:t>Random Access Memory (RAM)</a:t>
            </a:r>
          </a:p>
          <a:p>
            <a:pPr eaLnBrk="1" fontAlgn="b" hangingPunct="1"/>
            <a:r>
              <a:rPr lang="en-US" sz="1600" dirty="0"/>
              <a:t>show running-</a:t>
            </a:r>
            <a:r>
              <a:rPr lang="en-US" sz="1600" dirty="0" err="1"/>
              <a:t>config</a:t>
            </a:r>
            <a:endParaRPr lang="en-US" sz="1600" dirty="0"/>
          </a:p>
          <a:p>
            <a:pPr eaLnBrk="1" fontAlgn="b" hangingPunct="1"/>
            <a:r>
              <a:rPr lang="en-US" sz="1600" dirty="0"/>
              <a:t>copy running-</a:t>
            </a:r>
            <a:r>
              <a:rPr lang="en-US" sz="1600" dirty="0" err="1"/>
              <a:t>config</a:t>
            </a:r>
            <a:r>
              <a:rPr lang="en-US" sz="1600" dirty="0"/>
              <a:t> startup-</a:t>
            </a:r>
            <a:r>
              <a:rPr lang="en-US" sz="1600" dirty="0" err="1"/>
              <a:t>config</a:t>
            </a:r>
            <a:endParaRPr lang="en-US" sz="1600" dirty="0"/>
          </a:p>
          <a:p>
            <a:pPr eaLnBrk="1" fontAlgn="b" hangingPunct="1"/>
            <a:r>
              <a:rPr lang="en-US" sz="1600" dirty="0"/>
              <a:t>reload</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160610455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Section 2.3</a:t>
            </a:r>
            <a:r>
              <a:rPr lang="en-US" dirty="0">
                <a:latin typeface="Arial" charset="0"/>
              </a:rPr>
              <a:t/>
            </a:r>
            <a:br>
              <a:rPr lang="en-US" dirty="0">
                <a:latin typeface="Arial" charset="0"/>
              </a:rPr>
            </a:br>
            <a:r>
              <a:rPr lang="en-US" dirty="0">
                <a:latin typeface="Arial" charset="0"/>
              </a:rPr>
              <a:t>New Terms and Commands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n-US" sz="1600" dirty="0"/>
              <a:t>IPv4 address</a:t>
            </a:r>
          </a:p>
          <a:p>
            <a:pPr eaLnBrk="1" fontAlgn="b" hangingPunct="1"/>
            <a:r>
              <a:rPr lang="en-US" sz="1600" dirty="0"/>
              <a:t>Subnet mask</a:t>
            </a:r>
          </a:p>
          <a:p>
            <a:pPr eaLnBrk="1" fontAlgn="b" hangingPunct="1"/>
            <a:r>
              <a:rPr lang="en-US" sz="1600" dirty="0"/>
              <a:t>Default gateway</a:t>
            </a:r>
          </a:p>
          <a:p>
            <a:pPr eaLnBrk="1" fontAlgn="b" hangingPunct="1"/>
            <a:r>
              <a:rPr lang="en-US" sz="1600" dirty="0"/>
              <a:t>Physical ports</a:t>
            </a:r>
          </a:p>
          <a:p>
            <a:pPr eaLnBrk="1" fontAlgn="b" hangingPunct="1"/>
            <a:r>
              <a:rPr lang="en-US" sz="1600" dirty="0"/>
              <a:t>Virtual interface</a:t>
            </a:r>
          </a:p>
          <a:p>
            <a:pPr eaLnBrk="1" fontAlgn="b" hangingPunct="1"/>
            <a:r>
              <a:rPr lang="en-US" sz="1600" dirty="0"/>
              <a:t>Copper</a:t>
            </a:r>
          </a:p>
          <a:p>
            <a:pPr eaLnBrk="1" fontAlgn="b" hangingPunct="1"/>
            <a:r>
              <a:rPr lang="en-US" sz="1600" dirty="0"/>
              <a:t>Fiber Optics</a:t>
            </a:r>
          </a:p>
          <a:p>
            <a:pPr eaLnBrk="1" fontAlgn="b" hangingPunct="1"/>
            <a:r>
              <a:rPr lang="en-US" sz="1600" dirty="0"/>
              <a:t>Wireless</a:t>
            </a:r>
          </a:p>
          <a:p>
            <a:pPr eaLnBrk="1" fontAlgn="b" hangingPunct="1"/>
            <a:r>
              <a:rPr lang="en-US" sz="1600" dirty="0"/>
              <a:t>Ethernet</a:t>
            </a:r>
          </a:p>
          <a:p>
            <a:pPr eaLnBrk="1" fontAlgn="b" hangingPunct="1"/>
            <a:r>
              <a:rPr lang="en-US" sz="1600" dirty="0"/>
              <a:t>Local Area Network (LAN)</a:t>
            </a:r>
          </a:p>
          <a:p>
            <a:pPr eaLnBrk="1" fontAlgn="b" hangingPunct="1"/>
            <a:r>
              <a:rPr lang="en-US" sz="1600" dirty="0"/>
              <a:t>Layer 2 switch</a:t>
            </a:r>
          </a:p>
          <a:p>
            <a:pPr eaLnBrk="1" fontAlgn="b" hangingPunct="1"/>
            <a:r>
              <a:rPr lang="en-US" sz="1600" dirty="0"/>
              <a:t>Layer 3 addresses</a:t>
            </a:r>
          </a:p>
          <a:p>
            <a:pPr eaLnBrk="1" fontAlgn="b" hangingPunct="1"/>
            <a:r>
              <a:rPr lang="en-US" sz="1600" dirty="0"/>
              <a:t>Switch virtual interface (SVI</a:t>
            </a:r>
            <a:r>
              <a:rPr lang="en-US" sz="1600" dirty="0" smtClean="0"/>
              <a:t>)</a:t>
            </a:r>
            <a:endParaRPr lang="en-US" sz="16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n-US" sz="1600" dirty="0"/>
              <a:t>Dynamic Host Configuration (DHCP)</a:t>
            </a:r>
          </a:p>
          <a:p>
            <a:pPr eaLnBrk="1" fontAlgn="b" hangingPunct="1"/>
            <a:r>
              <a:rPr lang="en-US" sz="1600" dirty="0"/>
              <a:t>Domain Name System (DNS)</a:t>
            </a:r>
          </a:p>
          <a:p>
            <a:pPr eaLnBrk="1" fontAlgn="b" hangingPunct="1"/>
            <a:r>
              <a:rPr lang="en-US" sz="1600" b="1" dirty="0"/>
              <a:t>ipconfig</a:t>
            </a:r>
            <a:r>
              <a:rPr lang="en-US" sz="1600" dirty="0"/>
              <a:t> command prompt </a:t>
            </a:r>
          </a:p>
          <a:p>
            <a:pPr eaLnBrk="1" fontAlgn="b" hangingPunct="1"/>
            <a:r>
              <a:rPr lang="en-US" sz="1600" b="1" dirty="0"/>
              <a:t>interface </a:t>
            </a:r>
            <a:r>
              <a:rPr lang="en-US" sz="1600" b="1" dirty="0" err="1"/>
              <a:t>vlan</a:t>
            </a:r>
            <a:r>
              <a:rPr lang="en-US" sz="1600" b="1" dirty="0"/>
              <a:t> 1</a:t>
            </a:r>
            <a:endParaRPr lang="en-US"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285982867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n-US" dirty="0" smtClean="0"/>
              <a:t>Chapter 2: Activities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n-US" sz="2000" dirty="0" smtClean="0"/>
              <a:t>What activities are associated with this chapter?</a:t>
            </a:r>
            <a:endParaRPr lang="en-US" sz="2000" dirty="0">
              <a:solidFill>
                <a:srgbClr val="00B0F0"/>
              </a:solidFill>
            </a:endParaRPr>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942241724"/>
              </p:ext>
            </p:extLst>
          </p:nvPr>
        </p:nvGraphicFramePr>
        <p:xfrm>
          <a:off x="445863" y="1641144"/>
          <a:ext cx="8315996" cy="4226560"/>
        </p:xfrm>
        <a:graphic>
          <a:graphicData uri="http://schemas.openxmlformats.org/drawingml/2006/table">
            <a:tbl>
              <a:tblPr firstRow="1" bandRow="1">
                <a:tableStyleId>{5C22544A-7EE6-4342-B048-85BDC9FD1C3A}</a:tableStyleId>
              </a:tblPr>
              <a:tblGrid>
                <a:gridCol w="976322"/>
                <a:gridCol w="1964622"/>
                <a:gridCol w="3962654"/>
                <a:gridCol w="1412398"/>
              </a:tblGrid>
              <a:tr h="370840">
                <a:tc>
                  <a:txBody>
                    <a:bodyPr/>
                    <a:lstStyle/>
                    <a:p>
                      <a:r>
                        <a:rPr lang="en-US" sz="1400" dirty="0" smtClean="0"/>
                        <a:t>Page #</a:t>
                      </a:r>
                      <a:endParaRPr lang="en-US" sz="1400" dirty="0"/>
                    </a:p>
                  </a:txBody>
                  <a:tcPr/>
                </a:tc>
                <a:tc>
                  <a:txBody>
                    <a:bodyPr/>
                    <a:lstStyle/>
                    <a:p>
                      <a:r>
                        <a:rPr lang="en-US" sz="1400" dirty="0" smtClean="0"/>
                        <a:t>Activity Type</a:t>
                      </a:r>
                      <a:endParaRPr lang="en-US" sz="1400" dirty="0"/>
                    </a:p>
                  </a:txBody>
                  <a:tcPr/>
                </a:tc>
                <a:tc>
                  <a:txBody>
                    <a:bodyPr/>
                    <a:lstStyle/>
                    <a:p>
                      <a:r>
                        <a:rPr lang="en-US" sz="1400" dirty="0" smtClean="0"/>
                        <a:t>Activity Name</a:t>
                      </a:r>
                      <a:endParaRPr lang="en-US" sz="1400" dirty="0"/>
                    </a:p>
                  </a:txBody>
                  <a:tcPr/>
                </a:tc>
                <a:tc>
                  <a:txBody>
                    <a:bodyPr/>
                    <a:lstStyle/>
                    <a:p>
                      <a:r>
                        <a:rPr lang="en-US" sz="1400" dirty="0" smtClean="0"/>
                        <a:t>Optional?</a:t>
                      </a:r>
                      <a:endParaRPr lang="en-US" sz="1400" dirty="0"/>
                    </a:p>
                  </a:txBody>
                  <a:tcPr/>
                </a:tc>
              </a:tr>
              <a:tr h="370840">
                <a:tc>
                  <a:txBody>
                    <a:bodyPr/>
                    <a:lstStyle/>
                    <a:p>
                      <a:r>
                        <a:rPr lang="en-US" sz="1400" dirty="0" smtClean="0"/>
                        <a:t>2.0.1.2</a:t>
                      </a:r>
                      <a:endParaRPr lang="en-US" sz="1400" dirty="0"/>
                    </a:p>
                  </a:txBody>
                  <a:tcPr/>
                </a:tc>
                <a:tc>
                  <a:txBody>
                    <a:bodyPr/>
                    <a:lstStyle/>
                    <a:p>
                      <a:r>
                        <a:rPr lang="en-US" sz="1400" dirty="0" smtClean="0"/>
                        <a:t>Class Activity</a:t>
                      </a:r>
                      <a:endParaRPr lang="en-US" sz="1400" dirty="0"/>
                    </a:p>
                  </a:txBody>
                  <a:tcPr/>
                </a:tc>
                <a:tc>
                  <a:txBody>
                    <a:bodyPr/>
                    <a:lstStyle/>
                    <a:p>
                      <a:r>
                        <a:rPr lang="en-US" sz="1400" dirty="0" smtClean="0"/>
                        <a:t>It is Just an Operating System</a:t>
                      </a:r>
                      <a:endParaRPr lang="en-US" sz="1400" dirty="0"/>
                    </a:p>
                  </a:txBody>
                  <a:tcPr/>
                </a:tc>
                <a:tc>
                  <a:txBody>
                    <a:bodyPr/>
                    <a:lstStyle/>
                    <a:p>
                      <a:r>
                        <a:rPr lang="en-US" sz="1400" dirty="0" smtClean="0">
                          <a:solidFill>
                            <a:schemeClr val="tx1"/>
                          </a:solidFill>
                        </a:rPr>
                        <a:t>Optional</a:t>
                      </a:r>
                      <a:endParaRPr lang="en-US" sz="1400" dirty="0">
                        <a:solidFill>
                          <a:schemeClr val="tx1"/>
                        </a:solidFill>
                      </a:endParaRPr>
                    </a:p>
                  </a:txBody>
                  <a:tcPr/>
                </a:tc>
              </a:tr>
              <a:tr h="370840">
                <a:tc>
                  <a:txBody>
                    <a:bodyPr/>
                    <a:lstStyle/>
                    <a:p>
                      <a:r>
                        <a:rPr lang="en-US" sz="1400" dirty="0" smtClean="0"/>
                        <a:t>2.1.2.3</a:t>
                      </a:r>
                      <a:endParaRPr lang="en-US" sz="1400" dirty="0"/>
                    </a:p>
                  </a:txBody>
                  <a:tcPr/>
                </a:tc>
                <a:tc>
                  <a:txBody>
                    <a:bodyPr/>
                    <a:lstStyle/>
                    <a:p>
                      <a:r>
                        <a:rPr lang="en-US" sz="1400" baseline="0" dirty="0" smtClean="0"/>
                        <a:t>Class Activity</a:t>
                      </a:r>
                      <a:endParaRPr lang="en-US" sz="1400" dirty="0"/>
                    </a:p>
                  </a:txBody>
                  <a:tcPr/>
                </a:tc>
                <a:tc>
                  <a:txBody>
                    <a:bodyPr/>
                    <a:lstStyle/>
                    <a:p>
                      <a:r>
                        <a:rPr lang="en-US" sz="1400" dirty="0" smtClean="0"/>
                        <a:t>Accessing Devices</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2.1.3.1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Video Demonstration</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Console Session PC to 2960</a:t>
                      </a:r>
                      <a:r>
                        <a:rPr lang="en-US" sz="1400" baseline="0" dirty="0" smtClean="0"/>
                        <a:t> Switch</a:t>
                      </a:r>
                      <a:endParaRPr lang="en-US" sz="1400" dirty="0" smtClean="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2.1.3.3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Video Demonstration</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IOS CLI Primary Command Modes</a:t>
                      </a:r>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2.1.3.4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Video Demonstration</a:t>
                      </a:r>
                      <a:endParaRPr lang="en-US" sz="1400" dirty="0" smtClean="0"/>
                    </a:p>
                  </a:txBody>
                  <a:tcPr/>
                </a:tc>
                <a:tc>
                  <a:txBody>
                    <a:bodyPr/>
                    <a:lstStyle/>
                    <a:p>
                      <a:r>
                        <a:rPr lang="en-US" sz="1400" dirty="0" smtClean="0"/>
                        <a:t>Navigating Between IOS CLI Modes</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2.1.4.3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Video Demonstration</a:t>
                      </a:r>
                      <a:endParaRPr lang="en-US" sz="1400" dirty="0" smtClean="0"/>
                    </a:p>
                  </a:txBody>
                  <a:tcPr/>
                </a:tc>
                <a:tc>
                  <a:txBody>
                    <a:bodyPr/>
                    <a:lstStyle/>
                    <a:p>
                      <a:r>
                        <a:rPr lang="en-US" sz="1400" dirty="0" smtClean="0"/>
                        <a:t>Context-Sensitive Help &amp; Command Syntax Check</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2.1.4.5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Video Demonstration</a:t>
                      </a:r>
                      <a:endParaRPr lang="en-US" sz="1400" dirty="0" smtClean="0"/>
                    </a:p>
                  </a:txBody>
                  <a:tcPr/>
                </a:tc>
                <a:tc>
                  <a:txBody>
                    <a:bodyPr/>
                    <a:lstStyle/>
                    <a:p>
                      <a:r>
                        <a:rPr lang="en-US" sz="1400" dirty="0" smtClean="0"/>
                        <a:t>Hot Keys</a:t>
                      </a:r>
                      <a:r>
                        <a:rPr lang="en-US" sz="1400" baseline="0" dirty="0" smtClean="0"/>
                        <a:t> and Shortcuts</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2.1.4.6</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Navigating the IOS</a:t>
                      </a:r>
                      <a:endParaRPr lang="en-US" sz="1400" dirty="0"/>
                    </a:p>
                  </a:txBody>
                  <a:tcPr/>
                </a:tc>
                <a:tc>
                  <a:txBody>
                    <a:bodyPr/>
                    <a:lstStyle/>
                    <a:p>
                      <a:r>
                        <a:rPr lang="en-US" sz="1400" dirty="0" smtClean="0">
                          <a:solidFill>
                            <a:schemeClr val="tx1"/>
                          </a:solidFill>
                        </a:rPr>
                        <a:t>Optional</a:t>
                      </a:r>
                      <a:endParaRPr lang="en-US" sz="1400" dirty="0">
                        <a:solidFill>
                          <a:schemeClr val="tx1"/>
                        </a:solidFill>
                      </a:endParaRPr>
                    </a:p>
                  </a:txBody>
                  <a:tcPr/>
                </a:tc>
              </a:tr>
              <a:tr h="370840">
                <a:tc>
                  <a:txBody>
                    <a:bodyPr/>
                    <a:lstStyle/>
                    <a:p>
                      <a:r>
                        <a:rPr lang="en-US" sz="1400" dirty="0" smtClean="0"/>
                        <a:t>2.1.4.7</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Lab</a:t>
                      </a:r>
                    </a:p>
                  </a:txBody>
                  <a:tcPr/>
                </a:tc>
                <a:tc>
                  <a:txBody>
                    <a:bodyPr/>
                    <a:lstStyle/>
                    <a:p>
                      <a:r>
                        <a:rPr lang="en-US" sz="1400" dirty="0" smtClean="0"/>
                        <a:t>Establishing a Console Session with Tera Term</a:t>
                      </a:r>
                      <a:endParaRPr lang="en-US" sz="1400" dirty="0"/>
                    </a:p>
                  </a:txBody>
                  <a:tcPr/>
                </a:tc>
                <a:tc>
                  <a:txBody>
                    <a:bodyPr/>
                    <a:lstStyle/>
                    <a:p>
                      <a:r>
                        <a:rPr lang="en-US" sz="1400" dirty="0" smtClean="0">
                          <a:solidFill>
                            <a:schemeClr val="tx1"/>
                          </a:solidFill>
                        </a:rPr>
                        <a:t>Recommended</a:t>
                      </a:r>
                      <a:endParaRPr lang="en-US" sz="1400" dirty="0">
                        <a:solidFill>
                          <a:schemeClr val="tx1"/>
                        </a:solidFill>
                      </a:endParaRPr>
                    </a:p>
                  </a:txBody>
                  <a:tcPr/>
                </a:tc>
              </a:tr>
              <a:tr h="370840">
                <a:tc>
                  <a:txBody>
                    <a:bodyPr/>
                    <a:lstStyle/>
                    <a:p>
                      <a:r>
                        <a:rPr lang="en-US" sz="1400" dirty="0" smtClean="0"/>
                        <a:t>2.2.1.2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Syntax Checker</a:t>
                      </a:r>
                    </a:p>
                  </a:txBody>
                  <a:tcPr/>
                </a:tc>
                <a:tc>
                  <a:txBody>
                    <a:bodyPr/>
                    <a:lstStyle/>
                    <a:p>
                      <a:r>
                        <a:rPr lang="en-US" sz="1400" dirty="0" smtClean="0"/>
                        <a:t>Configuring</a:t>
                      </a:r>
                      <a:r>
                        <a:rPr lang="en-US" sz="1400" baseline="0" dirty="0" smtClean="0"/>
                        <a:t> Hostnames</a:t>
                      </a:r>
                      <a:endParaRPr lang="en-US" sz="1400" dirty="0"/>
                    </a:p>
                  </a:txBody>
                  <a:tcPr/>
                </a:tc>
                <a:tc>
                  <a:txBody>
                    <a:bodyPr/>
                    <a:lstStyle/>
                    <a:p>
                      <a:r>
                        <a:rPr lang="en-US" sz="1400" dirty="0" smtClean="0">
                          <a:solidFill>
                            <a:schemeClr val="tx1"/>
                          </a:solidFill>
                        </a:rPr>
                        <a:t>Recommended</a:t>
                      </a:r>
                      <a:endParaRPr lang="en-US"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n-US" sz="1600" kern="0" dirty="0" smtClean="0"/>
              <a:t>The password used in the Packet Tracer activities in this chapter is: </a:t>
            </a:r>
            <a:r>
              <a:rPr lang="en-US" sz="1600" b="1" kern="0" dirty="0" smtClean="0"/>
              <a:t>PT_ccna5</a:t>
            </a:r>
          </a:p>
          <a:p>
            <a:pPr marL="0" indent="0" eaLnBrk="1" hangingPunct="1">
              <a:spcBef>
                <a:spcPct val="30000"/>
              </a:spcBef>
              <a:buFont typeface="Wingdings" charset="0"/>
              <a:buNone/>
            </a:pPr>
            <a:endParaRPr lang="en-US" sz="2000" kern="0" dirty="0" smtClean="0"/>
          </a:p>
          <a:p>
            <a:pPr marL="119063" indent="0" eaLnBrk="1" hangingPunct="1">
              <a:spcBef>
                <a:spcPct val="30000"/>
              </a:spcBef>
              <a:buFont typeface="Wingdings" charset="0"/>
              <a:buNone/>
            </a:pPr>
            <a:endParaRPr lang="en-US" sz="2000" kern="0" dirty="0" smtClean="0"/>
          </a:p>
          <a:p>
            <a:pPr marL="0" indent="0" eaLnBrk="1" hangingPunct="1">
              <a:spcBef>
                <a:spcPct val="30000"/>
              </a:spcBef>
              <a:buFont typeface="Wingdings" charset="0"/>
              <a:buNone/>
            </a:pPr>
            <a:endParaRPr lang="en-US" sz="2000" kern="0" dirty="0" smtClean="0"/>
          </a:p>
          <a:p>
            <a:pPr marL="0" indent="0" eaLnBrk="1" hangingPunct="1">
              <a:spcBef>
                <a:spcPct val="30000"/>
              </a:spcBef>
              <a:buFont typeface="Wingdings" charset="0"/>
              <a:buNone/>
            </a:pPr>
            <a:endParaRPr lang="en-US" sz="2000" kern="0" dirty="0"/>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n-US" dirty="0" smtClean="0"/>
              <a:t>Chapter 2: Activities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n-US" sz="2000" dirty="0" smtClean="0"/>
              <a:t>What activities are associated with this chapter?</a:t>
            </a:r>
            <a:endParaRPr lang="en-US" sz="2000" dirty="0">
              <a:solidFill>
                <a:srgbClr val="00B0F0"/>
              </a:solidFill>
            </a:endParaRPr>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96706561"/>
              </p:ext>
            </p:extLst>
          </p:nvPr>
        </p:nvGraphicFramePr>
        <p:xfrm>
          <a:off x="445863" y="1641144"/>
          <a:ext cx="8315996" cy="3708400"/>
        </p:xfrm>
        <a:graphic>
          <a:graphicData uri="http://schemas.openxmlformats.org/drawingml/2006/table">
            <a:tbl>
              <a:tblPr firstRow="1" bandRow="1">
                <a:tableStyleId>{5C22544A-7EE6-4342-B048-85BDC9FD1C3A}</a:tableStyleId>
              </a:tblPr>
              <a:tblGrid>
                <a:gridCol w="976322"/>
                <a:gridCol w="1964622"/>
                <a:gridCol w="3962654"/>
                <a:gridCol w="1412398"/>
              </a:tblGrid>
              <a:tr h="370840">
                <a:tc>
                  <a:txBody>
                    <a:bodyPr/>
                    <a:lstStyle/>
                    <a:p>
                      <a:r>
                        <a:rPr lang="en-US" sz="1400" dirty="0" smtClean="0"/>
                        <a:t>Page #</a:t>
                      </a:r>
                      <a:endParaRPr lang="en-US" sz="1400" dirty="0"/>
                    </a:p>
                  </a:txBody>
                  <a:tcPr/>
                </a:tc>
                <a:tc>
                  <a:txBody>
                    <a:bodyPr/>
                    <a:lstStyle/>
                    <a:p>
                      <a:r>
                        <a:rPr lang="en-US" sz="1400" dirty="0" smtClean="0"/>
                        <a:t>Activity Type</a:t>
                      </a:r>
                      <a:endParaRPr lang="en-US" sz="1400" dirty="0"/>
                    </a:p>
                  </a:txBody>
                  <a:tcPr/>
                </a:tc>
                <a:tc>
                  <a:txBody>
                    <a:bodyPr/>
                    <a:lstStyle/>
                    <a:p>
                      <a:r>
                        <a:rPr lang="en-US" sz="1400" dirty="0" smtClean="0"/>
                        <a:t>Activity Name</a:t>
                      </a:r>
                      <a:endParaRPr lang="en-US" sz="1400" dirty="0"/>
                    </a:p>
                  </a:txBody>
                  <a:tcPr/>
                </a:tc>
                <a:tc>
                  <a:txBody>
                    <a:bodyPr/>
                    <a:lstStyle/>
                    <a:p>
                      <a:r>
                        <a:rPr lang="en-US" sz="1400" dirty="0" smtClean="0"/>
                        <a:t>Optional?</a:t>
                      </a:r>
                      <a:endParaRPr lang="en-US" sz="1400" dirty="0"/>
                    </a:p>
                  </a:txBody>
                  <a:tcPr/>
                </a:tc>
              </a:tr>
              <a:tr h="370840">
                <a:tc>
                  <a:txBody>
                    <a:bodyPr/>
                    <a:lstStyle/>
                    <a:p>
                      <a:r>
                        <a:rPr lang="en-US" sz="1400" dirty="0" smtClean="0"/>
                        <a:t>2.2.2.3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Syntax Checker</a:t>
                      </a:r>
                    </a:p>
                  </a:txBody>
                  <a:tcPr/>
                </a:tc>
                <a:tc>
                  <a:txBody>
                    <a:bodyPr/>
                    <a:lstStyle/>
                    <a:p>
                      <a:r>
                        <a:rPr lang="en-US" sz="1400" dirty="0" smtClean="0"/>
                        <a:t>Configuring</a:t>
                      </a:r>
                      <a:r>
                        <a:rPr lang="en-US" sz="1400" baseline="0" dirty="0" smtClean="0"/>
                        <a:t> Password Encryption</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2.2.2.4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Video Demonstration</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Securing Access Methods</a:t>
                      </a:r>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2.2.2.5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Syntax Checker</a:t>
                      </a:r>
                    </a:p>
                  </a:txBody>
                  <a:tcPr/>
                </a:tc>
                <a:tc>
                  <a:txBody>
                    <a:bodyPr/>
                    <a:lstStyle/>
                    <a:p>
                      <a:r>
                        <a:rPr lang="en-US" sz="1400" dirty="0" smtClean="0"/>
                        <a:t>Limit Access to a Switch</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2.2.3.2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Video Demonstration</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Saving Configurations</a:t>
                      </a:r>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2.2.3.4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Configuring</a:t>
                      </a:r>
                      <a:r>
                        <a:rPr lang="en-US" sz="1400" baseline="0" dirty="0" smtClean="0"/>
                        <a:t> Initial Switch Settings</a:t>
                      </a:r>
                      <a:endParaRPr lang="en-US" sz="1400" dirty="0"/>
                    </a:p>
                  </a:txBody>
                  <a:tcPr/>
                </a:tc>
                <a:tc>
                  <a:txBody>
                    <a:bodyPr/>
                    <a:lstStyle/>
                    <a:p>
                      <a:r>
                        <a:rPr lang="en-US" sz="1400" dirty="0" smtClean="0">
                          <a:solidFill>
                            <a:schemeClr val="tx1"/>
                          </a:solidFill>
                        </a:rPr>
                        <a:t>Optional</a:t>
                      </a:r>
                      <a:endParaRPr lang="en-US" sz="1400" dirty="0">
                        <a:solidFill>
                          <a:schemeClr val="tx1"/>
                        </a:solidFill>
                      </a:endParaRPr>
                    </a:p>
                  </a:txBody>
                  <a:tcPr/>
                </a:tc>
              </a:tr>
              <a:tr h="370840">
                <a:tc>
                  <a:txBody>
                    <a:bodyPr/>
                    <a:lstStyle/>
                    <a:p>
                      <a:r>
                        <a:rPr lang="en-US" sz="1400" dirty="0" smtClean="0"/>
                        <a:t>2.3.2.2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Syntax Checker</a:t>
                      </a:r>
                    </a:p>
                  </a:txBody>
                  <a:tcPr/>
                </a:tc>
                <a:tc>
                  <a:txBody>
                    <a:bodyPr/>
                    <a:lstStyle/>
                    <a:p>
                      <a:r>
                        <a:rPr lang="en-US" sz="1400" dirty="0" smtClean="0"/>
                        <a:t>Verifying Windows PC IP Configuration</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2.3.2.3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Video Demonstration</a:t>
                      </a:r>
                      <a:endParaRPr lang="en-US" sz="1400" dirty="0" smtClean="0"/>
                    </a:p>
                  </a:txBody>
                  <a:tcPr/>
                </a:tc>
                <a:tc>
                  <a:txBody>
                    <a:bodyPr/>
                    <a:lstStyle/>
                    <a:p>
                      <a:r>
                        <a:rPr lang="en-US" sz="1400" dirty="0" smtClean="0"/>
                        <a:t>Configuring</a:t>
                      </a:r>
                      <a:r>
                        <a:rPr lang="en-US" sz="1400" baseline="0" dirty="0" smtClean="0"/>
                        <a:t> a Switch Virtual Interface</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2.3.2.4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Syntax Checker</a:t>
                      </a:r>
                      <a:endParaRPr lang="en-US" sz="1400" dirty="0" smtClean="0"/>
                    </a:p>
                  </a:txBody>
                  <a:tcPr/>
                </a:tc>
                <a:tc>
                  <a:txBody>
                    <a:bodyPr/>
                    <a:lstStyle/>
                    <a:p>
                      <a:r>
                        <a:rPr lang="en-US" sz="1400" dirty="0" smtClean="0"/>
                        <a:t>Configuring</a:t>
                      </a:r>
                      <a:r>
                        <a:rPr lang="en-US" sz="1400" baseline="0" dirty="0" smtClean="0"/>
                        <a:t> a Switch Virtual Interface</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2.3.2.5</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Implementing</a:t>
                      </a:r>
                      <a:r>
                        <a:rPr lang="en-US" sz="1400" baseline="0" dirty="0" smtClean="0"/>
                        <a:t> Basic Connectivity</a:t>
                      </a:r>
                      <a:endParaRPr lang="en-US" sz="1400" dirty="0"/>
                    </a:p>
                  </a:txBody>
                  <a:tcPr/>
                </a:tc>
                <a:tc>
                  <a:txBody>
                    <a:bodyPr/>
                    <a:lstStyle/>
                    <a:p>
                      <a:r>
                        <a:rPr lang="en-US" sz="1400" dirty="0" smtClean="0">
                          <a:solidFill>
                            <a:schemeClr val="tx1"/>
                          </a:solidFill>
                        </a:rPr>
                        <a:t>Recommended</a:t>
                      </a:r>
                      <a:endParaRPr lang="en-US"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n-US" sz="1600" kern="0" dirty="0" smtClean="0"/>
              <a:t>The password used in the Packet Tracer activities in this chapter is: </a:t>
            </a:r>
            <a:r>
              <a:rPr lang="en-US" sz="1600" b="1" kern="0" dirty="0" smtClean="0"/>
              <a:t>PT_ccna5</a:t>
            </a:r>
          </a:p>
          <a:p>
            <a:pPr marL="0" indent="0" eaLnBrk="1" hangingPunct="1">
              <a:spcBef>
                <a:spcPct val="30000"/>
              </a:spcBef>
              <a:buFont typeface="Wingdings" charset="0"/>
              <a:buNone/>
            </a:pPr>
            <a:endParaRPr lang="en-US" sz="2000" kern="0" dirty="0" smtClean="0"/>
          </a:p>
          <a:p>
            <a:pPr marL="119063" indent="0" eaLnBrk="1" hangingPunct="1">
              <a:spcBef>
                <a:spcPct val="30000"/>
              </a:spcBef>
              <a:buFont typeface="Wingdings" charset="0"/>
              <a:buNone/>
            </a:pPr>
            <a:endParaRPr lang="en-US" sz="2000" kern="0" dirty="0" smtClean="0"/>
          </a:p>
          <a:p>
            <a:pPr marL="0" indent="0" eaLnBrk="1" hangingPunct="1">
              <a:spcBef>
                <a:spcPct val="30000"/>
              </a:spcBef>
              <a:buFont typeface="Wingdings" charset="0"/>
              <a:buNone/>
            </a:pPr>
            <a:endParaRPr lang="en-US" sz="2000" kern="0" dirty="0" smtClean="0"/>
          </a:p>
          <a:p>
            <a:pPr marL="0" indent="0" eaLnBrk="1" hangingPunct="1">
              <a:spcBef>
                <a:spcPct val="30000"/>
              </a:spcBef>
              <a:buFont typeface="Wingdings" charset="0"/>
              <a:buNone/>
            </a:pPr>
            <a:endParaRPr lang="en-US" sz="2000" kern="0" dirty="0"/>
          </a:p>
        </p:txBody>
      </p:sp>
    </p:spTree>
    <p:extLst>
      <p:ext uri="{BB962C8B-B14F-4D97-AF65-F5344CB8AC3E}">
        <p14:creationId xmlns:p14="http://schemas.microsoft.com/office/powerpoint/2010/main" val="394600889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n-US" dirty="0" smtClean="0"/>
              <a:t>Chapter 2: Activities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n-US" sz="2000" dirty="0" smtClean="0"/>
              <a:t>What activities are associated with this chapter?</a:t>
            </a:r>
            <a:endParaRPr lang="en-US" sz="2000" dirty="0">
              <a:solidFill>
                <a:srgbClr val="00B0F0"/>
              </a:solidFill>
            </a:endParaRPr>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488611466"/>
              </p:ext>
            </p:extLst>
          </p:nvPr>
        </p:nvGraphicFramePr>
        <p:xfrm>
          <a:off x="445863" y="1641144"/>
          <a:ext cx="8315996" cy="3708400"/>
        </p:xfrm>
        <a:graphic>
          <a:graphicData uri="http://schemas.openxmlformats.org/drawingml/2006/table">
            <a:tbl>
              <a:tblPr firstRow="1" bandRow="1">
                <a:tableStyleId>{5C22544A-7EE6-4342-B048-85BDC9FD1C3A}</a:tableStyleId>
              </a:tblPr>
              <a:tblGrid>
                <a:gridCol w="976322"/>
                <a:gridCol w="1964622"/>
                <a:gridCol w="3962654"/>
                <a:gridCol w="1412398"/>
              </a:tblGrid>
              <a:tr h="370840">
                <a:tc>
                  <a:txBody>
                    <a:bodyPr/>
                    <a:lstStyle/>
                    <a:p>
                      <a:r>
                        <a:rPr lang="en-US" sz="1400" dirty="0" smtClean="0"/>
                        <a:t>Page #</a:t>
                      </a:r>
                      <a:endParaRPr lang="en-US" sz="1400" dirty="0"/>
                    </a:p>
                  </a:txBody>
                  <a:tcPr/>
                </a:tc>
                <a:tc>
                  <a:txBody>
                    <a:bodyPr/>
                    <a:lstStyle/>
                    <a:p>
                      <a:r>
                        <a:rPr lang="en-US" sz="1400" dirty="0" smtClean="0"/>
                        <a:t>Activity Type</a:t>
                      </a:r>
                      <a:endParaRPr lang="en-US" sz="1400" dirty="0"/>
                    </a:p>
                  </a:txBody>
                  <a:tcPr/>
                </a:tc>
                <a:tc>
                  <a:txBody>
                    <a:bodyPr/>
                    <a:lstStyle/>
                    <a:p>
                      <a:r>
                        <a:rPr lang="en-US" sz="1400" dirty="0" smtClean="0"/>
                        <a:t>Activity Name</a:t>
                      </a:r>
                      <a:endParaRPr lang="en-US" sz="1400" dirty="0"/>
                    </a:p>
                  </a:txBody>
                  <a:tcPr/>
                </a:tc>
                <a:tc>
                  <a:txBody>
                    <a:bodyPr/>
                    <a:lstStyle/>
                    <a:p>
                      <a:r>
                        <a:rPr lang="en-US" sz="1400" dirty="0" smtClean="0"/>
                        <a:t>Optional?</a:t>
                      </a:r>
                      <a:endParaRPr lang="en-US" sz="1400" dirty="0"/>
                    </a:p>
                  </a:txBody>
                  <a:tcPr/>
                </a:tc>
              </a:tr>
              <a:tr h="370840">
                <a:tc>
                  <a:txBody>
                    <a:bodyPr/>
                    <a:lstStyle/>
                    <a:p>
                      <a:r>
                        <a:rPr lang="en-US" sz="1400" dirty="0" smtClean="0"/>
                        <a:t>2.3.3.1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Video Demonstration</a:t>
                      </a:r>
                    </a:p>
                  </a:txBody>
                  <a:tcPr/>
                </a:tc>
                <a:tc>
                  <a:txBody>
                    <a:bodyPr/>
                    <a:lstStyle/>
                    <a:p>
                      <a:r>
                        <a:rPr lang="en-US" sz="1400" dirty="0" smtClean="0"/>
                        <a:t>Testing the Interface</a:t>
                      </a:r>
                      <a:r>
                        <a:rPr lang="en-US" sz="1400" baseline="0" dirty="0" smtClean="0"/>
                        <a:t> Assignment</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2.3.3.2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Video Demonstration</a:t>
                      </a:r>
                    </a:p>
                  </a:txBody>
                  <a:tcPr/>
                </a:tc>
                <a:tc>
                  <a:txBody>
                    <a:bodyPr/>
                    <a:lstStyle/>
                    <a:p>
                      <a:r>
                        <a:rPr lang="en-US" sz="1400" dirty="0" smtClean="0"/>
                        <a:t>Testing the End-to-End Connectivity</a:t>
                      </a:r>
                      <a:endParaRPr lang="en-US" sz="1400" dirty="0"/>
                    </a:p>
                  </a:txBody>
                  <a:tcPr/>
                </a:tc>
                <a:tc>
                  <a:txBody>
                    <a:bodyPr/>
                    <a:lstStyle/>
                    <a:p>
                      <a:r>
                        <a:rPr lang="en-US" sz="1400" dirty="0" smtClean="0">
                          <a:solidFill>
                            <a:schemeClr val="tx1"/>
                          </a:solidFill>
                        </a:rPr>
                        <a:t>-</a:t>
                      </a:r>
                      <a:endParaRPr lang="en-US" sz="1400" dirty="0">
                        <a:solidFill>
                          <a:schemeClr val="tx1"/>
                        </a:solidFill>
                      </a:endParaRPr>
                    </a:p>
                  </a:txBody>
                  <a:tcPr/>
                </a:tc>
              </a:tr>
              <a:tr h="370840">
                <a:tc>
                  <a:txBody>
                    <a:bodyPr/>
                    <a:lstStyle/>
                    <a:p>
                      <a:r>
                        <a:rPr lang="en-US" sz="1400" dirty="0" smtClean="0"/>
                        <a:t>2.3.3.3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Lab</a:t>
                      </a:r>
                    </a:p>
                  </a:txBody>
                  <a:tcPr/>
                </a:tc>
                <a:tc>
                  <a:txBody>
                    <a:bodyPr/>
                    <a:lstStyle/>
                    <a:p>
                      <a:r>
                        <a:rPr lang="en-US" sz="1400" dirty="0" smtClean="0"/>
                        <a:t>Building a Simple Network</a:t>
                      </a:r>
                      <a:endParaRPr lang="en-US" sz="1400" dirty="0"/>
                    </a:p>
                  </a:txBody>
                  <a:tcPr/>
                </a:tc>
                <a:tc>
                  <a:txBody>
                    <a:bodyPr/>
                    <a:lstStyle/>
                    <a:p>
                      <a:r>
                        <a:rPr lang="en-US" sz="1400" dirty="0" smtClean="0">
                          <a:solidFill>
                            <a:schemeClr val="tx1"/>
                          </a:solidFill>
                        </a:rPr>
                        <a:t>Optional</a:t>
                      </a:r>
                      <a:endParaRPr lang="en-US" sz="1400" dirty="0">
                        <a:solidFill>
                          <a:schemeClr val="tx1"/>
                        </a:solidFill>
                      </a:endParaRPr>
                    </a:p>
                  </a:txBody>
                  <a:tcPr/>
                </a:tc>
              </a:tr>
              <a:tr h="370840">
                <a:tc>
                  <a:txBody>
                    <a:bodyPr/>
                    <a:lstStyle/>
                    <a:p>
                      <a:r>
                        <a:rPr lang="en-US" sz="1400" dirty="0" smtClean="0"/>
                        <a:t>2.3.3.4</a:t>
                      </a:r>
                      <a:endParaRPr lang="en-US" sz="1400" dirty="0"/>
                    </a:p>
                  </a:txBody>
                  <a:tcPr/>
                </a:tc>
                <a:tc>
                  <a:txBody>
                    <a:bodyPr/>
                    <a:lstStyle/>
                    <a:p>
                      <a:r>
                        <a:rPr lang="en-US" sz="1400" dirty="0" smtClean="0"/>
                        <a:t>Lab</a:t>
                      </a:r>
                      <a:endParaRPr lang="en-US" sz="1400" dirty="0"/>
                    </a:p>
                  </a:txBody>
                  <a:tcPr/>
                </a:tc>
                <a:tc>
                  <a:txBody>
                    <a:bodyPr/>
                    <a:lstStyle/>
                    <a:p>
                      <a:r>
                        <a:rPr lang="en-US" sz="1400" dirty="0" smtClean="0"/>
                        <a:t>Configuring a Switch Management Address</a:t>
                      </a:r>
                      <a:endParaRPr lang="en-US" sz="1400" dirty="0"/>
                    </a:p>
                  </a:txBody>
                  <a:tcPr/>
                </a:tc>
                <a:tc>
                  <a:txBody>
                    <a:bodyPr/>
                    <a:lstStyle/>
                    <a:p>
                      <a:r>
                        <a:rPr lang="en-US" sz="1400" dirty="0" smtClean="0">
                          <a:solidFill>
                            <a:schemeClr val="tx1"/>
                          </a:solidFill>
                        </a:rPr>
                        <a:t>Recommended</a:t>
                      </a:r>
                      <a:endParaRPr lang="en-US" sz="1400" dirty="0">
                        <a:solidFill>
                          <a:schemeClr val="tx1"/>
                        </a:solidFill>
                      </a:endParaRPr>
                    </a:p>
                  </a:txBody>
                  <a:tcPr/>
                </a:tc>
              </a:tr>
              <a:tr h="370840">
                <a:tc>
                  <a:txBody>
                    <a:bodyPr/>
                    <a:lstStyle/>
                    <a:p>
                      <a:r>
                        <a:rPr lang="en-US" sz="1400" dirty="0" smtClean="0"/>
                        <a:t>2.4.1.1</a:t>
                      </a:r>
                      <a:endParaRPr lang="en-US" sz="1400" dirty="0"/>
                    </a:p>
                  </a:txBody>
                  <a:tcPr/>
                </a:tc>
                <a:tc>
                  <a:txBody>
                    <a:bodyPr/>
                    <a:lstStyle/>
                    <a:p>
                      <a:r>
                        <a:rPr lang="en-US" sz="1400" baseline="0" dirty="0" smtClean="0"/>
                        <a:t>Class Activity</a:t>
                      </a:r>
                      <a:endParaRPr lang="en-US" sz="1400" dirty="0"/>
                    </a:p>
                  </a:txBody>
                  <a:tcPr/>
                </a:tc>
                <a:tc>
                  <a:txBody>
                    <a:bodyPr/>
                    <a:lstStyle/>
                    <a:p>
                      <a:r>
                        <a:rPr lang="en-US" sz="1400" dirty="0" smtClean="0"/>
                        <a:t>Tutor</a:t>
                      </a:r>
                      <a:r>
                        <a:rPr lang="en-US" sz="1400" baseline="0" dirty="0" smtClean="0"/>
                        <a:t> Me</a:t>
                      </a:r>
                      <a:endParaRPr lang="en-US" sz="1400" dirty="0"/>
                    </a:p>
                  </a:txBody>
                  <a:tcPr/>
                </a:tc>
                <a:tc>
                  <a:txBody>
                    <a:bodyPr/>
                    <a:lstStyle/>
                    <a:p>
                      <a:r>
                        <a:rPr lang="en-US" sz="1400" dirty="0" smtClean="0">
                          <a:solidFill>
                            <a:schemeClr val="tx1"/>
                          </a:solidFill>
                        </a:rPr>
                        <a:t>Optional</a:t>
                      </a:r>
                      <a:endParaRPr lang="en-US" sz="1400" dirty="0">
                        <a:solidFill>
                          <a:schemeClr val="tx1"/>
                        </a:solidFill>
                      </a:endParaRPr>
                    </a:p>
                  </a:txBody>
                  <a:tcPr/>
                </a:tc>
              </a:tr>
              <a:tr h="370840">
                <a:tc>
                  <a:txBody>
                    <a:bodyPr/>
                    <a:lstStyle/>
                    <a:p>
                      <a:r>
                        <a:rPr lang="en-US" sz="1400" dirty="0" smtClean="0"/>
                        <a:t>2.4.1.2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Packet Tracer</a:t>
                      </a:r>
                      <a:endParaRPr lang="en-US" sz="1400" dirty="0" smtClean="0"/>
                    </a:p>
                  </a:txBody>
                  <a:tcPr/>
                </a:tc>
                <a:tc>
                  <a:txBody>
                    <a:bodyPr/>
                    <a:lstStyle/>
                    <a:p>
                      <a:r>
                        <a:rPr lang="en-US" sz="1400" dirty="0" smtClean="0"/>
                        <a:t>Skills integration Challenge</a:t>
                      </a:r>
                      <a:endParaRPr lang="en-US" sz="1400" dirty="0"/>
                    </a:p>
                  </a:txBody>
                  <a:tcPr/>
                </a:tc>
                <a:tc>
                  <a:txBody>
                    <a:bodyPr/>
                    <a:lstStyle/>
                    <a:p>
                      <a:r>
                        <a:rPr lang="en-US" sz="1400" dirty="0" smtClean="0">
                          <a:solidFill>
                            <a:schemeClr val="tx1"/>
                          </a:solidFill>
                        </a:rPr>
                        <a:t>Recommended</a:t>
                      </a:r>
                      <a:endParaRPr lang="en-US" sz="1400" dirty="0">
                        <a:solidFill>
                          <a:schemeClr val="tx1"/>
                        </a:solidFill>
                      </a:endParaRPr>
                    </a:p>
                  </a:txBody>
                  <a:tcPr/>
                </a:tc>
              </a:tr>
              <a:tr h="37084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endParaRPr lang="en-US" sz="1400" dirty="0"/>
                    </a:p>
                  </a:txBody>
                  <a:tcPr/>
                </a:tc>
                <a:tc>
                  <a:txBody>
                    <a:bodyPr/>
                    <a:lstStyle/>
                    <a:p>
                      <a:endParaRPr lang="en-US" sz="1400" dirty="0">
                        <a:solidFill>
                          <a:schemeClr val="tx1"/>
                        </a:solidFill>
                      </a:endParaRPr>
                    </a:p>
                  </a:txBody>
                  <a:tcPr/>
                </a:tc>
              </a:tr>
              <a:tr h="37084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endParaRPr lang="en-US" sz="1400" dirty="0"/>
                    </a:p>
                  </a:txBody>
                  <a:tcPr/>
                </a:tc>
                <a:tc>
                  <a:txBody>
                    <a:bodyPr/>
                    <a:lstStyle/>
                    <a:p>
                      <a:endParaRPr lang="en-US" sz="1400" dirty="0">
                        <a:solidFill>
                          <a:schemeClr val="tx1"/>
                        </a:solidFill>
                      </a:endParaRPr>
                    </a:p>
                  </a:txBody>
                  <a:tcPr/>
                </a:tc>
              </a:tr>
              <a:tr h="37084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endParaRPr lang="en-US" sz="1400" dirty="0"/>
                    </a:p>
                  </a:txBody>
                  <a:tcPr/>
                </a:tc>
                <a:tc>
                  <a:txBody>
                    <a:bodyPr/>
                    <a:lstStyle/>
                    <a:p>
                      <a:endParaRPr lang="en-US"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n-US" sz="1600" kern="0" dirty="0" smtClean="0"/>
              <a:t>The password used in the Packet Tracer activities in this chapter is: </a:t>
            </a:r>
            <a:r>
              <a:rPr lang="en-US" sz="1600" b="1" kern="0" dirty="0" smtClean="0"/>
              <a:t>PT_ccna5</a:t>
            </a:r>
          </a:p>
          <a:p>
            <a:pPr marL="0" indent="0" eaLnBrk="1" hangingPunct="1">
              <a:spcBef>
                <a:spcPct val="30000"/>
              </a:spcBef>
              <a:buFont typeface="Wingdings" charset="0"/>
              <a:buNone/>
            </a:pPr>
            <a:endParaRPr lang="en-US" sz="2000" kern="0" dirty="0" smtClean="0"/>
          </a:p>
          <a:p>
            <a:pPr marL="119063" indent="0" eaLnBrk="1" hangingPunct="1">
              <a:spcBef>
                <a:spcPct val="30000"/>
              </a:spcBef>
              <a:buFont typeface="Wingdings" charset="0"/>
              <a:buNone/>
            </a:pPr>
            <a:endParaRPr lang="en-US" sz="2000" kern="0" dirty="0" smtClean="0"/>
          </a:p>
          <a:p>
            <a:pPr marL="0" indent="0" eaLnBrk="1" hangingPunct="1">
              <a:spcBef>
                <a:spcPct val="30000"/>
              </a:spcBef>
              <a:buFont typeface="Wingdings" charset="0"/>
              <a:buNone/>
            </a:pPr>
            <a:endParaRPr lang="en-US" sz="2000" kern="0" dirty="0" smtClean="0"/>
          </a:p>
          <a:p>
            <a:pPr marL="0" indent="0" eaLnBrk="1" hangingPunct="1">
              <a:spcBef>
                <a:spcPct val="30000"/>
              </a:spcBef>
              <a:buFont typeface="Wingdings" charset="0"/>
              <a:buNone/>
            </a:pPr>
            <a:endParaRPr lang="en-US" sz="2000" kern="0" dirty="0"/>
          </a:p>
        </p:txBody>
      </p:sp>
    </p:spTree>
    <p:extLst>
      <p:ext uri="{BB962C8B-B14F-4D97-AF65-F5344CB8AC3E}">
        <p14:creationId xmlns:p14="http://schemas.microsoft.com/office/powerpoint/2010/main" val="816967682"/>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46113" y="340092"/>
            <a:ext cx="8145462" cy="838200"/>
          </a:xfrm>
        </p:spPr>
        <p:txBody>
          <a:bodyPr/>
          <a:lstStyle/>
          <a:p>
            <a:pPr eaLnBrk="1" hangingPunct="1"/>
            <a:r>
              <a:rPr lang="en-US" dirty="0" smtClean="0"/>
              <a:t>Chapter 2: Assessment</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en-US" sz="2000" dirty="0" smtClean="0"/>
              <a:t>Students should complete Chapter 2, “Assessment” after completing Chapter 2.</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7940675" cy="5186398"/>
          </a:xfrm>
        </p:spPr>
        <p:txBody>
          <a:bodyPr/>
          <a:lstStyle/>
          <a:p>
            <a:pPr marL="0" indent="0" eaLnBrk="1" hangingPunct="1">
              <a:lnSpc>
                <a:spcPct val="85000"/>
              </a:lnSpc>
              <a:spcBef>
                <a:spcPct val="30000"/>
              </a:spcBef>
              <a:buNone/>
            </a:pPr>
            <a:r>
              <a:rPr lang="en-US" sz="2000" dirty="0" smtClean="0"/>
              <a:t>Prior to teaching Chapter 2, the instructor should:</a:t>
            </a:r>
          </a:p>
          <a:p>
            <a:pPr eaLnBrk="1" hangingPunct="1">
              <a:lnSpc>
                <a:spcPct val="85000"/>
              </a:lnSpc>
              <a:spcBef>
                <a:spcPct val="30000"/>
              </a:spcBef>
            </a:pPr>
            <a:r>
              <a:rPr lang="en-US" sz="2000" dirty="0"/>
              <a:t>Complete </a:t>
            </a:r>
            <a:r>
              <a:rPr lang="en-US" sz="2000" dirty="0" smtClean="0"/>
              <a:t>Chapter 2, </a:t>
            </a:r>
            <a:r>
              <a:rPr lang="en-US" sz="2000" dirty="0"/>
              <a:t>“Assessment</a:t>
            </a:r>
            <a:r>
              <a:rPr lang="en-US" sz="2000" dirty="0" smtClean="0"/>
              <a:t>.”</a:t>
            </a:r>
          </a:p>
          <a:p>
            <a:pPr eaLnBrk="1" hangingPunct="1">
              <a:lnSpc>
                <a:spcPct val="85000"/>
              </a:lnSpc>
              <a:spcBef>
                <a:spcPct val="30000"/>
              </a:spcBef>
            </a:pPr>
            <a:r>
              <a:rPr lang="en-US" sz="2000" dirty="0"/>
              <a:t>The objectives of this chapter are:</a:t>
            </a:r>
          </a:p>
          <a:p>
            <a:pPr marL="742950" lvl="1" indent="-285750">
              <a:buFont typeface="Arial" panose="020B0604020202020204" pitchFamily="34" charset="0"/>
              <a:buChar char="•"/>
            </a:pPr>
            <a:r>
              <a:rPr lang="en-US" sz="1600" dirty="0"/>
              <a:t>Explain the purpose of the Cisco IOS. </a:t>
            </a:r>
          </a:p>
          <a:p>
            <a:pPr marL="742950" lvl="1" indent="-285750">
              <a:buFont typeface="Arial" panose="020B0604020202020204" pitchFamily="34" charset="0"/>
              <a:buChar char="•"/>
            </a:pPr>
            <a:r>
              <a:rPr lang="en-US" sz="1600" dirty="0"/>
              <a:t>Explain how to access a Cisco IOS device for configuration purposes.</a:t>
            </a:r>
          </a:p>
          <a:p>
            <a:pPr marL="742950" lvl="1" indent="-285750">
              <a:buFont typeface="Arial" panose="020B0604020202020204" pitchFamily="34" charset="0"/>
              <a:buChar char="•"/>
            </a:pPr>
            <a:r>
              <a:rPr lang="en-US" sz="1600" dirty="0"/>
              <a:t>Explain how to navigate Cisco IOS to configure network devices.</a:t>
            </a:r>
          </a:p>
          <a:p>
            <a:pPr marL="742950" lvl="1" indent="-285750">
              <a:buFont typeface="Arial" panose="020B0604020202020204" pitchFamily="34" charset="0"/>
              <a:buChar char="•"/>
            </a:pPr>
            <a:r>
              <a:rPr lang="en-US" sz="1600" dirty="0"/>
              <a:t>Describe the command structure of the Cisco IOS software.</a:t>
            </a:r>
          </a:p>
          <a:p>
            <a:pPr marL="742950" lvl="1" indent="-285750">
              <a:buFont typeface="Arial" panose="020B0604020202020204" pitchFamily="34" charset="0"/>
              <a:buChar char="•"/>
            </a:pPr>
            <a:r>
              <a:rPr lang="en-US" sz="1600" dirty="0"/>
              <a:t>Configure hostnames on a Cisco IOS device using the CLI.</a:t>
            </a:r>
          </a:p>
          <a:p>
            <a:pPr marL="742950" lvl="1" indent="-285750">
              <a:buFont typeface="Arial" panose="020B0604020202020204" pitchFamily="34" charset="0"/>
              <a:buChar char="•"/>
            </a:pPr>
            <a:r>
              <a:rPr lang="en-US" sz="1600" dirty="0"/>
              <a:t>Use Cisco IOS commands to limit access to device configurations.</a:t>
            </a:r>
          </a:p>
          <a:p>
            <a:pPr marL="742950" lvl="1" indent="-285750">
              <a:buFont typeface="Arial" panose="020B0604020202020204" pitchFamily="34" charset="0"/>
              <a:buChar char="•"/>
            </a:pPr>
            <a:r>
              <a:rPr lang="en-US" sz="1600" dirty="0"/>
              <a:t>Use Cisco IOS commands to save the running configuration.</a:t>
            </a:r>
          </a:p>
          <a:p>
            <a:pPr marL="742950" lvl="1" indent="-285750">
              <a:buFont typeface="Arial" panose="020B0604020202020204" pitchFamily="34" charset="0"/>
              <a:buChar char="•"/>
            </a:pPr>
            <a:r>
              <a:rPr lang="en-US" sz="1600" dirty="0"/>
              <a:t>Explain how devices communicate across network media.</a:t>
            </a:r>
          </a:p>
          <a:p>
            <a:pPr marL="742950" lvl="1" indent="-285750">
              <a:buFont typeface="Arial" panose="020B0604020202020204" pitchFamily="34" charset="0"/>
              <a:buChar char="•"/>
            </a:pPr>
            <a:r>
              <a:rPr lang="en-US" sz="1600" dirty="0"/>
              <a:t>Configure a host device with an IP address.</a:t>
            </a:r>
          </a:p>
          <a:p>
            <a:pPr marL="742950" lvl="1" indent="-285750">
              <a:buFont typeface="Arial" panose="020B0604020202020204" pitchFamily="34" charset="0"/>
              <a:buChar char="•"/>
            </a:pPr>
            <a:r>
              <a:rPr lang="en-US" sz="1600" dirty="0"/>
              <a:t>Verify connectivity between two end devices</a:t>
            </a:r>
            <a:r>
              <a:rPr lang="en-US" sz="1600" dirty="0" smtClean="0"/>
              <a:t>.</a:t>
            </a:r>
            <a:endParaRPr lang="en-US" sz="2000" dirty="0" smtClean="0"/>
          </a:p>
          <a:p>
            <a:pPr eaLnBrk="1" hangingPunct="1">
              <a:lnSpc>
                <a:spcPct val="85000"/>
              </a:lnSpc>
              <a:spcBef>
                <a:spcPct val="30000"/>
              </a:spcBef>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505510" y="35115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2: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a:t>Create a Packet Tracer with a switch (</a:t>
            </a:r>
            <a:r>
              <a:rPr lang="en-US" sz="2000" dirty="0" err="1"/>
              <a:t>int</a:t>
            </a:r>
            <a:r>
              <a:rPr lang="en-US" sz="2000" dirty="0"/>
              <a:t> </a:t>
            </a:r>
            <a:r>
              <a:rPr lang="en-US" sz="2000" dirty="0" err="1"/>
              <a:t>vlan</a:t>
            </a:r>
            <a:r>
              <a:rPr lang="en-US" sz="2000" dirty="0"/>
              <a:t> 1 configured) and a router (</a:t>
            </a:r>
            <a:r>
              <a:rPr lang="en-US" sz="2000" dirty="0" err="1"/>
              <a:t>int</a:t>
            </a:r>
            <a:r>
              <a:rPr lang="en-US" sz="2000" dirty="0"/>
              <a:t> g0/0 configured) so the demonstration can be used throughout the chapter.</a:t>
            </a:r>
          </a:p>
          <a:p>
            <a:r>
              <a:rPr lang="en-US" sz="2000" dirty="0"/>
              <a:t>Chapter appendix includes a video that introduces Cisco Connection Online.</a:t>
            </a:r>
          </a:p>
          <a:p>
            <a:pPr marL="342900" lvl="2"/>
            <a:r>
              <a:rPr lang="en-US" dirty="0"/>
              <a:t>Make sure all students have a CCO account before the end of course 1, but make sure they realize they will not be able to download an IOS without a SMARTNET account.</a:t>
            </a:r>
          </a:p>
          <a:p>
            <a:pPr marL="342900" lvl="2"/>
            <a:r>
              <a:rPr lang="en-US" dirty="0"/>
              <a:t>A CCO account can also be used to access additional materials at: learningnetwork.cisco.com</a:t>
            </a:r>
          </a:p>
          <a:p>
            <a:pPr marL="342900" lvl="2"/>
            <a:r>
              <a:rPr lang="en-US" dirty="0"/>
              <a:t>Teachers can download an IOS with a </a:t>
            </a:r>
            <a:r>
              <a:rPr lang="en-US" dirty="0" err="1"/>
              <a:t>Netacad</a:t>
            </a:r>
            <a:r>
              <a:rPr lang="en-US" dirty="0"/>
              <a:t> Maintenance agreement. More information can be found on </a:t>
            </a:r>
            <a:r>
              <a:rPr lang="en-US" dirty="0" err="1"/>
              <a:t>NetSpace</a:t>
            </a:r>
            <a:r>
              <a:rPr lang="en-US" dirty="0"/>
              <a:t> (netacad.com) &gt; PROGRAM&gt; EQUIPMENT&gt; NETACAD MAINTENANCE.</a:t>
            </a:r>
          </a:p>
          <a:p>
            <a:r>
              <a:rPr lang="en-US" sz="2000" dirty="0"/>
              <a:t>Explain that the IOS gives networking hardware its capabilities.</a:t>
            </a:r>
            <a:endParaRPr lang="en-US" kern="0" dirty="0" smtClean="0"/>
          </a:p>
          <a:p>
            <a:pPr lvl="1"/>
            <a:endParaRPr lang="en-US" kern="0" dirty="0" smtClean="0"/>
          </a:p>
          <a:p>
            <a:pPr lvl="1"/>
            <a:endParaRPr lang="en-US" kern="0" dirty="0" smtClean="0"/>
          </a:p>
          <a:p>
            <a:pPr lvl="1"/>
            <a:endParaRPr lang="en-US" kern="0" dirty="0" smtClean="0"/>
          </a:p>
          <a:p>
            <a:pPr marL="0" indent="0">
              <a:buFont typeface="Wingdings" charset="0"/>
              <a:buNone/>
            </a:pPr>
            <a:r>
              <a:rPr lang="en-US" sz="2000" kern="0" dirty="0" smtClean="0"/>
              <a:t>	</a:t>
            </a:r>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25894</TotalTime>
  <Pages>28</Pages>
  <Words>3115</Words>
  <Application>Microsoft Office PowerPoint</Application>
  <PresentationFormat>On-screen Show (4:3)</PresentationFormat>
  <Paragraphs>517</Paragraphs>
  <Slides>40</Slides>
  <Notes>39</Notes>
  <HiddenSlides>20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ＭＳ Ｐゴシック</vt:lpstr>
      <vt:lpstr>Arial</vt:lpstr>
      <vt:lpstr>Courier New</vt:lpstr>
      <vt:lpstr>Wingdings</vt:lpstr>
      <vt:lpstr>PPT-TMPLT-WHT_C</vt:lpstr>
      <vt:lpstr>NetAcad-4F_PPT-WHT_060408</vt:lpstr>
      <vt:lpstr>Instructor Materials Chapter 2: Configure a Network Operating System</vt:lpstr>
      <vt:lpstr>Instructor Materials – Chapter 2 Planning Guide</vt:lpstr>
      <vt:lpstr>PowerPoint Presentation</vt:lpstr>
      <vt:lpstr>Chapter 2: Activities</vt:lpstr>
      <vt:lpstr>Chapter 2: Activities</vt:lpstr>
      <vt:lpstr>Chapter 2: Activities</vt:lpstr>
      <vt:lpstr>Chapter 2: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2: Additional Help</vt:lpstr>
      <vt:lpstr>PowerPoint Presentation</vt:lpstr>
      <vt:lpstr>Chapter 2: Configure a Network Operating System</vt:lpstr>
      <vt:lpstr>Chapter 2 - Sections &amp; Objectives</vt:lpstr>
      <vt:lpstr>2.1  IOS Bootcamp</vt:lpstr>
      <vt:lpstr>IOS Bootcamp Cisco IOS</vt:lpstr>
      <vt:lpstr>IOS Bootcamp Cisco IOS Access</vt:lpstr>
      <vt:lpstr>IOS Bootcamp Navigate the IOS</vt:lpstr>
      <vt:lpstr>IOS Bootcamp The Command Structure</vt:lpstr>
      <vt:lpstr>2.2  Basic Device Configuration</vt:lpstr>
      <vt:lpstr>Basic Device Configuration Hostnames</vt:lpstr>
      <vt:lpstr>Basic Device Configuration Limit Access to Device Configurations</vt:lpstr>
      <vt:lpstr>Basic Device Configuration Save Configurations</vt:lpstr>
      <vt:lpstr>2.3 Address Schemes</vt:lpstr>
      <vt:lpstr>Address Schemes Ports and Addresses</vt:lpstr>
      <vt:lpstr>Address Schemes Configure IP Addressing</vt:lpstr>
      <vt:lpstr>Address Schemes Verifying Connectivity</vt:lpstr>
      <vt:lpstr>2.4 Chapter Summary</vt:lpstr>
      <vt:lpstr>Chapter Summary Summary</vt:lpstr>
      <vt:lpstr>Section 2.1 New Terms and Commands</vt:lpstr>
      <vt:lpstr>Section 2.2 New Terms and Commands</vt:lpstr>
      <vt:lpstr>Section 2.3 New Terms and Commands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 -X (rofloria - BAY AREA TECHWORKERS at Cisco)</cp:lastModifiedBy>
  <cp:revision>938</cp:revision>
  <cp:lastPrinted>1999-01-27T00:54:54Z</cp:lastPrinted>
  <dcterms:created xsi:type="dcterms:W3CDTF">2006-10-23T15:07:30Z</dcterms:created>
  <dcterms:modified xsi:type="dcterms:W3CDTF">2016-03-08T15:38:24Z</dcterms:modified>
</cp:coreProperties>
</file>