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2" r:id="rId2"/>
    <p:sldId id="306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5" r:id="rId19"/>
    <p:sldId id="324" r:id="rId20"/>
    <p:sldId id="326" r:id="rId21"/>
    <p:sldId id="327" r:id="rId22"/>
    <p:sldId id="328" r:id="rId23"/>
    <p:sldId id="338" r:id="rId24"/>
    <p:sldId id="330" r:id="rId25"/>
    <p:sldId id="331" r:id="rId26"/>
    <p:sldId id="332" r:id="rId27"/>
    <p:sldId id="333" r:id="rId28"/>
    <p:sldId id="334" r:id="rId29"/>
    <p:sldId id="337" r:id="rId30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8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5D05-705B-3147-8B19-30EAB61B947C}" type="datetimeFigureOut">
              <a:rPr lang="nl-NL" smtClean="0"/>
              <a:pPr/>
              <a:t>26-4-2017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D7957-711F-7046-BE64-9304429E92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65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8DA32-C73C-AA41-87DD-C5BECBEA6012}" type="datetimeFigureOut">
              <a:rPr lang="nl-NL" smtClean="0"/>
              <a:pPr/>
              <a:t>26-4-2017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39D7-6380-4545-8F0D-96A643FD9C0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688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l.wikipedia.org/wiki/Bedrijfssoftwar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nl.wikipedia.org/wiki/Bedrijf" TargetMode="External"/><Relationship Id="rId13" Type="http://schemas.openxmlformats.org/officeDocument/2006/relationships/hyperlink" Target="http://nl.wikipedia.org/wiki/Bullwhip_effect" TargetMode="External"/><Relationship Id="rId3" Type="http://schemas.openxmlformats.org/officeDocument/2006/relationships/hyperlink" Target="http://nl.wikipedia.org/wiki/Productieproces" TargetMode="External"/><Relationship Id="rId7" Type="http://schemas.openxmlformats.org/officeDocument/2006/relationships/hyperlink" Target="http://nl.wikipedia.org/wiki/Functionaliteit" TargetMode="External"/><Relationship Id="rId12" Type="http://schemas.openxmlformats.org/officeDocument/2006/relationships/hyperlink" Target="http://nl.wikipedia.org/wiki/Softwar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nl.wikipedia.org/w/index.php?title=Afnemer&amp;action=edit&amp;redlink=1" TargetMode="External"/><Relationship Id="rId11" Type="http://schemas.openxmlformats.org/officeDocument/2006/relationships/hyperlink" Target="http://nl.wikipedia.org/wiki/Inkoop" TargetMode="External"/><Relationship Id="rId5" Type="http://schemas.openxmlformats.org/officeDocument/2006/relationships/hyperlink" Target="http://nl.wikipedia.org/wiki/Leverancier" TargetMode="External"/><Relationship Id="rId10" Type="http://schemas.openxmlformats.org/officeDocument/2006/relationships/hyperlink" Target="http://nl.wikipedia.org/wiki/Horeca" TargetMode="External"/><Relationship Id="rId4" Type="http://schemas.openxmlformats.org/officeDocument/2006/relationships/hyperlink" Target="http://nl.wikipedia.org/w/index.php?title=Samenwerking&amp;action=edit&amp;redlink=1" TargetMode="External"/><Relationship Id="rId9" Type="http://schemas.openxmlformats.org/officeDocument/2006/relationships/hyperlink" Target="http://nl.wikipedia.org/wiki/Winkelkete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539D7-6380-4545-8F0D-96A643FD9C0D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538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985"/>
            <a:ext cx="5486400" cy="41145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nl-NL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6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BE" smtClean="0">
                <a:latin typeface="Times New Roman" pitchFamily="18" charset="0"/>
              </a:rPr>
              <a:t>Waarbij voorheen veel bedrijven gebruik maakten van verschillende programma’s om </a:t>
            </a:r>
          </a:p>
          <a:p>
            <a:r>
              <a:rPr lang="nl-NL" altLang="nl-BE" smtClean="0">
                <a:latin typeface="Times New Roman" pitchFamily="18" charset="0"/>
              </a:rPr>
              <a:t>hun bedrijfsactiviteiten te ondersteunen, kunnen in een ERP programma een heel groot </a:t>
            </a:r>
          </a:p>
          <a:p>
            <a:r>
              <a:rPr lang="nl-NL" altLang="nl-BE" smtClean="0">
                <a:latin typeface="Times New Roman" pitchFamily="18" charset="0"/>
              </a:rPr>
              <a:t>aantal processen (afdelingen) worden ondergebracht. Een gevolg van een dergelijk </a:t>
            </a:r>
          </a:p>
          <a:p>
            <a:r>
              <a:rPr lang="nl-NL" altLang="nl-BE" smtClean="0">
                <a:latin typeface="Times New Roman" pitchFamily="18" charset="0"/>
              </a:rPr>
              <a:t>ERP systeem is dat gegevens van bijvoorbeeld klanten en producten (denk aan adresgegevens</a:t>
            </a:r>
          </a:p>
          <a:p>
            <a:r>
              <a:rPr lang="nl-NL" altLang="nl-BE" smtClean="0">
                <a:latin typeface="Times New Roman" pitchFamily="18" charset="0"/>
              </a:rPr>
              <a:t> van klanten) binnen de organisatie slechts eenmaal ingevoerd hoeven te worden, omdat een </a:t>
            </a:r>
          </a:p>
          <a:p>
            <a:r>
              <a:rPr lang="nl-NL" altLang="nl-BE" smtClean="0">
                <a:latin typeface="Times New Roman" pitchFamily="18" charset="0"/>
              </a:rPr>
              <a:t>enkele database wordt gehanteerd. Naast dat de kans op inconsistente data wordt verkleind </a:t>
            </a:r>
          </a:p>
          <a:p>
            <a:r>
              <a:rPr lang="nl-NL" altLang="nl-BE" smtClean="0">
                <a:latin typeface="Times New Roman" pitchFamily="18" charset="0"/>
              </a:rPr>
              <a:t>kan een ERP-systeem veel andere voordelen bieden zoals een efficiëntere manier van werken, </a:t>
            </a:r>
          </a:p>
          <a:p>
            <a:r>
              <a:rPr lang="nl-NL" altLang="nl-BE" smtClean="0">
                <a:latin typeface="Times New Roman" pitchFamily="18" charset="0"/>
              </a:rPr>
              <a:t>betere communicatie en soms zelfs kostenreductie.</a:t>
            </a:r>
          </a:p>
        </p:txBody>
      </p:sp>
      <p:sp>
        <p:nvSpPr>
          <p:cNvPr id="38915" name="Tijdelijke aanduiding voor dia-afbeelding 4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45500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BE" smtClean="0">
                <a:latin typeface="Times New Roman" pitchFamily="18" charset="0"/>
              </a:rPr>
              <a:t>Doel van ERP is de productiviteit van het bedrijf te verbeteren en de kosten te beheersen.</a:t>
            </a:r>
            <a:br>
              <a:rPr lang="nl-NL" altLang="nl-BE" smtClean="0">
                <a:latin typeface="Times New Roman" pitchFamily="18" charset="0"/>
              </a:rPr>
            </a:br>
            <a:r>
              <a:rPr lang="nl-NL" altLang="nl-BE" smtClean="0">
                <a:latin typeface="Times New Roman" pitchFamily="18" charset="0"/>
              </a:rPr>
              <a:t>Deze verbeteringen worden gerealiseerd door de geïntegreerde afhandeling </a:t>
            </a:r>
          </a:p>
          <a:p>
            <a:r>
              <a:rPr lang="nl-NL" altLang="nl-BE" smtClean="0">
                <a:latin typeface="Times New Roman" pitchFamily="18" charset="0"/>
              </a:rPr>
              <a:t>van alle administratieve, logistieke en financiële activiteiten.</a:t>
            </a:r>
            <a:br>
              <a:rPr lang="nl-NL" altLang="nl-BE" smtClean="0">
                <a:latin typeface="Times New Roman" pitchFamily="18" charset="0"/>
              </a:rPr>
            </a:br>
            <a:r>
              <a:rPr lang="nl-NL" altLang="nl-BE" smtClean="0">
                <a:latin typeface="Times New Roman" pitchFamily="18" charset="0"/>
              </a:rPr>
              <a:t>ERP levert vooral ondersteuning voor de interne bedrijfsprocessen.</a:t>
            </a:r>
            <a:br>
              <a:rPr lang="nl-NL" altLang="nl-BE" smtClean="0">
                <a:latin typeface="Times New Roman" pitchFamily="18" charset="0"/>
              </a:rPr>
            </a:br>
            <a:r>
              <a:rPr lang="nl-NL" altLang="nl-BE" smtClean="0">
                <a:latin typeface="Times New Roman" pitchFamily="18" charset="0"/>
              </a:rPr>
              <a:t>Het is de basis voor een bedrijfsbrede automatiseringsoplossing.</a:t>
            </a:r>
            <a:br>
              <a:rPr lang="nl-NL" altLang="nl-BE" smtClean="0">
                <a:latin typeface="Times New Roman" pitchFamily="18" charset="0"/>
              </a:rPr>
            </a:br>
            <a:r>
              <a:rPr lang="nl-NL" altLang="nl-BE" smtClean="0">
                <a:latin typeface="Times New Roman" pitchFamily="18" charset="0"/>
              </a:rPr>
              <a:t/>
            </a:r>
            <a:br>
              <a:rPr lang="nl-NL" altLang="nl-BE" smtClean="0">
                <a:latin typeface="Times New Roman" pitchFamily="18" charset="0"/>
              </a:rPr>
            </a:br>
            <a:endParaRPr lang="nl-NL" altLang="nl-BE" smtClean="0">
              <a:latin typeface="Times New Roman" pitchFamily="18" charset="0"/>
            </a:endParaRPr>
          </a:p>
        </p:txBody>
      </p:sp>
      <p:sp>
        <p:nvSpPr>
          <p:cNvPr id="39939" name="Tijdelijke aanduiding voor dia-afbeelding 4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909637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985"/>
            <a:ext cx="5486400" cy="41145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r>
              <a:rPr lang="nl-NL" altLang="nl-BE" smtClean="0">
                <a:latin typeface="Times New Roman" pitchFamily="18" charset="0"/>
              </a:rPr>
              <a:t>ERP software is een verzameling van softwaremodules, die elk op zich specifieke bedrijfsprocessen kunnen aansturen:</a:t>
            </a:r>
            <a:endParaRPr lang="nl-BE" altLang="nl-BE" smtClean="0">
              <a:latin typeface="Times New Roman" pitchFamily="18" charset="0"/>
            </a:endParaRPr>
          </a:p>
          <a:p>
            <a:r>
              <a:rPr lang="nl-NL" altLang="nl-BE" smtClean="0">
                <a:latin typeface="Times New Roman" pitchFamily="18" charset="0"/>
              </a:rPr>
              <a:t>inkoop</a:t>
            </a:r>
          </a:p>
          <a:p>
            <a:r>
              <a:rPr lang="nl-NL" altLang="nl-BE" smtClean="0">
                <a:latin typeface="Times New Roman" pitchFamily="18" charset="0"/>
              </a:rPr>
              <a:t>voorraadbeheer</a:t>
            </a:r>
          </a:p>
          <a:p>
            <a:r>
              <a:rPr lang="nl-NL" altLang="nl-BE" smtClean="0">
                <a:latin typeface="Times New Roman" pitchFamily="18" charset="0"/>
              </a:rPr>
              <a:t>verkoop </a:t>
            </a:r>
            <a:endParaRPr lang="nl-BE" altLang="nl-BE" smtClean="0">
              <a:latin typeface="Times New Roman" pitchFamily="18" charset="0"/>
            </a:endParaRPr>
          </a:p>
          <a:p>
            <a:pPr lvl="1"/>
            <a:r>
              <a:rPr lang="nl-NL" altLang="nl-BE" smtClean="0">
                <a:latin typeface="Times New Roman" pitchFamily="18" charset="0"/>
              </a:rPr>
              <a:t>artikelbeheer</a:t>
            </a:r>
          </a:p>
          <a:p>
            <a:pPr lvl="1"/>
            <a:r>
              <a:rPr lang="nl-NL" altLang="nl-BE" smtClean="0">
                <a:latin typeface="Times New Roman" pitchFamily="18" charset="0"/>
              </a:rPr>
              <a:t>prijzenbeheer</a:t>
            </a:r>
            <a:endParaRPr lang="nl-BE" altLang="nl-BE" smtClean="0">
              <a:latin typeface="Times New Roman" pitchFamily="18" charset="0"/>
            </a:endParaRPr>
          </a:p>
          <a:p>
            <a:r>
              <a:rPr lang="nl-NL" altLang="nl-BE" smtClean="0">
                <a:latin typeface="Times New Roman" pitchFamily="18" charset="0"/>
              </a:rPr>
              <a:t>capaciteitsplanning </a:t>
            </a:r>
            <a:endParaRPr lang="nl-BE" altLang="nl-BE" smtClean="0">
              <a:latin typeface="Times New Roman" pitchFamily="18" charset="0"/>
            </a:endParaRPr>
          </a:p>
          <a:p>
            <a:pPr lvl="1"/>
            <a:r>
              <a:rPr lang="nl-NL" altLang="nl-BE" smtClean="0">
                <a:latin typeface="Times New Roman" pitchFamily="18" charset="0"/>
              </a:rPr>
              <a:t>materialen</a:t>
            </a:r>
          </a:p>
          <a:p>
            <a:pPr lvl="1"/>
            <a:r>
              <a:rPr lang="nl-NL" altLang="nl-BE" smtClean="0">
                <a:latin typeface="Times New Roman" pitchFamily="18" charset="0"/>
              </a:rPr>
              <a:t>personeel en machines</a:t>
            </a:r>
            <a:endParaRPr lang="nl-BE" altLang="nl-BE" smtClean="0">
              <a:latin typeface="Times New Roman" pitchFamily="18" charset="0"/>
            </a:endParaRPr>
          </a:p>
          <a:p>
            <a:r>
              <a:rPr lang="nl-NL" altLang="nl-BE" smtClean="0">
                <a:latin typeface="Times New Roman" pitchFamily="18" charset="0"/>
              </a:rPr>
              <a:t>transportplanning</a:t>
            </a:r>
          </a:p>
          <a:p>
            <a:r>
              <a:rPr lang="nl-NL" altLang="nl-BE" smtClean="0">
                <a:latin typeface="Times New Roman" pitchFamily="18" charset="0"/>
              </a:rPr>
              <a:t>beheer van installatiewerkzaamheden</a:t>
            </a:r>
          </a:p>
          <a:p>
            <a:r>
              <a:rPr lang="nl-NL" altLang="nl-BE" smtClean="0">
                <a:latin typeface="Times New Roman" pitchFamily="18" charset="0"/>
              </a:rPr>
              <a:t>opvolging service activiteiten</a:t>
            </a:r>
          </a:p>
          <a:p>
            <a:r>
              <a:rPr lang="nl-NL" altLang="nl-BE" smtClean="0">
                <a:latin typeface="Times New Roman" pitchFamily="18" charset="0"/>
              </a:rPr>
              <a:t>personeelsbeheer</a:t>
            </a:r>
          </a:p>
          <a:p>
            <a:r>
              <a:rPr lang="nl-NL" altLang="nl-BE" smtClean="0">
                <a:latin typeface="Times New Roman" pitchFamily="18" charset="0"/>
              </a:rPr>
              <a:t>boekhouding</a:t>
            </a:r>
          </a:p>
          <a:p>
            <a:r>
              <a:rPr lang="nl-NL" altLang="nl-BE" smtClean="0">
                <a:latin typeface="Times New Roman" pitchFamily="18" charset="0"/>
              </a:rPr>
              <a:t>management informatie</a:t>
            </a:r>
            <a:endParaRPr lang="nl-BE" altLang="nl-BE" smtClean="0">
              <a:latin typeface="Times New Roman" pitchFamily="18" charset="0"/>
            </a:endParaRPr>
          </a:p>
          <a:p>
            <a:r>
              <a:rPr lang="nl-NL" altLang="nl-BE" smtClean="0">
                <a:latin typeface="Times New Roman" pitchFamily="18" charset="0"/>
              </a:rPr>
              <a:t>Meestal wordt er gewerkt met één database</a:t>
            </a:r>
            <a:br>
              <a:rPr lang="nl-NL" altLang="nl-BE" smtClean="0">
                <a:latin typeface="Times New Roman" pitchFamily="18" charset="0"/>
              </a:rPr>
            </a:br>
            <a:r>
              <a:rPr lang="nl-NL" altLang="nl-BE" smtClean="0">
                <a:latin typeface="Times New Roman" pitchFamily="18" charset="0"/>
              </a:rPr>
              <a:t>Aanvullende modules zijn:</a:t>
            </a:r>
            <a:endParaRPr lang="nl-BE" altLang="nl-BE" smtClean="0">
              <a:latin typeface="Times New Roman" pitchFamily="18" charset="0"/>
            </a:endParaRPr>
          </a:p>
          <a:p>
            <a:r>
              <a:rPr lang="nl-NL" altLang="nl-BE" smtClean="0">
                <a:latin typeface="Times New Roman" pitchFamily="18" charset="0"/>
              </a:rPr>
              <a:t>CRM of customer relation management</a:t>
            </a:r>
          </a:p>
          <a:p>
            <a:r>
              <a:rPr lang="nl-NL" altLang="nl-BE" smtClean="0">
                <a:latin typeface="Times New Roman" pitchFamily="18" charset="0"/>
              </a:rPr>
              <a:t>E-commerce-koppeling aan uw website</a:t>
            </a:r>
            <a:endParaRPr lang="nl-BE" altLang="nl-BE" smtClean="0">
              <a:latin typeface="Times New Roman" pitchFamily="18" charset="0"/>
            </a:endParaRPr>
          </a:p>
          <a:p>
            <a:endParaRPr lang="nl-NL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3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985"/>
            <a:ext cx="5486400" cy="41145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eaLnBrk="1" hangingPunct="1"/>
            <a:r>
              <a:rPr lang="en-GB" altLang="nl-BE" b="1" smtClean="0">
                <a:latin typeface="Times New Roman" pitchFamily="18" charset="0"/>
              </a:rPr>
              <a:t>Multifunctioneel:</a:t>
            </a:r>
            <a:br>
              <a:rPr lang="en-GB" altLang="nl-BE" b="1" smtClean="0">
                <a:latin typeface="Times New Roman" pitchFamily="18" charset="0"/>
              </a:rPr>
            </a:br>
            <a:r>
              <a:rPr lang="nl-BE" altLang="nl-BE" smtClean="0">
                <a:latin typeface="Times New Roman" pitchFamily="18" charset="0"/>
              </a:rPr>
              <a:t>van financiële resultaten, over productieplanning, tot HRM</a:t>
            </a:r>
          </a:p>
          <a:p>
            <a:pPr eaLnBrk="1" hangingPunct="1"/>
            <a:endParaRPr lang="en-GB" altLang="nl-BE" b="1" smtClean="0">
              <a:latin typeface="Times New Roman" pitchFamily="18" charset="0"/>
            </a:endParaRPr>
          </a:p>
          <a:p>
            <a:pPr eaLnBrk="1" hangingPunct="1"/>
            <a:r>
              <a:rPr lang="en-GB" altLang="nl-BE" b="1" smtClean="0">
                <a:latin typeface="Times New Roman" pitchFamily="18" charset="0"/>
              </a:rPr>
              <a:t>Geïntegreerd:</a:t>
            </a:r>
            <a:br>
              <a:rPr lang="en-GB" altLang="nl-BE" b="1" smtClean="0">
                <a:latin typeface="Times New Roman" pitchFamily="18" charset="0"/>
              </a:rPr>
            </a:br>
            <a:r>
              <a:rPr lang="en-GB" altLang="nl-BE" smtClean="0">
                <a:latin typeface="Times New Roman" pitchFamily="18" charset="0"/>
              </a:rPr>
              <a:t>data ingegeven in 1 van de functies </a:t>
            </a:r>
            <a:r>
              <a:rPr lang="en-GB" altLang="nl-BE" smtClean="0">
                <a:latin typeface="Times New Roman" pitchFamily="18" charset="0"/>
                <a:sym typeface="Wingdings" pitchFamily="2" charset="2"/>
              </a:rPr>
              <a:t> data in alle gerelateerde functies aangepast</a:t>
            </a:r>
            <a:br>
              <a:rPr lang="en-GB" altLang="nl-BE" smtClean="0">
                <a:latin typeface="Times New Roman" pitchFamily="18" charset="0"/>
                <a:sym typeface="Wingdings" pitchFamily="2" charset="2"/>
              </a:rPr>
            </a:br>
            <a:endParaRPr lang="en-GB" altLang="nl-BE" smtClean="0">
              <a:latin typeface="Times New Roman" pitchFamily="18" charset="0"/>
            </a:endParaRPr>
          </a:p>
          <a:p>
            <a:pPr eaLnBrk="1" hangingPunct="1"/>
            <a:r>
              <a:rPr lang="en-GB" altLang="nl-BE" b="1" smtClean="0">
                <a:latin typeface="Times New Roman" pitchFamily="18" charset="0"/>
              </a:rPr>
              <a:t>Modulair:</a:t>
            </a:r>
            <a:r>
              <a:rPr lang="en-GB" altLang="nl-BE" smtClean="0">
                <a:latin typeface="Times New Roman" pitchFamily="18" charset="0"/>
              </a:rPr>
              <a:t/>
            </a:r>
            <a:br>
              <a:rPr lang="en-GB" altLang="nl-BE" smtClean="0">
                <a:latin typeface="Times New Roman" pitchFamily="18" charset="0"/>
              </a:rPr>
            </a:br>
            <a:r>
              <a:rPr lang="en-GB" altLang="nl-BE" smtClean="0">
                <a:latin typeface="Times New Roman" pitchFamily="18" charset="0"/>
              </a:rPr>
              <a:t>een onderneming implementeert alle modules, een ander bedrijf slechts enkele.</a:t>
            </a:r>
            <a:br>
              <a:rPr lang="en-GB" altLang="nl-BE" smtClean="0">
                <a:latin typeface="Times New Roman" pitchFamily="18" charset="0"/>
              </a:rPr>
            </a:br>
            <a:endParaRPr lang="en-GB" altLang="nl-BE" smtClean="0">
              <a:latin typeface="Times New Roman" pitchFamily="18" charset="0"/>
            </a:endParaRPr>
          </a:p>
          <a:p>
            <a:pPr eaLnBrk="1" hangingPunct="1"/>
            <a:r>
              <a:rPr lang="en-GB" altLang="nl-BE" smtClean="0">
                <a:latin typeface="Times New Roman" pitchFamily="18" charset="0"/>
              </a:rPr>
              <a:t>Zoek enkele voorbeelden van ERP software:</a:t>
            </a:r>
          </a:p>
          <a:p>
            <a:r>
              <a:rPr lang="en-GB" altLang="nl-BE" smtClean="0">
                <a:latin typeface="Times New Roman" pitchFamily="18" charset="0"/>
              </a:rPr>
              <a:t>SAP, Oracle, Baan, JD Edwards, Exapta/ Navision, Peoplesoft.</a:t>
            </a:r>
          </a:p>
          <a:p>
            <a:endParaRPr lang="nl-NL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3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BE" smtClean="0">
              <a:latin typeface="Times New Roman" pitchFamily="18" charset="0"/>
            </a:endParaRPr>
          </a:p>
          <a:p>
            <a:r>
              <a:rPr lang="nl-NL" altLang="nl-BE" smtClean="0">
                <a:latin typeface="Times New Roman" pitchFamily="18" charset="0"/>
              </a:rPr>
              <a:t>Begripsvervaging</a:t>
            </a:r>
          </a:p>
          <a:p>
            <a:r>
              <a:rPr lang="nl-NL" altLang="nl-BE" smtClean="0">
                <a:latin typeface="Times New Roman" pitchFamily="18" charset="0"/>
              </a:rPr>
              <a:t>ERP was altijd het begrip voor een softwarepakket met geïntegreerde modules voor de </a:t>
            </a:r>
          </a:p>
          <a:p>
            <a:r>
              <a:rPr lang="nl-NL" altLang="nl-BE" smtClean="0">
                <a:latin typeface="Times New Roman" pitchFamily="18" charset="0"/>
              </a:rPr>
              <a:t>bedrijfsvoering in groothandel/productiebedrijven. Sinds de eeuwwisseling is de term </a:t>
            </a:r>
          </a:p>
          <a:p>
            <a:r>
              <a:rPr lang="nl-NL" altLang="nl-BE" smtClean="0">
                <a:latin typeface="Times New Roman" pitchFamily="18" charset="0"/>
              </a:rPr>
              <a:t>vervaagd tot het brede gebied van bedrijfssoftware ongeacht de sector. </a:t>
            </a:r>
          </a:p>
          <a:p>
            <a:r>
              <a:rPr lang="nl-NL" altLang="nl-BE" smtClean="0">
                <a:latin typeface="Times New Roman" pitchFamily="18" charset="0"/>
              </a:rPr>
              <a:t>Vandaag wordt de term ERP dan ook gebruikt voor de </a:t>
            </a:r>
            <a:r>
              <a:rPr lang="nl-NL" altLang="nl-BE" smtClean="0">
                <a:latin typeface="Times New Roman" pitchFamily="18" charset="0"/>
                <a:hlinkClick r:id="rId3" tooltip="Bedrijfssoftware"/>
              </a:rPr>
              <a:t>bedrijfssoftware</a:t>
            </a:r>
            <a:r>
              <a:rPr lang="nl-NL" altLang="nl-BE" smtClean="0">
                <a:latin typeface="Times New Roman" pitchFamily="18" charset="0"/>
              </a:rPr>
              <a:t> die gemeenten,</a:t>
            </a:r>
          </a:p>
          <a:p>
            <a:r>
              <a:rPr lang="nl-NL" altLang="nl-BE" smtClean="0">
                <a:latin typeface="Times New Roman" pitchFamily="18" charset="0"/>
              </a:rPr>
              <a:t> zorginstellingen, banken en professionele dienstverleners gebruiken.</a:t>
            </a:r>
          </a:p>
          <a:p>
            <a:endParaRPr lang="nl-NL" altLang="nl-BE" smtClean="0">
              <a:latin typeface="Times New Roman" pitchFamily="18" charset="0"/>
            </a:endParaRPr>
          </a:p>
          <a:p>
            <a:r>
              <a:rPr lang="nl-NL" altLang="nl-BE" smtClean="0">
                <a:latin typeface="Times New Roman" pitchFamily="18" charset="0"/>
              </a:rPr>
              <a:t>Vandaag bestaat er een enorm ERP-aanbod voor alle type bedrijven:</a:t>
            </a:r>
            <a:endParaRPr lang="nl-BE" altLang="nl-BE" smtClean="0">
              <a:latin typeface="Times New Roman" pitchFamily="18" charset="0"/>
            </a:endParaRPr>
          </a:p>
          <a:p>
            <a:r>
              <a:rPr lang="nl-NL" altLang="nl-BE" smtClean="0">
                <a:latin typeface="Times New Roman" pitchFamily="18" charset="0"/>
              </a:rPr>
              <a:t>productiebedrijven</a:t>
            </a:r>
          </a:p>
          <a:p>
            <a:r>
              <a:rPr lang="nl-NL" altLang="nl-BE" smtClean="0">
                <a:latin typeface="Times New Roman" pitchFamily="18" charset="0"/>
              </a:rPr>
              <a:t>handelsbedrijven</a:t>
            </a:r>
          </a:p>
          <a:p>
            <a:r>
              <a:rPr lang="nl-NL" altLang="nl-BE" smtClean="0">
                <a:latin typeface="Times New Roman" pitchFamily="18" charset="0"/>
              </a:rPr>
              <a:t>projectmatige bedrijven</a:t>
            </a:r>
            <a:endParaRPr lang="nl-BE" altLang="nl-BE" smtClean="0">
              <a:latin typeface="Times New Roman" pitchFamily="18" charset="0"/>
            </a:endParaRPr>
          </a:p>
          <a:p>
            <a:endParaRPr lang="nl-NL" altLang="nl-BE" smtClean="0">
              <a:latin typeface="Times New Roman" pitchFamily="18" charset="0"/>
            </a:endParaRPr>
          </a:p>
        </p:txBody>
      </p:sp>
      <p:sp>
        <p:nvSpPr>
          <p:cNvPr id="43011" name="Tijdelijke aanduiding voor dia-afbeelding 4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75840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dia-afbeelding 3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Tijdelijke aanduiding voor notities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49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</a:rPr>
              <a:t>Supply Chain Management (SCM), ook wel integraal ketenbeheer genoemd, is</a:t>
            </a:r>
            <a:br>
              <a:rPr lang="nl-NL" altLang="nl-BE" sz="1000" smtClean="0">
                <a:latin typeface="Times New Roman" pitchFamily="18" charset="0"/>
              </a:rPr>
            </a:br>
            <a:r>
              <a:rPr lang="nl-NL" altLang="nl-BE" sz="1000" smtClean="0">
                <a:latin typeface="Times New Roman" pitchFamily="18" charset="0"/>
              </a:rPr>
              <a:t>een principe waarbij door middel van het verbeteren van </a:t>
            </a:r>
            <a:r>
              <a:rPr lang="nl-NL" altLang="nl-BE" sz="1000" smtClean="0">
                <a:latin typeface="Times New Roman" pitchFamily="18" charset="0"/>
                <a:hlinkClick r:id="rId3" tooltip="Productieproces"/>
              </a:rPr>
              <a:t>processen</a:t>
            </a:r>
            <a:r>
              <a:rPr lang="nl-NL" altLang="nl-BE" sz="1000" smtClean="0">
                <a:latin typeface="Times New Roman" pitchFamily="18" charset="0"/>
              </a:rPr>
              <a:t> en </a:t>
            </a:r>
            <a:r>
              <a:rPr lang="nl-NL" altLang="nl-BE" sz="1000" smtClean="0">
                <a:latin typeface="Times New Roman" pitchFamily="18" charset="0"/>
                <a:hlinkClick r:id="rId4" tooltip="Samenwerking (de pagina bestaat niet)"/>
              </a:rPr>
              <a:t>samenwerking</a:t>
            </a:r>
            <a:r>
              <a:rPr lang="nl-NL" altLang="nl-BE" sz="1000" smtClean="0">
                <a:latin typeface="Times New Roman" pitchFamily="18" charset="0"/>
              </a:rPr>
              <a:t/>
            </a:r>
            <a:br>
              <a:rPr lang="nl-NL" altLang="nl-BE" sz="1000" smtClean="0">
                <a:latin typeface="Times New Roman" pitchFamily="18" charset="0"/>
              </a:rPr>
            </a:br>
            <a:r>
              <a:rPr lang="nl-NL" altLang="nl-BE" sz="1000" smtClean="0">
                <a:latin typeface="Times New Roman" pitchFamily="18" charset="0"/>
              </a:rPr>
              <a:t>met </a:t>
            </a:r>
            <a:r>
              <a:rPr lang="nl-NL" altLang="nl-BE" sz="1000" smtClean="0">
                <a:latin typeface="Times New Roman" pitchFamily="18" charset="0"/>
                <a:hlinkClick r:id="rId5" tooltip="Leverancier"/>
              </a:rPr>
              <a:t>leveranciers</a:t>
            </a:r>
            <a:r>
              <a:rPr lang="nl-NL" altLang="nl-BE" sz="1000" smtClean="0">
                <a:latin typeface="Times New Roman" pitchFamily="18" charset="0"/>
              </a:rPr>
              <a:t> en </a:t>
            </a:r>
            <a:r>
              <a:rPr lang="nl-NL" altLang="nl-BE" sz="1000" smtClean="0">
                <a:latin typeface="Times New Roman" pitchFamily="18" charset="0"/>
                <a:hlinkClick r:id="rId6" tooltip="Afnemer (de pagina bestaat niet)"/>
              </a:rPr>
              <a:t>afnemers</a:t>
            </a:r>
            <a:r>
              <a:rPr lang="nl-NL" altLang="nl-BE" sz="1000" smtClean="0">
                <a:latin typeface="Times New Roman" pitchFamily="18" charset="0"/>
              </a:rPr>
              <a:t> een betere </a:t>
            </a:r>
            <a:r>
              <a:rPr lang="nl-NL" altLang="nl-BE" sz="1000" smtClean="0">
                <a:latin typeface="Times New Roman" pitchFamily="18" charset="0"/>
                <a:hlinkClick r:id="rId7" tooltip="Functionaliteit"/>
              </a:rPr>
              <a:t>functionaliteit</a:t>
            </a:r>
            <a:r>
              <a:rPr lang="nl-NL" altLang="nl-BE" sz="1000" smtClean="0">
                <a:latin typeface="Times New Roman" pitchFamily="18" charset="0"/>
              </a:rPr>
              <a:t> van het deelnemende </a:t>
            </a:r>
            <a:r>
              <a:rPr lang="nl-NL" altLang="nl-BE" sz="1000" smtClean="0">
                <a:latin typeface="Times New Roman" pitchFamily="18" charset="0"/>
                <a:hlinkClick r:id="rId8" tooltip="Bedrijf"/>
              </a:rPr>
              <a:t>bedrijf</a:t>
            </a:r>
            <a:r>
              <a:rPr lang="nl-NL" altLang="nl-BE" sz="1000" smtClean="0">
                <a:latin typeface="Times New Roman" pitchFamily="18" charset="0"/>
              </a:rPr>
              <a:t/>
            </a:r>
            <a:br>
              <a:rPr lang="nl-NL" altLang="nl-BE" sz="1000" smtClean="0">
                <a:latin typeface="Times New Roman" pitchFamily="18" charset="0"/>
              </a:rPr>
            </a:br>
            <a:r>
              <a:rPr lang="nl-NL" altLang="nl-BE" sz="1000" smtClean="0">
                <a:latin typeface="Times New Roman" pitchFamily="18" charset="0"/>
              </a:rPr>
              <a:t>in de </a:t>
            </a:r>
            <a:r>
              <a:rPr lang="nl-NL" altLang="nl-BE" sz="1000" smtClean="0">
                <a:latin typeface="Times New Roman" pitchFamily="18" charset="0"/>
                <a:hlinkClick r:id="rId9" tooltip="Winkelketen"/>
              </a:rPr>
              <a:t>keten</a:t>
            </a:r>
            <a:r>
              <a:rPr lang="nl-NL" altLang="nl-BE" sz="1000" smtClean="0">
                <a:latin typeface="Times New Roman" pitchFamily="18" charset="0"/>
              </a:rPr>
              <a:t> ontstaat. In bijvoorbeeld de </a:t>
            </a:r>
            <a:r>
              <a:rPr lang="nl-NL" altLang="nl-BE" sz="1000" smtClean="0">
                <a:latin typeface="Times New Roman" pitchFamily="18" charset="0"/>
                <a:hlinkClick r:id="rId10" tooltip="Horeca"/>
              </a:rPr>
              <a:t>horeca</a:t>
            </a:r>
            <a:r>
              <a:rPr lang="nl-NL" altLang="nl-BE" sz="1000" smtClean="0">
                <a:latin typeface="Times New Roman" pitchFamily="18" charset="0"/>
              </a:rPr>
              <a:t> en de toeleverende bedrijven kan dit er</a:t>
            </a:r>
            <a:br>
              <a:rPr lang="nl-NL" altLang="nl-BE" sz="1000" smtClean="0">
                <a:latin typeface="Times New Roman" pitchFamily="18" charset="0"/>
              </a:rPr>
            </a:br>
            <a:r>
              <a:rPr lang="nl-NL" altLang="nl-BE" sz="1000" smtClean="0">
                <a:latin typeface="Times New Roman" pitchFamily="18" charset="0"/>
              </a:rPr>
              <a:t> voor zorgen dat er minder afval ontstaat door accuratere </a:t>
            </a:r>
            <a:r>
              <a:rPr lang="nl-NL" altLang="nl-BE" sz="1000" smtClean="0">
                <a:latin typeface="Times New Roman" pitchFamily="18" charset="0"/>
                <a:hlinkClick r:id="rId11" tooltip="Inkoop"/>
              </a:rPr>
              <a:t>inkopen</a:t>
            </a:r>
            <a:r>
              <a:rPr lang="nl-NL" altLang="nl-BE" sz="1000" smtClean="0">
                <a:latin typeface="Times New Roman" pitchFamily="18" charset="0"/>
              </a:rPr>
              <a:t>.</a:t>
            </a:r>
            <a:br>
              <a:rPr lang="nl-NL" altLang="nl-BE" sz="1000" smtClean="0">
                <a:latin typeface="Times New Roman" pitchFamily="18" charset="0"/>
              </a:rPr>
            </a:br>
            <a:endParaRPr lang="nl-NL" altLang="nl-BE" sz="10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</a:rPr>
              <a:t>Supply Chain Management wordt in de regel ondersteund met </a:t>
            </a:r>
            <a:r>
              <a:rPr lang="nl-NL" altLang="nl-BE" sz="1000" smtClean="0">
                <a:latin typeface="Times New Roman" pitchFamily="18" charset="0"/>
                <a:hlinkClick r:id="rId12" tooltip="Software"/>
              </a:rPr>
              <a:t>software</a:t>
            </a:r>
            <a:r>
              <a:rPr lang="nl-NL" altLang="nl-BE" sz="1000" smtClean="0">
                <a:latin typeface="Times New Roman" pitchFamily="18" charset="0"/>
              </a:rPr>
              <a:t> die bedrijven met </a:t>
            </a:r>
          </a:p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</a:rPr>
              <a:t>elkaar in contact laat staan en orders automatisch laat verlopen. Door middel van het </a:t>
            </a:r>
          </a:p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</a:rPr>
              <a:t>toepassen en implementeren van Supply Chain Management wordt het zogenoemde </a:t>
            </a:r>
          </a:p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  <a:hlinkClick r:id="rId13" tooltip="Bullwhip effect"/>
              </a:rPr>
              <a:t>Bullwhip effect</a:t>
            </a:r>
            <a:r>
              <a:rPr lang="nl-NL" altLang="nl-BE" sz="1000" smtClean="0">
                <a:latin typeface="Times New Roman" pitchFamily="18" charset="0"/>
              </a:rPr>
              <a:t> voorkomen of tot een minimum teruggebracht. Dit houdt in dat leveranciers </a:t>
            </a:r>
          </a:p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</a:rPr>
              <a:t>te veel gaan aanvragen bij hun leveranciers, die dat dan ook weer doen zodat er uiteindelijk</a:t>
            </a:r>
          </a:p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</a:rPr>
              <a:t> een teveel aan artikelen wordt geproduceerd, wat in de horeca veel kosten kan opleveren bij</a:t>
            </a:r>
          </a:p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</a:rPr>
              <a:t> leveranciers, die dan weer hun verliezen doorberekenen in volgende leveringen en zo dus de</a:t>
            </a:r>
          </a:p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</a:rPr>
              <a:t> prijzen omhoog jagen. In de levensmiddelhandel wordt dit aan de kassa ondersteund door de </a:t>
            </a:r>
          </a:p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</a:rPr>
              <a:t>kassatransactie door te vertalen naar de leverancier, die zonder veel tijdsvertraging het verbruik </a:t>
            </a:r>
          </a:p>
          <a:p>
            <a:pPr>
              <a:lnSpc>
                <a:spcPct val="80000"/>
              </a:lnSpc>
            </a:pPr>
            <a:r>
              <a:rPr lang="nl-NL" altLang="nl-BE" sz="1000" smtClean="0">
                <a:latin typeface="Times New Roman" pitchFamily="18" charset="0"/>
              </a:rPr>
              <a:t>bij de verschillende winkels weet, waardoor zij snel de voorraad kunnen aanvullen. </a:t>
            </a:r>
            <a:endParaRPr lang="nl-BE" altLang="nl-BE" sz="10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GB" altLang="nl-BE" sz="10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GB" altLang="nl-BE" sz="1000" smtClean="0">
                <a:latin typeface="Times New Roman" pitchFamily="18" charset="0"/>
              </a:rPr>
              <a:t>Karakteristieken SCM:</a:t>
            </a:r>
          </a:p>
          <a:p>
            <a:pPr>
              <a:lnSpc>
                <a:spcPct val="80000"/>
              </a:lnSpc>
            </a:pPr>
            <a:r>
              <a:rPr lang="en-GB" altLang="nl-BE" sz="1000" smtClean="0">
                <a:latin typeface="Times New Roman" pitchFamily="18" charset="0"/>
              </a:rPr>
              <a:t>-Bedrijfsfuncties: inkoop, productie, logistiek, warehousing. (intern)</a:t>
            </a:r>
            <a:r>
              <a:rPr lang="ar-SA" altLang="nl-BE" sz="1000" smtClean="0">
                <a:latin typeface="Times New Roman" pitchFamily="18" charset="0"/>
              </a:rPr>
              <a:t>‏</a:t>
            </a:r>
            <a:endParaRPr lang="en-GB" altLang="nl-BE" sz="10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GB" altLang="nl-BE" sz="1000" smtClean="0">
                <a:latin typeface="Times New Roman" pitchFamily="18" charset="0"/>
              </a:rPr>
              <a:t>-Inclusief coördinatie van en coöperatie met suppliers, 3rd party service providers en </a:t>
            </a:r>
          </a:p>
          <a:p>
            <a:pPr>
              <a:lnSpc>
                <a:spcPct val="80000"/>
              </a:lnSpc>
            </a:pPr>
            <a:r>
              <a:rPr lang="en-GB" altLang="nl-BE" sz="1000" smtClean="0">
                <a:latin typeface="Times New Roman" pitchFamily="18" charset="0"/>
              </a:rPr>
              <a:t>klanten. (extern)</a:t>
            </a:r>
            <a:r>
              <a:rPr lang="ar-SA" altLang="nl-BE" sz="1000" smtClean="0">
                <a:latin typeface="Times New Roman" pitchFamily="18" charset="0"/>
              </a:rPr>
              <a:t>‏</a:t>
            </a:r>
            <a:endParaRPr lang="en-GB" altLang="nl-BE" sz="10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GB" altLang="nl-BE" sz="1000" smtClean="0">
                <a:latin typeface="Times New Roman" pitchFamily="18" charset="0"/>
              </a:rPr>
              <a:t>-Vraag en aanbod op elkaar afstemmen over verschillende bedrijven heen.</a:t>
            </a:r>
          </a:p>
          <a:p>
            <a:pPr>
              <a:lnSpc>
                <a:spcPct val="80000"/>
              </a:lnSpc>
            </a:pPr>
            <a:endParaRPr lang="en-GB" altLang="nl-BE" sz="10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GB" altLang="nl-BE" sz="1000" smtClean="0">
                <a:latin typeface="Times New Roman" pitchFamily="18" charset="0"/>
              </a:rPr>
              <a:t>SCM op operationeel niveau:</a:t>
            </a:r>
          </a:p>
          <a:p>
            <a:pPr>
              <a:lnSpc>
                <a:spcPct val="80000"/>
              </a:lnSpc>
            </a:pPr>
            <a:r>
              <a:rPr lang="en-GB" altLang="nl-BE" sz="1000" smtClean="0">
                <a:latin typeface="Times New Roman" pitchFamily="18" charset="0"/>
              </a:rPr>
              <a:t>Dagelijkse productie en distributieplanning, op detailniveau</a:t>
            </a:r>
          </a:p>
        </p:txBody>
      </p:sp>
      <p:sp>
        <p:nvSpPr>
          <p:cNvPr id="45059" name="Tijdelijke aanduiding voor dia-afbeelding 4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9620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985"/>
            <a:ext cx="5486400" cy="41145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nl-NL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9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 useBgFill="1"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3286" y="4140818"/>
            <a:ext cx="6265136" cy="4317675"/>
          </a:xfrm>
          <a:ln>
            <a:solidFill>
              <a:schemeClr val="accent1"/>
            </a:solidFill>
            <a:miter lim="800000"/>
          </a:ln>
        </p:spPr>
        <p:txBody>
          <a:bodyPr wrap="none" lIns="0" tIns="0" rIns="0" bIns="0"/>
          <a:lstStyle/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Het begrip </a:t>
            </a:r>
            <a:r>
              <a:rPr lang="nl-NL" altLang="nl-BE" sz="900" b="1" smtClean="0">
                <a:latin typeface="Times New Roman" pitchFamily="18" charset="0"/>
              </a:rPr>
              <a:t>ERP</a:t>
            </a:r>
            <a:r>
              <a:rPr lang="nl-NL" altLang="nl-BE" sz="900" smtClean="0">
                <a:latin typeface="Times New Roman" pitchFamily="18" charset="0"/>
              </a:rPr>
              <a:t> staat voor </a:t>
            </a:r>
            <a:r>
              <a:rPr lang="nl-NL" altLang="nl-BE" sz="900" b="1" smtClean="0">
                <a:latin typeface="Times New Roman" pitchFamily="18" charset="0"/>
              </a:rPr>
              <a:t>Enterprise resource planning</a:t>
            </a:r>
            <a:r>
              <a:rPr lang="nl-NL" altLang="nl-BE" sz="900" smtClean="0">
                <a:latin typeface="Times New Roman" pitchFamily="18" charset="0"/>
              </a:rPr>
              <a:t>, waarmee in de regel een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computerprogramma ofwel software wordt bedoeld. Dit soort </a:t>
            </a:r>
            <a:r>
              <a:rPr lang="nl-NL" altLang="nl-BE" sz="900" smtClean="0">
                <a:solidFill>
                  <a:schemeClr val="tx1"/>
                </a:solidFill>
                <a:latin typeface="Times New Roman" pitchFamily="18" charset="0"/>
              </a:rPr>
              <a:t>computerprogramma’s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wordt voornamelijk binnen organisaties gebruikt ter ondersteuning van alle processen 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binnen het bedrijf.</a:t>
            </a:r>
            <a:endParaRPr lang="nl-BE" altLang="nl-BE" sz="9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Een ERP-programma bestaat meestal uit kleine deelprogramma’s (modules) die 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allemaal een specifieke taak ondersteunen. Denk bijvoorbeeld aan 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computerprogramma’s die worden gebruikt om de financiële administratie te voeren of 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de voorraden bij te houden.</a:t>
            </a:r>
            <a:endParaRPr lang="nl-BE" altLang="nl-BE" sz="9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nl-NL" altLang="nl-BE" sz="9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nl-BE" sz="900" smtClean="0">
                <a:latin typeface="Times New Roman" pitchFamily="18" charset="0"/>
              </a:rPr>
              <a:t>ERP: </a:t>
            </a:r>
          </a:p>
          <a:p>
            <a:pPr eaLnBrk="1" hangingPunct="1"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altLang="nl-BE" sz="900" smtClean="0">
                <a:latin typeface="Times New Roman" pitchFamily="18" charset="0"/>
              </a:rPr>
              <a:t>Volgens sommigen ontstaan door een samensmelting van verscheidene softwares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nl-BE" sz="900" smtClean="0">
                <a:latin typeface="Times New Roman" pitchFamily="18" charset="0"/>
              </a:rPr>
              <a:t>in een bedrijf. </a:t>
            </a:r>
            <a:br>
              <a:rPr lang="en-GB" altLang="nl-BE" sz="900" smtClean="0">
                <a:latin typeface="Times New Roman" pitchFamily="18" charset="0"/>
              </a:rPr>
            </a:br>
            <a:endParaRPr lang="en-GB" altLang="nl-BE" sz="9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altLang="nl-BE" sz="900" u="sng" smtClean="0">
                <a:latin typeface="Times New Roman" pitchFamily="18" charset="0"/>
              </a:rPr>
              <a:t>Volgens anderen gegroeid uit MRP in de jaren 1990. </a:t>
            </a:r>
            <a:r>
              <a:rPr lang="en-GB" altLang="nl-BE" sz="900" u="sng" smtClean="0">
                <a:latin typeface="Times New Roman" pitchFamily="18" charset="0"/>
                <a:sym typeface="Wingdings" pitchFamily="2" charset="2"/>
              </a:rPr>
              <a:t> en wij gaan hier van uit!!!</a:t>
            </a:r>
            <a:endParaRPr lang="en-GB" altLang="nl-BE" sz="900" u="sng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nl-BE" altLang="nl-BE" sz="9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nl-BE" altLang="nl-BE" sz="9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Material Requirements Planning (MRP) werd in de jaren zeventig van de vorige eeuwgeïntroduceerd om de complexiteit van de 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materiaalplanning te beheersen. De eerste versie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van MRP werd MRP I genoemd. Deze originele MRP-versie behandelde enkel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materiaalplanning. Terwijl het computervermogen groeide en de toepassingen uitbreidden,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groeide ook MRP verder uit. Zowel bronnen als materialen werden nu beschouwd en deze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uitbreiding resulteerde in MRP II, ook gekend onder Manufacturing Resource Planning.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MRP II biedt ook ondersteuning aan logistieke toepassingen, aangezien ook de instroom van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grondstoffen en de uitstroom van (half) afgewerkte producten met het MRP II-systeem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gecontroleerd kunnen worden. Eind jaren tachtig werd ook de financiële planning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toevertrouwd aan het MRP-systeem. Ondertussen is MRP uitgegroeid tot een administratief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informatie- en planningssysteem dat alle hulpmiddelen in een organisatie stuurt en een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belangrijke ondersteuning is van integrale logistieke besturing. Door deze evoluties werden de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termen MRP I en MRP II uiteindelijk vervangen door de term Enterprise Resource Planning</a:t>
            </a:r>
          </a:p>
          <a:p>
            <a:pPr>
              <a:lnSpc>
                <a:spcPct val="80000"/>
              </a:lnSpc>
            </a:pPr>
            <a:r>
              <a:rPr lang="nl-NL" altLang="nl-BE" sz="900" smtClean="0">
                <a:latin typeface="Times New Roman" pitchFamily="18" charset="0"/>
              </a:rPr>
              <a:t>(ERP).</a:t>
            </a:r>
          </a:p>
        </p:txBody>
      </p:sp>
    </p:spTree>
    <p:extLst>
      <p:ext uri="{BB962C8B-B14F-4D97-AF65-F5344CB8AC3E}">
        <p14:creationId xmlns:p14="http://schemas.microsoft.com/office/powerpoint/2010/main" val="291601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dia-afbeelding 3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Tijdelijke aanduiding voor notities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2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985"/>
            <a:ext cx="5486400" cy="41145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nl-NL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6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nl-BE" smtClean="0">
                <a:latin typeface="Times New Roman" pitchFamily="18" charset="0"/>
              </a:rPr>
              <a:t>De benodigde materiaalbehoefte kan worden uitgerekend door het </a:t>
            </a:r>
          </a:p>
          <a:p>
            <a:r>
              <a:rPr lang="en-GB" altLang="nl-BE" smtClean="0">
                <a:latin typeface="Times New Roman" pitchFamily="18" charset="0"/>
              </a:rPr>
              <a:t>aantal gevraagde eindproducten te vermenigvuldigen</a:t>
            </a:r>
          </a:p>
          <a:p>
            <a:r>
              <a:rPr lang="en-GB" altLang="nl-BE" smtClean="0">
                <a:latin typeface="Times New Roman" pitchFamily="18" charset="0"/>
              </a:rPr>
              <a:t>met de grondstoffen en onderdelen van de stuklijst.</a:t>
            </a:r>
            <a:endParaRPr lang="nl-NL" altLang="nl-BE" smtClean="0">
              <a:latin typeface="Times New Roman" pitchFamily="18" charset="0"/>
            </a:endParaRPr>
          </a:p>
        </p:txBody>
      </p:sp>
      <p:sp>
        <p:nvSpPr>
          <p:cNvPr id="33795" name="Tijdelijke aanduiding voor notities 10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6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-afbeelding 4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Tijdelijke aanduiding voor notities 5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2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3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Tijdelijke aanduiding voor notities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28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3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Tijdelijke aanduiding voor notities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0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ultair star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3618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943562" y="6262280"/>
            <a:ext cx="906874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E1CAC82-8AB8-2649-9D4F-2F8AA02F9986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46814" y="6262280"/>
            <a:ext cx="539985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E37E43B8-31A3-E844-86FC-F582969E088E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992543" y="6262280"/>
            <a:ext cx="5022568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205110"/>
            <a:ext cx="8229600" cy="1111503"/>
          </a:xfrm>
        </p:spPr>
        <p:txBody>
          <a:bodyPr lIns="0" tIns="0" rIns="0" bIns="0" anchor="b" anchorCtr="0">
            <a:normAutofit/>
          </a:bodyPr>
          <a:lstStyle>
            <a:lvl1pPr algn="l">
              <a:defRPr sz="4000">
                <a:solidFill>
                  <a:srgbClr val="006FB8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457200" y="5363649"/>
            <a:ext cx="8229600" cy="149435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rgbClr val="006F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Subtitel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3571" y="452931"/>
            <a:ext cx="8007583" cy="1362075"/>
          </a:xfrm>
        </p:spPr>
        <p:txBody>
          <a:bodyPr rIns="0" anchor="t"/>
          <a:lstStyle>
            <a:lvl1pPr algn="l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3572" y="2156619"/>
            <a:ext cx="8007582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446255" y="6067777"/>
            <a:ext cx="1104900" cy="25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0" tIns="0" rIns="0" bIns="0" anchor="t" anchorCtr="0"/>
          <a:lstStyle>
            <a:lvl1pPr>
              <a:defRPr>
                <a:solidFill>
                  <a:srgbClr val="006FB8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943562" y="6262280"/>
            <a:ext cx="906874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70CC12-458C-C347-B253-73C2BCC62B96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46814" y="6262280"/>
            <a:ext cx="539985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E37E43B8-31A3-E844-86FC-F582969E088E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992543" y="6262280"/>
            <a:ext cx="5022568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0695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0695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943562" y="6262280"/>
            <a:ext cx="906874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26493D7-69B5-1B4E-8784-105A74B8ED69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46814" y="6262280"/>
            <a:ext cx="539985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E37E43B8-31A3-E844-86FC-F582969E088E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992543" y="6262280"/>
            <a:ext cx="5022568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22245"/>
            <a:ext cx="4040188" cy="6397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935623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222245"/>
            <a:ext cx="4041775" cy="6397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935623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943562" y="6262280"/>
            <a:ext cx="906874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CC716D2-15B6-6E43-A8E2-B41B7A9641EB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46814" y="6262280"/>
            <a:ext cx="539985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E37E43B8-31A3-E844-86FC-F582969E088E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992543" y="6262280"/>
            <a:ext cx="5022568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943562" y="6262280"/>
            <a:ext cx="906874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849D545-608D-2A4B-A988-52811490AFE4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46814" y="6262280"/>
            <a:ext cx="539985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E37E43B8-31A3-E844-86FC-F582969E088E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992543" y="6262280"/>
            <a:ext cx="5022568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943562" y="6262280"/>
            <a:ext cx="906874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6A6E94-3125-D446-B573-AA3BDD830CF2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46814" y="6262280"/>
            <a:ext cx="539985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E37E43B8-31A3-E844-86FC-F582969E088E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992543" y="6262280"/>
            <a:ext cx="5022568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5276"/>
            <a:ext cx="3008313" cy="928975"/>
          </a:xfrm>
        </p:spPr>
        <p:txBody>
          <a:bodyPr rIns="0"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333878"/>
            <a:ext cx="3008313" cy="4792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943562" y="6262280"/>
            <a:ext cx="906874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BF4A364-E293-E444-A834-50E7A558DD49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46814" y="6262280"/>
            <a:ext cx="539985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E37E43B8-31A3-E844-86FC-F582969E088E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992543" y="6262280"/>
            <a:ext cx="5022568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72194"/>
            <a:ext cx="8229600" cy="1143000"/>
          </a:xfrm>
          <a:prstGeom prst="rect">
            <a:avLst/>
          </a:prstGeom>
        </p:spPr>
        <p:txBody>
          <a:bodyPr vert="horz" lIns="0" tIns="0" rIns="91440" bIns="0" rtlCol="0" anchor="t" anchorCtr="0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06958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43562" y="6262280"/>
            <a:ext cx="906874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20F5C3A-FCEB-2F4C-A850-BB729A255EE7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46814" y="6262280"/>
            <a:ext cx="539985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200">
                <a:solidFill>
                  <a:srgbClr val="7F7F7F"/>
                </a:solidFill>
              </a:defRPr>
            </a:lvl1pPr>
          </a:lstStyle>
          <a:p>
            <a:fld id="{E37E43B8-31A3-E844-86FC-F582969E088E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3"/>
          </p:nvPr>
        </p:nvSpPr>
        <p:spPr>
          <a:xfrm>
            <a:off x="2992543" y="6262280"/>
            <a:ext cx="5022568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History ERP: MRP II</a:t>
            </a:r>
            <a:endParaRPr lang="nl-BE" altLang="nl-B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6056"/>
            <a:ext cx="8229600" cy="441166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MRP II is MRP, but take </a:t>
            </a:r>
            <a:r>
              <a:rPr lang="en-GB" altLang="nl-BE" dirty="0" err="1" smtClean="0"/>
              <a:t>sinto</a:t>
            </a:r>
            <a:r>
              <a:rPr lang="en-GB" altLang="nl-BE" dirty="0" smtClean="0"/>
              <a:t> account capacity limitations: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manpower (resources, FTE)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machine restrictions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Supply (delivery) </a:t>
            </a:r>
            <a:r>
              <a:rPr lang="en-GB" altLang="nl-BE" dirty="0" err="1" smtClean="0"/>
              <a:t>contraints</a:t>
            </a:r>
            <a:endParaRPr lang="en-GB" altLang="nl-BE" dirty="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The planning of all resources (inclusive people and machines)needed for the production of products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MRP II is focused on the management &amp; control of the production process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284005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 tIns="0" anchor="ctr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History ERP: ERP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 lIns="0" tIns="0" rIns="0" bIns="0">
            <a:normAutofit fontScale="77500" lnSpcReduction="20000"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In order to: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avoid duplicate information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guarantee availability of the latest and correct information in every department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lvl="1">
              <a:buFont typeface="Symbol" panose="05050102010706020507" pitchFamily="18" charset="2"/>
              <a:buChar char="Þ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Strive to have all functionality in 1 system in which all administrations were integrated to become 1 administration. 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	Examples are stock, salaries, personnel, …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Such a system supports all resources of a company.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Therefor it is called Enterprise resource planning.</a:t>
            </a:r>
          </a:p>
        </p:txBody>
      </p:sp>
    </p:spTree>
    <p:extLst>
      <p:ext uri="{BB962C8B-B14F-4D97-AF65-F5344CB8AC3E}">
        <p14:creationId xmlns:p14="http://schemas.microsoft.com/office/powerpoint/2010/main" val="417299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 tIns="0" anchor="ctr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Goal of an ERP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 lIns="0" tIns="0" rIns="0" bIns="0">
            <a:normAutofit fontScale="85000" lnSpcReduction="10000"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Global and efficient availability of data/information in different parts of the organisation</a:t>
            </a:r>
            <a:endParaRPr lang="en-GB" altLang="nl-BE" dirty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ERP can be considered as software package but it the essence are </a:t>
            </a:r>
            <a:r>
              <a:rPr lang="en-GB" altLang="nl-BE" dirty="0" smtClean="0"/>
              <a:t>business processes </a:t>
            </a:r>
            <a:r>
              <a:rPr lang="en-GB" altLang="nl-BE" dirty="0" smtClean="0"/>
              <a:t>and business functions</a:t>
            </a:r>
            <a:endParaRPr lang="en-GB" altLang="nl-BE" dirty="0"/>
          </a:p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Rather than optimising 1 business function or department an ERP integrates multiple business processes above the frontiers of departments</a:t>
            </a:r>
          </a:p>
        </p:txBody>
      </p:sp>
    </p:spTree>
    <p:extLst>
      <p:ext uri="{BB962C8B-B14F-4D97-AF65-F5344CB8AC3E}">
        <p14:creationId xmlns:p14="http://schemas.microsoft.com/office/powerpoint/2010/main" val="2427919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ERP characteristics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6287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Typical ERP: manufacturing, inventory, shipping, invoicing and accounting.</a:t>
            </a:r>
            <a:br>
              <a:rPr lang="en-GB" altLang="nl-BE" dirty="0" smtClean="0"/>
            </a:b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Can also contain: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CRM, HR, sales, marketing, e-billing, budget control, projects, ...</a:t>
            </a:r>
            <a:br>
              <a:rPr lang="en-GB" altLang="nl-BE" dirty="0" smtClean="0"/>
            </a:br>
            <a:endParaRPr lang="en-GB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2164258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122238"/>
            <a:ext cx="8495731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Main characteristics of ERP-systems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719263"/>
            <a:ext cx="8229600" cy="4586287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b="1" dirty="0" smtClean="0"/>
              <a:t>Multifunctional</a:t>
            </a:r>
            <a:r>
              <a:rPr lang="en-GB" altLang="nl-BE" dirty="0" smtClean="0"/>
              <a:t/>
            </a:r>
            <a:br>
              <a:rPr lang="en-GB" altLang="nl-BE" dirty="0" smtClean="0"/>
            </a:br>
            <a:r>
              <a:rPr lang="en-GB" altLang="nl-BE" dirty="0" smtClean="0"/>
              <a:t/>
            </a:r>
            <a:br>
              <a:rPr lang="en-GB" altLang="nl-BE" dirty="0" smtClean="0"/>
            </a:b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b="1" dirty="0" smtClean="0"/>
              <a:t>Integrated</a:t>
            </a:r>
            <a:br>
              <a:rPr lang="en-GB" altLang="nl-BE" b="1" dirty="0" smtClean="0"/>
            </a:br>
            <a:r>
              <a:rPr lang="en-GB" altLang="nl-BE" b="1" dirty="0" smtClean="0"/>
              <a:t> </a:t>
            </a:r>
            <a:br>
              <a:rPr lang="en-GB" altLang="nl-BE" b="1" dirty="0" smtClean="0"/>
            </a:b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b="1" dirty="0" smtClean="0"/>
              <a:t>Modular</a:t>
            </a:r>
            <a:r>
              <a:rPr lang="en-GB" altLang="nl-BE" dirty="0" smtClean="0"/>
              <a:t/>
            </a:r>
            <a:br>
              <a:rPr lang="en-GB" altLang="nl-BE" dirty="0" smtClean="0"/>
            </a:br>
            <a:endParaRPr lang="en-GB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2281172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 tIns="0" anchor="ctr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ERP: Sector specific solutions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 lIns="0" tIns="0" rIns="0" bIns="0">
            <a:normAutofit fontScale="77500" lnSpcReduction="20000"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Manufacturing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Trading companies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Service providers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Government and local cities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Banking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Insurance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err="1" smtClean="0"/>
              <a:t>Healtcare</a:t>
            </a: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Energy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Mining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High tech and pharmaceuticals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02090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7543800" cy="1204912"/>
          </a:xfrm>
        </p:spPr>
        <p:txBody>
          <a:bodyPr tIns="0" anchor="ctr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History ERP: ERP II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321175"/>
          </a:xfrm>
        </p:spPr>
        <p:txBody>
          <a:bodyPr lIns="0" tIns="0" rIns="0" bIns="0">
            <a:normAutofit fontScale="92500" lnSpcReduction="20000"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Also known </a:t>
            </a:r>
            <a:r>
              <a:rPr lang="en-GB" altLang="nl-BE" dirty="0" smtClean="0"/>
              <a:t>as </a:t>
            </a:r>
            <a:r>
              <a:rPr lang="en-GB" altLang="nl-BE" dirty="0" smtClean="0"/>
              <a:t>x-ERP (extended ERP)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Supports collaboration and information exchange with other companies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Also with supplier and customers (called ‘partners’)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ERP </a:t>
            </a:r>
            <a:r>
              <a:rPr lang="en-GB" altLang="nl-BE" dirty="0" smtClean="0"/>
              <a:t>=&gt; Intra-enterprise collaboration (company wide within own company)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ERP II =&gt; inter-enterprise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994844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7543800" cy="1204912"/>
          </a:xfrm>
        </p:spPr>
        <p:txBody>
          <a:bodyPr tIns="0" anchor="ctr"/>
          <a:lstStyle/>
          <a:p>
            <a:pPr eaLnBrk="1" hangingPunct="1"/>
            <a:r>
              <a:rPr lang="en-GB" altLang="nl-BE" dirty="0" smtClean="0"/>
              <a:t>History ERP: ERP II</a:t>
            </a:r>
            <a:endParaRPr lang="nl-NL" altLang="nl-BE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321175"/>
          </a:xfrm>
        </p:spPr>
        <p:txBody>
          <a:bodyPr lIns="0" tIns="0" rIns="0" bIns="0">
            <a:normAutofit/>
          </a:bodyPr>
          <a:lstStyle/>
          <a:p>
            <a:pPr eaLnBrk="1" hangingPunct="1"/>
            <a:r>
              <a:rPr lang="en-GB" altLang="nl-BE" dirty="0" smtClean="0"/>
              <a:t>Example car manufacturing =&gt; supplier can look at planning of the customer</a:t>
            </a:r>
          </a:p>
          <a:p>
            <a:pPr eaLnBrk="1" hangingPunct="1"/>
            <a:endParaRPr lang="en-GB" altLang="nl-BE" dirty="0" smtClean="0"/>
          </a:p>
          <a:p>
            <a:pPr eaLnBrk="1" hangingPunct="1"/>
            <a:r>
              <a:rPr lang="en-GB" altLang="nl-BE" dirty="0" smtClean="0"/>
              <a:t>Pure ERP (I) systems no longer exist.</a:t>
            </a:r>
          </a:p>
          <a:p>
            <a:pPr eaLnBrk="1" hangingPunct="1"/>
            <a:endParaRPr lang="en-GB" altLang="nl-BE" dirty="0" smtClean="0"/>
          </a:p>
          <a:p>
            <a:pPr eaLnBrk="1" hangingPunct="1"/>
            <a:r>
              <a:rPr lang="en-GB" altLang="nl-BE" dirty="0" smtClean="0"/>
              <a:t>Actual ERP packages have elements of ERP II integrated such as  CRM, SCM,  Product Life Cycle Management and HRM.</a:t>
            </a:r>
          </a:p>
        </p:txBody>
      </p:sp>
    </p:spTree>
    <p:extLst>
      <p:ext uri="{BB962C8B-B14F-4D97-AF65-F5344CB8AC3E}">
        <p14:creationId xmlns:p14="http://schemas.microsoft.com/office/powerpoint/2010/main" val="404165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ERP Building </a:t>
            </a:r>
            <a:r>
              <a:rPr lang="nl-BE" dirty="0" err="1" smtClean="0"/>
              <a:t>blocks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Masterdata</a:t>
            </a:r>
          </a:p>
          <a:p>
            <a:pPr lvl="1"/>
            <a:r>
              <a:rPr lang="nl-BE" dirty="0" smtClean="0"/>
              <a:t>General </a:t>
            </a:r>
            <a:r>
              <a:rPr lang="nl-BE" dirty="0" err="1" smtClean="0"/>
              <a:t>ledger</a:t>
            </a:r>
            <a:r>
              <a:rPr lang="nl-BE" dirty="0" smtClean="0"/>
              <a:t> account</a:t>
            </a:r>
          </a:p>
          <a:p>
            <a:pPr lvl="1"/>
            <a:r>
              <a:rPr lang="nl-BE" dirty="0" smtClean="0"/>
              <a:t>Company </a:t>
            </a:r>
            <a:r>
              <a:rPr lang="nl-BE" dirty="0" err="1" smtClean="0"/>
              <a:t>structure</a:t>
            </a:r>
            <a:endParaRPr lang="nl-BE" dirty="0" smtClean="0"/>
          </a:p>
          <a:p>
            <a:pPr lvl="1"/>
            <a:r>
              <a:rPr lang="nl-BE" dirty="0" err="1" smtClean="0"/>
              <a:t>Material</a:t>
            </a:r>
            <a:r>
              <a:rPr lang="nl-BE" dirty="0" smtClean="0"/>
              <a:t> items</a:t>
            </a:r>
          </a:p>
          <a:p>
            <a:pPr lvl="1"/>
            <a:r>
              <a:rPr lang="nl-BE" dirty="0" smtClean="0"/>
              <a:t>Bill of </a:t>
            </a:r>
            <a:r>
              <a:rPr lang="nl-BE" dirty="0" err="1" smtClean="0"/>
              <a:t>materials</a:t>
            </a:r>
            <a:endParaRPr lang="nl-BE" dirty="0" smtClean="0"/>
          </a:p>
          <a:p>
            <a:pPr lvl="1"/>
            <a:r>
              <a:rPr lang="nl-BE" dirty="0" err="1" smtClean="0"/>
              <a:t>Production</a:t>
            </a:r>
            <a:r>
              <a:rPr lang="nl-BE" dirty="0" smtClean="0"/>
              <a:t> routing</a:t>
            </a:r>
          </a:p>
          <a:p>
            <a:pPr lvl="1"/>
            <a:r>
              <a:rPr lang="nl-BE" dirty="0" err="1" smtClean="0"/>
              <a:t>Customers</a:t>
            </a:r>
            <a:endParaRPr lang="nl-BE" dirty="0" smtClean="0"/>
          </a:p>
          <a:p>
            <a:pPr lvl="1"/>
            <a:r>
              <a:rPr lang="nl-BE" dirty="0" smtClean="0"/>
              <a:t>Suppliers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CC12-458C-C347-B253-73C2BCC62B96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43B8-31A3-E844-86FC-F582969E088E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Building </a:t>
            </a:r>
            <a:r>
              <a:rPr lang="nl-BE" dirty="0" err="1" smtClean="0"/>
              <a:t>blocks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 smtClean="0"/>
              <a:t>2. Standard </a:t>
            </a:r>
            <a:r>
              <a:rPr lang="nl-BE" dirty="0" err="1" smtClean="0"/>
              <a:t>functionality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Purchase</a:t>
            </a:r>
            <a:r>
              <a:rPr lang="nl-BE" dirty="0" smtClean="0"/>
              <a:t> flow (</a:t>
            </a:r>
            <a:r>
              <a:rPr lang="nl-BE" dirty="0" err="1" smtClean="0"/>
              <a:t>purchase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pay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Sales flow (</a:t>
            </a:r>
            <a:r>
              <a:rPr lang="nl-BE" dirty="0" err="1" smtClean="0"/>
              <a:t>from</a:t>
            </a:r>
            <a:r>
              <a:rPr lang="nl-BE" dirty="0" smtClean="0"/>
              <a:t> offer </a:t>
            </a:r>
            <a:r>
              <a:rPr lang="nl-BE" dirty="0" err="1" smtClean="0"/>
              <a:t>to</a:t>
            </a:r>
            <a:r>
              <a:rPr lang="nl-BE" dirty="0" smtClean="0"/>
              <a:t> cash)</a:t>
            </a:r>
          </a:p>
          <a:p>
            <a:pPr lvl="1"/>
            <a:r>
              <a:rPr lang="nl-BE" dirty="0" err="1" smtClean="0"/>
              <a:t>Production</a:t>
            </a:r>
            <a:r>
              <a:rPr lang="nl-BE" dirty="0" smtClean="0"/>
              <a:t> planning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production</a:t>
            </a:r>
            <a:r>
              <a:rPr lang="nl-BE" dirty="0" smtClean="0"/>
              <a:t> orders</a:t>
            </a:r>
          </a:p>
          <a:p>
            <a:pPr lvl="1"/>
            <a:r>
              <a:rPr lang="nl-BE" dirty="0" smtClean="0"/>
              <a:t>Financial handling (</a:t>
            </a:r>
            <a:r>
              <a:rPr lang="nl-BE" dirty="0" err="1" smtClean="0"/>
              <a:t>bookkeeping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controling</a:t>
            </a:r>
            <a:r>
              <a:rPr lang="nl-BE" dirty="0" smtClean="0"/>
              <a:t>)verwerking (boekhouding en controlling)</a:t>
            </a:r>
          </a:p>
          <a:p>
            <a:pPr lvl="1"/>
            <a:endParaRPr lang="nl-BE" dirty="0"/>
          </a:p>
          <a:p>
            <a:r>
              <a:rPr lang="nl-BE" dirty="0" smtClean="0"/>
              <a:t>Standard </a:t>
            </a:r>
            <a:r>
              <a:rPr lang="nl-BE" dirty="0" err="1" smtClean="0"/>
              <a:t>functionality</a:t>
            </a:r>
            <a:r>
              <a:rPr lang="nl-BE" dirty="0" smtClean="0"/>
              <a:t> is </a:t>
            </a:r>
            <a:r>
              <a:rPr lang="nl-BE" dirty="0" err="1" smtClean="0"/>
              <a:t>customized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endParaRPr lang="nl-BE" dirty="0" smtClean="0"/>
          </a:p>
          <a:p>
            <a:pPr lvl="1"/>
            <a:r>
              <a:rPr lang="nl-BE" dirty="0" smtClean="0"/>
              <a:t>Parameter </a:t>
            </a:r>
            <a:r>
              <a:rPr lang="nl-BE" dirty="0" err="1" smtClean="0"/>
              <a:t>settings</a:t>
            </a:r>
            <a:r>
              <a:rPr lang="nl-BE" dirty="0" smtClean="0"/>
              <a:t> in </a:t>
            </a:r>
            <a:r>
              <a:rPr lang="nl-BE" dirty="0" err="1" smtClean="0"/>
              <a:t>the</a:t>
            </a:r>
            <a:r>
              <a:rPr lang="nl-BE" dirty="0" smtClean="0"/>
              <a:t> system</a:t>
            </a:r>
          </a:p>
          <a:p>
            <a:pPr lvl="2"/>
            <a:r>
              <a:rPr lang="nl-BE" dirty="0" err="1" smtClean="0"/>
              <a:t>Choose</a:t>
            </a:r>
            <a:r>
              <a:rPr lang="nl-BE" dirty="0" smtClean="0"/>
              <a:t> options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functional</a:t>
            </a:r>
            <a:r>
              <a:rPr lang="nl-BE" dirty="0" smtClean="0"/>
              <a:t> </a:t>
            </a:r>
            <a:r>
              <a:rPr lang="nl-BE" dirty="0" err="1" smtClean="0"/>
              <a:t>flows</a:t>
            </a:r>
            <a:endParaRPr lang="nl-BE" dirty="0" smtClean="0"/>
          </a:p>
          <a:p>
            <a:pPr lvl="1"/>
            <a:r>
              <a:rPr lang="nl-BE" dirty="0" smtClean="0"/>
              <a:t>Parameter-</a:t>
            </a:r>
            <a:r>
              <a:rPr lang="nl-BE" dirty="0" err="1" smtClean="0"/>
              <a:t>values</a:t>
            </a:r>
            <a:r>
              <a:rPr lang="nl-BE" dirty="0" smtClean="0"/>
              <a:t> in master data</a:t>
            </a:r>
          </a:p>
          <a:p>
            <a:pPr marL="0" indent="0">
              <a:buNone/>
            </a:pPr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CC12-458C-C347-B253-73C2BCC62B96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43B8-31A3-E844-86FC-F582969E088E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34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13325"/>
            <a:ext cx="6400800" cy="625475"/>
          </a:xfrm>
        </p:spPr>
        <p:txBody>
          <a:bodyPr lIns="90000" tIns="46800" rIns="90000" bIns="46800"/>
          <a:lstStyle/>
          <a:p>
            <a:pPr marR="0" algn="ctr" eaLnBrk="1" hangingPunct="1">
              <a:spcBef>
                <a:spcPts val="800"/>
              </a:spcBef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sz="3200" dirty="0" smtClean="0"/>
              <a:t>Introduction ERP</a:t>
            </a:r>
          </a:p>
        </p:txBody>
      </p:sp>
    </p:spTree>
    <p:extLst>
      <p:ext uri="{BB962C8B-B14F-4D97-AF65-F5344CB8AC3E}">
        <p14:creationId xmlns:p14="http://schemas.microsoft.com/office/powerpoint/2010/main" val="4292741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Building </a:t>
            </a:r>
            <a:r>
              <a:rPr lang="nl-BE" dirty="0" err="1" smtClean="0"/>
              <a:t>blocks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3</a:t>
            </a:r>
            <a:r>
              <a:rPr lang="nl-BE" dirty="0" smtClean="0"/>
              <a:t>.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logistic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financial </a:t>
            </a:r>
            <a:r>
              <a:rPr lang="nl-BE" dirty="0" err="1" smtClean="0"/>
              <a:t>documents</a:t>
            </a:r>
            <a:r>
              <a:rPr lang="nl-BE" dirty="0" smtClean="0"/>
              <a:t>:</a:t>
            </a:r>
          </a:p>
          <a:p>
            <a:pPr lvl="1">
              <a:buFontTx/>
              <a:buChar char="-"/>
            </a:pPr>
            <a:r>
              <a:rPr lang="nl-BE" dirty="0" err="1" smtClean="0"/>
              <a:t>Quotations</a:t>
            </a:r>
            <a:endParaRPr lang="nl-BE" dirty="0" smtClean="0"/>
          </a:p>
          <a:p>
            <a:pPr lvl="1">
              <a:buFontTx/>
              <a:buChar char="-"/>
            </a:pPr>
            <a:r>
              <a:rPr lang="nl-BE" dirty="0" err="1" smtClean="0"/>
              <a:t>Purchase</a:t>
            </a:r>
            <a:r>
              <a:rPr lang="nl-BE" dirty="0" smtClean="0"/>
              <a:t> order</a:t>
            </a:r>
          </a:p>
          <a:p>
            <a:pPr lvl="1">
              <a:buFontTx/>
              <a:buChar char="-"/>
            </a:pPr>
            <a:r>
              <a:rPr lang="nl-BE" dirty="0" err="1" smtClean="0"/>
              <a:t>Invoices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creditnotes</a:t>
            </a:r>
            <a:endParaRPr lang="nl-BE" dirty="0" smtClean="0"/>
          </a:p>
          <a:p>
            <a:pPr lvl="1">
              <a:buFontTx/>
              <a:buChar char="-"/>
            </a:pPr>
            <a:r>
              <a:rPr lang="nl-BE" dirty="0" smtClean="0"/>
              <a:t>Order </a:t>
            </a:r>
            <a:r>
              <a:rPr lang="nl-BE" dirty="0" err="1" smtClean="0"/>
              <a:t>confirmation</a:t>
            </a:r>
            <a:endParaRPr lang="nl-BE" dirty="0" smtClean="0"/>
          </a:p>
          <a:p>
            <a:pPr lvl="1">
              <a:buFontTx/>
              <a:buChar char="-"/>
            </a:pPr>
            <a:r>
              <a:rPr lang="nl-BE" dirty="0" smtClean="0"/>
              <a:t>Transportation </a:t>
            </a:r>
            <a:r>
              <a:rPr lang="nl-BE" dirty="0" err="1" smtClean="0"/>
              <a:t>documents</a:t>
            </a:r>
            <a:endParaRPr lang="nl-BE" dirty="0" smtClean="0"/>
          </a:p>
          <a:p>
            <a:pPr lvl="1">
              <a:buFontTx/>
              <a:buChar char="-"/>
            </a:pPr>
            <a:r>
              <a:rPr lang="nl-BE" dirty="0" err="1" smtClean="0"/>
              <a:t>Customs</a:t>
            </a:r>
            <a:r>
              <a:rPr lang="nl-BE" dirty="0" smtClean="0"/>
              <a:t> </a:t>
            </a:r>
            <a:r>
              <a:rPr lang="nl-BE" dirty="0" err="1" smtClean="0"/>
              <a:t>documents</a:t>
            </a:r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CC12-458C-C347-B253-73C2BCC62B96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43B8-31A3-E844-86FC-F582969E088E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78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Building </a:t>
            </a:r>
            <a:r>
              <a:rPr lang="nl-BE" dirty="0" err="1" smtClean="0"/>
              <a:t>blocks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smtClean="0"/>
              <a:t>4. </a:t>
            </a:r>
            <a:r>
              <a:rPr lang="nl-BE" dirty="0" err="1" smtClean="0"/>
              <a:t>Extensions</a:t>
            </a:r>
            <a:r>
              <a:rPr lang="nl-BE" dirty="0" smtClean="0"/>
              <a:t>:</a:t>
            </a:r>
          </a:p>
          <a:p>
            <a:pPr>
              <a:buFontTx/>
              <a:buChar char="-"/>
            </a:pPr>
            <a:r>
              <a:rPr lang="nl-BE" dirty="0" err="1" smtClean="0"/>
              <a:t>Possibility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dirty="0" err="1" smtClean="0"/>
              <a:t>additional</a:t>
            </a:r>
            <a:r>
              <a:rPr lang="nl-BE" dirty="0" smtClean="0"/>
              <a:t> </a:t>
            </a:r>
            <a:r>
              <a:rPr lang="nl-BE" dirty="0" err="1" smtClean="0"/>
              <a:t>functionality</a:t>
            </a:r>
            <a:r>
              <a:rPr lang="nl-BE" dirty="0" smtClean="0"/>
              <a:t> via </a:t>
            </a:r>
            <a:r>
              <a:rPr lang="nl-BE" dirty="0" err="1" smtClean="0"/>
              <a:t>add-ons</a:t>
            </a:r>
            <a:endParaRPr lang="nl-BE" dirty="0" smtClean="0"/>
          </a:p>
          <a:p>
            <a:pPr>
              <a:buFontTx/>
              <a:buChar char="-"/>
            </a:pPr>
            <a:endParaRPr lang="nl-BE" dirty="0" smtClean="0"/>
          </a:p>
          <a:p>
            <a:pPr>
              <a:buFontTx/>
              <a:buChar char="-"/>
            </a:pPr>
            <a:r>
              <a:rPr lang="nl-BE" dirty="0" err="1" smtClean="0"/>
              <a:t>Possibility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</a:t>
            </a:r>
            <a:r>
              <a:rPr lang="nl-BE" dirty="0" err="1" smtClean="0"/>
              <a:t>developments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adaptations</a:t>
            </a:r>
            <a:r>
              <a:rPr lang="nl-BE" dirty="0" smtClean="0"/>
              <a:t> of standard </a:t>
            </a:r>
            <a:r>
              <a:rPr lang="nl-BE" dirty="0" err="1" smtClean="0"/>
              <a:t>flows</a:t>
            </a:r>
            <a:r>
              <a:rPr lang="nl-BE" dirty="0" smtClean="0"/>
              <a:t>/software</a:t>
            </a:r>
          </a:p>
          <a:p>
            <a:pPr>
              <a:buFontTx/>
              <a:buChar char="-"/>
            </a:pPr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CC12-458C-C347-B253-73C2BCC62B96}" type="datetime1">
              <a:rPr lang="nl-NL" smtClean="0"/>
              <a:pPr/>
              <a:t>26-4-2017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43B8-31A3-E844-86FC-F582969E088E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69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choose</a:t>
            </a:r>
            <a:r>
              <a:rPr lang="nl-BE" dirty="0" smtClean="0"/>
              <a:t> ERP</a:t>
            </a:r>
            <a:endParaRPr lang="nl-NL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8046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nl-NL" sz="2800" dirty="0" err="1"/>
              <a:t>W</a:t>
            </a:r>
            <a:r>
              <a:rPr lang="nl-NL" sz="2800" dirty="0" err="1" smtClean="0"/>
              <a:t>hen</a:t>
            </a:r>
            <a:r>
              <a:rPr lang="nl-NL" sz="2800" dirty="0" smtClean="0"/>
              <a:t> a company:</a:t>
            </a:r>
          </a:p>
          <a:p>
            <a:pPr lvl="1">
              <a:spcBef>
                <a:spcPts val="0"/>
              </a:spcBef>
            </a:pPr>
            <a:endParaRPr lang="nl-NL" dirty="0" smtClean="0"/>
          </a:p>
          <a:p>
            <a:pPr lvl="1">
              <a:spcBef>
                <a:spcPts val="0"/>
              </a:spcBef>
            </a:pPr>
            <a:r>
              <a:rPr lang="nl-NL" dirty="0" err="1"/>
              <a:t>n</a:t>
            </a:r>
            <a:r>
              <a:rPr lang="nl-NL" dirty="0" err="1" smtClean="0"/>
              <a:t>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register </a:t>
            </a:r>
            <a:r>
              <a:rPr lang="nl-NL" dirty="0" err="1" smtClean="0"/>
              <a:t>and</a:t>
            </a:r>
            <a:r>
              <a:rPr lang="nl-NL" dirty="0" smtClean="0"/>
              <a:t> manage </a:t>
            </a:r>
            <a:r>
              <a:rPr lang="nl-NL" dirty="0" err="1" smtClean="0"/>
              <a:t>many</a:t>
            </a:r>
            <a:r>
              <a:rPr lang="nl-NL" dirty="0" smtClean="0"/>
              <a:t> orders </a:t>
            </a:r>
            <a:r>
              <a:rPr lang="nl-NL" dirty="0" err="1" smtClean="0"/>
              <a:t>simultaneously</a:t>
            </a:r>
            <a:endParaRPr lang="nl-NL" dirty="0" smtClean="0"/>
          </a:p>
          <a:p>
            <a:pPr lvl="1">
              <a:spcBef>
                <a:spcPts val="0"/>
              </a:spcBef>
            </a:pPr>
            <a:r>
              <a:rPr lang="nl-NL" dirty="0" smtClean="0"/>
              <a:t>has </a:t>
            </a:r>
            <a:r>
              <a:rPr lang="nl-NL" dirty="0" err="1" smtClean="0"/>
              <a:t>to</a:t>
            </a:r>
            <a:r>
              <a:rPr lang="nl-NL" dirty="0" smtClean="0"/>
              <a:t> manage a large </a:t>
            </a:r>
            <a:r>
              <a:rPr lang="nl-NL" dirty="0" err="1" smtClean="0"/>
              <a:t>variety</a:t>
            </a:r>
            <a:r>
              <a:rPr lang="nl-NL" dirty="0" smtClean="0"/>
              <a:t> of </a:t>
            </a:r>
            <a:r>
              <a:rPr lang="nl-NL" dirty="0" err="1" smtClean="0"/>
              <a:t>material</a:t>
            </a:r>
            <a:r>
              <a:rPr lang="nl-NL" dirty="0" smtClean="0"/>
              <a:t> items</a:t>
            </a:r>
          </a:p>
          <a:p>
            <a:pPr lvl="1">
              <a:spcBef>
                <a:spcPts val="0"/>
              </a:spcBef>
            </a:pPr>
            <a:r>
              <a:rPr lang="nl-NL" dirty="0"/>
              <a:t>h</a:t>
            </a:r>
            <a:r>
              <a:rPr lang="nl-NL" dirty="0" smtClean="0"/>
              <a:t>as  complex pricing </a:t>
            </a:r>
            <a:r>
              <a:rPr lang="nl-NL" dirty="0" err="1" smtClean="0"/>
              <a:t>mechanisms</a:t>
            </a:r>
            <a:endParaRPr lang="nl-NL" dirty="0" smtClean="0"/>
          </a:p>
          <a:p>
            <a:pPr lvl="1">
              <a:spcBef>
                <a:spcPts val="0"/>
              </a:spcBef>
            </a:pPr>
            <a:r>
              <a:rPr lang="nl-NL" dirty="0"/>
              <a:t>h</a:t>
            </a:r>
            <a:r>
              <a:rPr lang="nl-NL" dirty="0" smtClean="0"/>
              <a:t>as </a:t>
            </a:r>
            <a:r>
              <a:rPr lang="nl-NL" dirty="0" err="1" smtClean="0"/>
              <a:t>to</a:t>
            </a:r>
            <a:r>
              <a:rPr lang="nl-NL" dirty="0" smtClean="0"/>
              <a:t> enter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information multiple </a:t>
            </a:r>
            <a:r>
              <a:rPr lang="nl-NL" dirty="0" err="1" smtClean="0"/>
              <a:t>times</a:t>
            </a:r>
            <a:endParaRPr lang="nl-NL" dirty="0" smtClean="0"/>
          </a:p>
          <a:p>
            <a:pPr lvl="1">
              <a:spcBef>
                <a:spcPts val="0"/>
              </a:spcBef>
            </a:pPr>
            <a:r>
              <a:rPr lang="nl-NL" dirty="0" smtClean="0"/>
              <a:t>has </a:t>
            </a:r>
            <a:r>
              <a:rPr lang="nl-NL" dirty="0" err="1" smtClean="0"/>
              <a:t>complicated</a:t>
            </a:r>
            <a:r>
              <a:rPr lang="nl-NL" dirty="0" smtClean="0"/>
              <a:t> planning </a:t>
            </a:r>
            <a:r>
              <a:rPr lang="nl-NL" dirty="0" err="1" smtClean="0"/>
              <a:t>requirements</a:t>
            </a:r>
            <a:endParaRPr lang="nl-NL" dirty="0" smtClean="0"/>
          </a:p>
          <a:p>
            <a:pPr marL="457200" lvl="1" indent="0">
              <a:spcBef>
                <a:spcPts val="0"/>
              </a:spcBef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645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 smtClean="0"/>
              <a:t>When</a:t>
            </a:r>
            <a:r>
              <a:rPr lang="nl-BE" dirty="0" smtClean="0"/>
              <a:t> ERP</a:t>
            </a:r>
            <a:endParaRPr lang="nl-NL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8046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nl-NL" sz="2800" dirty="0" err="1" smtClean="0"/>
              <a:t>If</a:t>
            </a:r>
            <a:r>
              <a:rPr lang="nl-NL" sz="2800" dirty="0" smtClean="0"/>
              <a:t> a company:</a:t>
            </a:r>
          </a:p>
          <a:p>
            <a:pPr lvl="1">
              <a:spcBef>
                <a:spcPts val="0"/>
              </a:spcBef>
            </a:pPr>
            <a:r>
              <a:rPr lang="nl-NL" dirty="0" err="1" smtClean="0"/>
              <a:t>Operates</a:t>
            </a:r>
            <a:r>
              <a:rPr lang="nl-NL" dirty="0" smtClean="0"/>
              <a:t> at different </a:t>
            </a:r>
            <a:r>
              <a:rPr lang="nl-NL" dirty="0" err="1" smtClean="0"/>
              <a:t>geographical</a:t>
            </a:r>
            <a:r>
              <a:rPr lang="nl-NL" dirty="0" smtClean="0"/>
              <a:t>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>
              <a:spcBef>
                <a:spcPts val="0"/>
              </a:spcBef>
            </a:pPr>
            <a:endParaRPr lang="nl-NL" dirty="0" smtClean="0"/>
          </a:p>
          <a:p>
            <a:pPr lvl="1">
              <a:spcBef>
                <a:spcPts val="0"/>
              </a:spcBef>
            </a:pPr>
            <a:r>
              <a:rPr lang="nl-NL" dirty="0" smtClean="0"/>
              <a:t>Wants </a:t>
            </a:r>
            <a:r>
              <a:rPr lang="nl-NL" dirty="0" err="1" smtClean="0"/>
              <a:t>to</a:t>
            </a:r>
            <a:r>
              <a:rPr lang="nl-NL" dirty="0" smtClean="0"/>
              <a:t> take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decisions</a:t>
            </a:r>
            <a:r>
              <a:rPr lang="nl-NL" dirty="0" smtClean="0"/>
              <a:t> </a:t>
            </a:r>
            <a:r>
              <a:rPr lang="nl-NL" dirty="0" err="1"/>
              <a:t>b</a:t>
            </a:r>
            <a:r>
              <a:rPr lang="nl-NL" dirty="0" err="1" smtClean="0"/>
              <a:t>ased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r>
              <a:rPr lang="nl-NL" dirty="0" smtClean="0"/>
              <a:t> data systems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integrated</a:t>
            </a:r>
            <a:r>
              <a:rPr lang="nl-NL" dirty="0" smtClean="0"/>
              <a:t> </a:t>
            </a:r>
            <a:r>
              <a:rPr lang="nl-NL" dirty="0" err="1" smtClean="0"/>
              <a:t>reporting</a:t>
            </a:r>
            <a:endParaRPr lang="nl-NL" dirty="0" smtClean="0"/>
          </a:p>
          <a:p>
            <a:pPr lvl="1">
              <a:spcBef>
                <a:spcPts val="0"/>
              </a:spcBef>
            </a:pPr>
            <a:endParaRPr lang="nl-BE" dirty="0" smtClean="0"/>
          </a:p>
          <a:p>
            <a:pPr lvl="1">
              <a:spcBef>
                <a:spcPts val="0"/>
              </a:spcBef>
            </a:pPr>
            <a:r>
              <a:rPr lang="nl-BE" dirty="0" smtClean="0"/>
              <a:t>Are </a:t>
            </a:r>
            <a:r>
              <a:rPr lang="nl-BE" dirty="0" err="1" smtClean="0"/>
              <a:t>the</a:t>
            </a:r>
            <a:r>
              <a:rPr lang="nl-BE" dirty="0" smtClean="0"/>
              <a:t> business </a:t>
            </a:r>
            <a:r>
              <a:rPr lang="nl-BE" dirty="0" err="1" smtClean="0"/>
              <a:t>processes</a:t>
            </a:r>
            <a:r>
              <a:rPr lang="nl-BE" dirty="0" smtClean="0"/>
              <a:t> </a:t>
            </a:r>
            <a:r>
              <a:rPr lang="nl-BE" dirty="0" err="1" smtClean="0"/>
              <a:t>highly</a:t>
            </a:r>
            <a:r>
              <a:rPr lang="nl-BE" dirty="0" smtClean="0"/>
              <a:t> standard or are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differenti?ating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1500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 smtClean="0"/>
              <a:t>Advantages</a:t>
            </a:r>
            <a:r>
              <a:rPr lang="nl-BE" dirty="0" smtClean="0"/>
              <a:t> ERP</a:t>
            </a:r>
            <a:endParaRPr lang="nl-NL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nl-BE" dirty="0" err="1" smtClean="0"/>
              <a:t>All</a:t>
            </a:r>
            <a:r>
              <a:rPr lang="nl-BE" dirty="0" smtClean="0"/>
              <a:t> business </a:t>
            </a:r>
            <a:r>
              <a:rPr lang="nl-BE" dirty="0" err="1" smtClean="0"/>
              <a:t>processes</a:t>
            </a:r>
            <a:r>
              <a:rPr lang="nl-BE" dirty="0" smtClean="0"/>
              <a:t> are </a:t>
            </a:r>
            <a:r>
              <a:rPr lang="nl-BE" dirty="0" err="1" smtClean="0"/>
              <a:t>integrated</a:t>
            </a:r>
            <a:r>
              <a:rPr lang="nl-BE" dirty="0" smtClean="0"/>
              <a:t> in a way </a:t>
            </a:r>
            <a:r>
              <a:rPr lang="nl-BE" dirty="0" err="1" smtClean="0"/>
              <a:t>that</a:t>
            </a:r>
            <a:r>
              <a:rPr lang="nl-BE" dirty="0" smtClean="0"/>
              <a:t> information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err="1" smtClean="0"/>
              <a:t>through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entire</a:t>
            </a:r>
            <a:r>
              <a:rPr lang="nl-BE" dirty="0" smtClean="0"/>
              <a:t> company</a:t>
            </a:r>
          </a:p>
          <a:p>
            <a:pPr lvl="1">
              <a:lnSpc>
                <a:spcPct val="90000"/>
              </a:lnSpc>
            </a:pPr>
            <a:r>
              <a:rPr lang="nl-BE" dirty="0" err="1" smtClean="0"/>
              <a:t>Taking</a:t>
            </a:r>
            <a:r>
              <a:rPr lang="nl-BE" dirty="0" smtClean="0"/>
              <a:t> </a:t>
            </a:r>
            <a:r>
              <a:rPr lang="nl-BE" dirty="0" err="1" smtClean="0"/>
              <a:t>into</a:t>
            </a:r>
            <a:r>
              <a:rPr lang="nl-BE" dirty="0" smtClean="0"/>
              <a:t> account security </a:t>
            </a:r>
            <a:r>
              <a:rPr lang="nl-BE" dirty="0" err="1" smtClean="0"/>
              <a:t>limitations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eaLnBrk="1" hangingPunct="1">
              <a:lnSpc>
                <a:spcPct val="90000"/>
              </a:lnSpc>
            </a:pPr>
            <a:r>
              <a:rPr lang="nl-BE" dirty="0" smtClean="0"/>
              <a:t>Information is </a:t>
            </a:r>
            <a:r>
              <a:rPr lang="nl-BE" dirty="0" err="1" smtClean="0"/>
              <a:t>stored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once</a:t>
            </a:r>
            <a:r>
              <a:rPr lang="nl-BE" dirty="0" smtClean="0"/>
              <a:t> =&gt; more </a:t>
            </a:r>
            <a:r>
              <a:rPr lang="nl-BE" dirty="0" err="1" smtClean="0"/>
              <a:t>reliable</a:t>
            </a:r>
            <a:r>
              <a:rPr lang="nl-BE" dirty="0" smtClean="0"/>
              <a:t> information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nl-BE" dirty="0" smtClean="0"/>
          </a:p>
          <a:p>
            <a:pPr eaLnBrk="1" hangingPunct="1">
              <a:lnSpc>
                <a:spcPct val="90000"/>
              </a:lnSpc>
            </a:pPr>
            <a:r>
              <a:rPr lang="nl-BE" dirty="0" smtClean="0"/>
              <a:t>Integration of </a:t>
            </a:r>
            <a:r>
              <a:rPr lang="nl-BE" dirty="0" err="1" smtClean="0"/>
              <a:t>activities</a:t>
            </a:r>
            <a:r>
              <a:rPr lang="nl-BE" dirty="0" smtClean="0"/>
              <a:t> =&gt; leads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higher</a:t>
            </a:r>
            <a:r>
              <a:rPr lang="nl-BE" dirty="0" smtClean="0"/>
              <a:t> </a:t>
            </a:r>
            <a:r>
              <a:rPr lang="nl-BE" dirty="0" err="1" smtClean="0"/>
              <a:t>process</a:t>
            </a:r>
            <a:r>
              <a:rPr lang="nl-BE" dirty="0" smtClean="0"/>
              <a:t> efficiency</a:t>
            </a:r>
            <a:br>
              <a:rPr lang="nl-BE" dirty="0" smtClean="0"/>
            </a:br>
            <a:endParaRPr lang="nl-BE" dirty="0" smtClean="0"/>
          </a:p>
          <a:p>
            <a:pPr eaLnBrk="1" hangingPunct="1">
              <a:lnSpc>
                <a:spcPct val="90000"/>
              </a:lnSpc>
            </a:pPr>
            <a:r>
              <a:rPr lang="nl-BE" dirty="0" err="1" smtClean="0"/>
              <a:t>Better</a:t>
            </a:r>
            <a:r>
              <a:rPr lang="nl-BE" dirty="0" smtClean="0"/>
              <a:t> control of business </a:t>
            </a:r>
            <a:r>
              <a:rPr lang="nl-BE" dirty="0" err="1" smtClean="0"/>
              <a:t>processes</a:t>
            </a:r>
            <a:endParaRPr lang="nl-BE" dirty="0" smtClean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r>
              <a:rPr lang="nl-BE" dirty="0" smtClean="0"/>
              <a:t>Sector </a:t>
            </a:r>
            <a:r>
              <a:rPr lang="nl-BE" dirty="0" err="1" smtClean="0"/>
              <a:t>specific</a:t>
            </a:r>
            <a:r>
              <a:rPr lang="nl-BE" dirty="0" smtClean="0"/>
              <a:t> </a:t>
            </a:r>
            <a:r>
              <a:rPr lang="nl-BE" dirty="0" err="1" smtClean="0"/>
              <a:t>add-ons</a:t>
            </a:r>
            <a:r>
              <a:rPr lang="nl-BE" dirty="0" smtClean="0"/>
              <a:t> </a:t>
            </a:r>
            <a:r>
              <a:rPr lang="nl-BE" dirty="0" err="1" smtClean="0"/>
              <a:t>provide</a:t>
            </a:r>
            <a:r>
              <a:rPr lang="nl-BE" dirty="0" smtClean="0"/>
              <a:t> best in class </a:t>
            </a:r>
            <a:r>
              <a:rPr lang="nl-BE" dirty="0" err="1" smtClean="0"/>
              <a:t>functionality</a:t>
            </a:r>
            <a:endParaRPr lang="nl-BE" dirty="0" smtClean="0"/>
          </a:p>
          <a:p>
            <a:pPr eaLnBrk="1" hangingPunct="1">
              <a:lnSpc>
                <a:spcPct val="90000"/>
              </a:lnSpc>
            </a:pPr>
            <a:endParaRPr lang="nl-BE" dirty="0" smtClean="0"/>
          </a:p>
          <a:p>
            <a:pPr eaLnBrk="1" hangingPunct="1">
              <a:lnSpc>
                <a:spcPct val="90000"/>
              </a:lnSpc>
            </a:pPr>
            <a:r>
              <a:rPr lang="nl-BE" dirty="0" smtClean="0"/>
              <a:t>New </a:t>
            </a:r>
            <a:r>
              <a:rPr lang="nl-BE" dirty="0" err="1" smtClean="0"/>
              <a:t>evolutions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easily</a:t>
            </a:r>
            <a:r>
              <a:rPr lang="nl-BE" dirty="0" smtClean="0"/>
              <a:t> </a:t>
            </a:r>
            <a:r>
              <a:rPr lang="nl-BE" dirty="0" err="1" smtClean="0"/>
              <a:t>adopted</a:t>
            </a:r>
            <a:r>
              <a:rPr lang="nl-BE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nl-BE" dirty="0" err="1" smtClean="0"/>
              <a:t>Process</a:t>
            </a:r>
            <a:r>
              <a:rPr lang="nl-BE" dirty="0" smtClean="0"/>
              <a:t> </a:t>
            </a:r>
            <a:r>
              <a:rPr lang="nl-BE" dirty="0" err="1" smtClean="0"/>
              <a:t>improvements</a:t>
            </a:r>
            <a:endParaRPr lang="nl-BE" dirty="0" smtClean="0"/>
          </a:p>
          <a:p>
            <a:pPr lvl="1">
              <a:lnSpc>
                <a:spcPct val="90000"/>
              </a:lnSpc>
            </a:pPr>
            <a:r>
              <a:rPr lang="nl-BE" dirty="0" smtClean="0"/>
              <a:t>Legal </a:t>
            </a:r>
            <a:r>
              <a:rPr lang="nl-BE" dirty="0" err="1" smtClean="0"/>
              <a:t>requirements</a:t>
            </a:r>
            <a:r>
              <a:rPr lang="nl-BE" dirty="0" smtClean="0"/>
              <a:t> </a:t>
            </a:r>
            <a:br>
              <a:rPr lang="nl-BE" dirty="0" smtClean="0"/>
            </a:br>
            <a:endParaRPr lang="nl-BE" dirty="0" smtClean="0"/>
          </a:p>
          <a:p>
            <a:pPr eaLnBrk="1" hangingPunct="1">
              <a:lnSpc>
                <a:spcPct val="90000"/>
              </a:lnSpc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9080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 smtClean="0"/>
              <a:t>Disadvantages</a:t>
            </a:r>
            <a:r>
              <a:rPr lang="nl-BE" dirty="0" smtClean="0"/>
              <a:t> ERP</a:t>
            </a:r>
            <a:endParaRPr lang="nl-NL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nl-BE" dirty="0" err="1" smtClean="0"/>
              <a:t>Expensive</a:t>
            </a:r>
            <a:r>
              <a:rPr lang="nl-BE" dirty="0" smtClean="0"/>
              <a:t> systems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implementations</a:t>
            </a:r>
            <a:endParaRPr lang="nl-BE" dirty="0" smtClean="0"/>
          </a:p>
          <a:p>
            <a:pPr lvl="1"/>
            <a:r>
              <a:rPr lang="nl-BE" dirty="0" err="1" smtClean="0"/>
              <a:t>Depending</a:t>
            </a:r>
            <a:r>
              <a:rPr lang="nl-BE" dirty="0" smtClean="0"/>
              <a:t> on </a:t>
            </a:r>
            <a:r>
              <a:rPr lang="nl-BE" dirty="0" err="1" smtClean="0"/>
              <a:t>how</a:t>
            </a:r>
            <a:r>
              <a:rPr lang="nl-BE" dirty="0" smtClean="0"/>
              <a:t> standard </a:t>
            </a:r>
            <a:r>
              <a:rPr lang="nl-BE" dirty="0" err="1" smtClean="0"/>
              <a:t>the</a:t>
            </a:r>
            <a:r>
              <a:rPr lang="nl-BE" dirty="0" smtClean="0"/>
              <a:t> system is </a:t>
            </a:r>
            <a:r>
              <a:rPr lang="nl-BE" dirty="0" err="1" smtClean="0"/>
              <a:t>implemented</a:t>
            </a:r>
            <a:endParaRPr lang="nl-BE" dirty="0" smtClean="0"/>
          </a:p>
          <a:p>
            <a:pPr lvl="1"/>
            <a:r>
              <a:rPr lang="nl-BE" dirty="0" smtClean="0"/>
              <a:t>The more a company </a:t>
            </a:r>
            <a:r>
              <a:rPr lang="nl-BE" dirty="0" smtClean="0"/>
              <a:t>moves </a:t>
            </a:r>
            <a:r>
              <a:rPr lang="nl-BE" dirty="0" err="1" smtClean="0"/>
              <a:t>away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smtClean="0"/>
              <a:t>standard </a:t>
            </a:r>
            <a:r>
              <a:rPr lang="nl-BE" dirty="0" err="1" smtClean="0"/>
              <a:t>functionality</a:t>
            </a:r>
            <a:r>
              <a:rPr lang="nl-BE" dirty="0" smtClean="0"/>
              <a:t> </a:t>
            </a:r>
            <a:r>
              <a:rPr lang="nl-BE" dirty="0" smtClean="0"/>
              <a:t>=&gt; </a:t>
            </a:r>
            <a:r>
              <a:rPr lang="nl-BE" dirty="0" err="1" smtClean="0"/>
              <a:t>the</a:t>
            </a:r>
            <a:r>
              <a:rPr lang="nl-BE" dirty="0" smtClean="0"/>
              <a:t> more </a:t>
            </a:r>
            <a:r>
              <a:rPr lang="nl-BE" dirty="0" err="1" smtClean="0"/>
              <a:t>expensive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development </a:t>
            </a:r>
            <a:r>
              <a:rPr lang="nl-BE" dirty="0" err="1" smtClean="0"/>
              <a:t>and</a:t>
            </a:r>
            <a:r>
              <a:rPr lang="nl-BE" dirty="0" smtClean="0"/>
              <a:t> maintenance</a:t>
            </a:r>
          </a:p>
          <a:p>
            <a:endParaRPr lang="nl-BE" dirty="0"/>
          </a:p>
          <a:p>
            <a:r>
              <a:rPr lang="nl-BE" dirty="0" smtClean="0"/>
              <a:t>We </a:t>
            </a:r>
            <a:r>
              <a:rPr lang="nl-BE" dirty="0" err="1" smtClean="0"/>
              <a:t>need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implement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ERP:</a:t>
            </a:r>
          </a:p>
          <a:p>
            <a:pPr lvl="1"/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as a system </a:t>
            </a:r>
          </a:p>
          <a:p>
            <a:pPr lvl="1"/>
            <a:r>
              <a:rPr lang="nl-BE" dirty="0" smtClean="0"/>
              <a:t>but </a:t>
            </a:r>
            <a:r>
              <a:rPr lang="nl-BE" dirty="0" err="1" smtClean="0"/>
              <a:t>also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people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processes</a:t>
            </a:r>
            <a:r>
              <a:rPr lang="nl-BE" dirty="0" smtClean="0"/>
              <a:t> </a:t>
            </a:r>
            <a:r>
              <a:rPr lang="nl-BE" dirty="0" err="1" smtClean="0"/>
              <a:t>need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adopt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way of </a:t>
            </a:r>
            <a:r>
              <a:rPr lang="nl-BE" dirty="0" err="1" smtClean="0"/>
              <a:t>working</a:t>
            </a:r>
            <a:r>
              <a:rPr lang="nl-BE" dirty="0" smtClean="0"/>
              <a:t> (change management)</a:t>
            </a:r>
          </a:p>
          <a:p>
            <a:endParaRPr lang="nl-BE" dirty="0" smtClean="0"/>
          </a:p>
          <a:p>
            <a:pPr eaLnBrk="1" hangingPunct="1"/>
            <a:r>
              <a:rPr lang="nl-BE" dirty="0" err="1" smtClean="0"/>
              <a:t>Dependency</a:t>
            </a:r>
            <a:r>
              <a:rPr lang="nl-BE" dirty="0" smtClean="0"/>
              <a:t> of software provider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989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 smtClean="0"/>
              <a:t>Selection</a:t>
            </a:r>
            <a:r>
              <a:rPr lang="nl-BE" dirty="0" smtClean="0"/>
              <a:t> ERP-system</a:t>
            </a:r>
            <a:endParaRPr lang="nl-NL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nl-BE" dirty="0" err="1" smtClean="0"/>
              <a:t>Investigate</a:t>
            </a:r>
            <a:r>
              <a:rPr lang="nl-BE" dirty="0" smtClean="0"/>
              <a:t> </a:t>
            </a:r>
            <a:r>
              <a:rPr lang="nl-BE" dirty="0" err="1" smtClean="0"/>
              <a:t>existing</a:t>
            </a:r>
            <a:r>
              <a:rPr lang="nl-BE" dirty="0" smtClean="0"/>
              <a:t> business </a:t>
            </a:r>
            <a:r>
              <a:rPr lang="nl-BE" dirty="0" err="1" smtClean="0"/>
              <a:t>processes</a:t>
            </a:r>
            <a:endParaRPr lang="nl-BE" dirty="0" smtClean="0"/>
          </a:p>
          <a:p>
            <a:pPr lvl="1"/>
            <a:r>
              <a:rPr lang="nl-BE" dirty="0" smtClean="0"/>
              <a:t>No blind </a:t>
            </a:r>
            <a:r>
              <a:rPr lang="nl-BE" dirty="0" err="1" smtClean="0"/>
              <a:t>automation</a:t>
            </a:r>
            <a:r>
              <a:rPr lang="nl-BE" dirty="0" smtClean="0"/>
              <a:t> of </a:t>
            </a:r>
            <a:r>
              <a:rPr lang="nl-BE" dirty="0" err="1" smtClean="0"/>
              <a:t>existing</a:t>
            </a:r>
            <a:r>
              <a:rPr lang="nl-BE" dirty="0" smtClean="0"/>
              <a:t> </a:t>
            </a:r>
            <a:r>
              <a:rPr lang="nl-BE" dirty="0" err="1" smtClean="0"/>
              <a:t>processes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bad </a:t>
            </a:r>
            <a:r>
              <a:rPr lang="nl-BE" dirty="0" err="1" smtClean="0"/>
              <a:t>habits</a:t>
            </a:r>
            <a:endParaRPr lang="nl-BE" dirty="0" smtClean="0"/>
          </a:p>
          <a:p>
            <a:pPr lvl="1"/>
            <a:r>
              <a:rPr lang="nl-BE" dirty="0" smtClean="0"/>
              <a:t>How </a:t>
            </a:r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added</a:t>
            </a:r>
            <a:r>
              <a:rPr lang="nl-BE" dirty="0" smtClean="0"/>
              <a:t> </a:t>
            </a:r>
            <a:r>
              <a:rPr lang="nl-BE" dirty="0" err="1" smtClean="0"/>
              <a:t>value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It is </a:t>
            </a:r>
            <a:r>
              <a:rPr lang="nl-BE" dirty="0" err="1" smtClean="0"/>
              <a:t>better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adapt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way of </a:t>
            </a:r>
            <a:r>
              <a:rPr lang="nl-BE" dirty="0" err="1" smtClean="0"/>
              <a:t>working</a:t>
            </a:r>
            <a:r>
              <a:rPr lang="nl-BE" dirty="0" smtClean="0"/>
              <a:t> (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process</a:t>
            </a:r>
            <a:r>
              <a:rPr lang="nl-BE" dirty="0" smtClean="0"/>
              <a:t>)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ERP system </a:t>
            </a:r>
            <a:r>
              <a:rPr lang="nl-BE" dirty="0" err="1" smtClean="0"/>
              <a:t>than</a:t>
            </a:r>
            <a:r>
              <a:rPr lang="nl-BE" dirty="0" smtClean="0"/>
              <a:t> </a:t>
            </a:r>
            <a:r>
              <a:rPr lang="nl-BE" dirty="0" err="1" smtClean="0"/>
              <a:t>adapt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system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existing</a:t>
            </a:r>
            <a:r>
              <a:rPr lang="nl-BE" dirty="0"/>
              <a:t> </a:t>
            </a:r>
            <a:r>
              <a:rPr lang="nl-BE" dirty="0" err="1" smtClean="0"/>
              <a:t>process</a:t>
            </a:r>
            <a:endParaRPr lang="nl-BE" dirty="0" smtClean="0"/>
          </a:p>
          <a:p>
            <a:pPr lvl="2"/>
            <a:r>
              <a:rPr lang="nl-BE" dirty="0" err="1" smtClean="0"/>
              <a:t>Unless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process</a:t>
            </a:r>
            <a:r>
              <a:rPr lang="nl-BE" dirty="0" smtClean="0"/>
              <a:t> </a:t>
            </a:r>
            <a:r>
              <a:rPr lang="nl-BE" dirty="0" err="1" smtClean="0"/>
              <a:t>holds</a:t>
            </a:r>
            <a:r>
              <a:rPr lang="nl-BE" dirty="0" smtClean="0"/>
              <a:t> a </a:t>
            </a:r>
            <a:r>
              <a:rPr lang="nl-BE" dirty="0" err="1" smtClean="0"/>
              <a:t>competitive</a:t>
            </a:r>
            <a:r>
              <a:rPr lang="nl-BE" dirty="0" smtClean="0"/>
              <a:t> advantage </a:t>
            </a:r>
          </a:p>
          <a:p>
            <a:pPr lvl="1"/>
            <a:r>
              <a:rPr lang="nl-BE" dirty="0" err="1" smtClean="0"/>
              <a:t>Inventarize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 AS IS situatie</a:t>
            </a:r>
            <a:br>
              <a:rPr lang="nl-BE" dirty="0" smtClean="0"/>
            </a:br>
            <a:endParaRPr lang="nl-BE" dirty="0" smtClean="0"/>
          </a:p>
          <a:p>
            <a:pPr eaLnBrk="1" hangingPunct="1"/>
            <a:r>
              <a:rPr lang="nl-BE" dirty="0" err="1" smtClean="0"/>
              <a:t>Define</a:t>
            </a:r>
            <a:r>
              <a:rPr lang="nl-BE" dirty="0" smtClean="0"/>
              <a:t> </a:t>
            </a:r>
            <a:r>
              <a:rPr lang="nl-BE" dirty="0" err="1" smtClean="0"/>
              <a:t>functional</a:t>
            </a:r>
            <a:r>
              <a:rPr lang="nl-BE" dirty="0" smtClean="0"/>
              <a:t> </a:t>
            </a:r>
            <a:r>
              <a:rPr lang="nl-BE" dirty="0" err="1" smtClean="0"/>
              <a:t>requirements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eaLnBrk="1" hangingPunct="1"/>
            <a:r>
              <a:rPr lang="nl-BE" dirty="0" err="1" smtClean="0"/>
              <a:t>Investigate</a:t>
            </a:r>
            <a:r>
              <a:rPr lang="nl-BE" dirty="0" smtClean="0"/>
              <a:t> ERP </a:t>
            </a:r>
            <a:r>
              <a:rPr lang="nl-BE" dirty="0" err="1" smtClean="0"/>
              <a:t>suppliers</a:t>
            </a:r>
            <a:r>
              <a:rPr lang="nl-BE" dirty="0" smtClean="0"/>
              <a:t> + </a:t>
            </a:r>
            <a:r>
              <a:rPr lang="nl-BE" dirty="0" err="1" smtClean="0"/>
              <a:t>compare</a:t>
            </a:r>
            <a:r>
              <a:rPr lang="nl-BE" dirty="0" smtClean="0"/>
              <a:t> </a:t>
            </a:r>
          </a:p>
          <a:p>
            <a:pPr eaLnBrk="1" hangingPunct="1"/>
            <a:endParaRPr lang="nl-BE" dirty="0" smtClean="0"/>
          </a:p>
          <a:p>
            <a:pPr eaLnBrk="1" hangingPunct="1"/>
            <a:r>
              <a:rPr lang="nl-BE" dirty="0" err="1" smtClean="0"/>
              <a:t>Develop</a:t>
            </a:r>
            <a:r>
              <a:rPr lang="nl-BE" dirty="0" smtClean="0"/>
              <a:t> business case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4808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 smtClean="0"/>
              <a:t>Selection</a:t>
            </a:r>
            <a:r>
              <a:rPr lang="nl-BE" dirty="0" smtClean="0"/>
              <a:t> of  ERP-system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nl-BE" dirty="0" err="1" smtClean="0"/>
              <a:t>Demonstration</a:t>
            </a:r>
            <a:endParaRPr lang="nl-BE" dirty="0" smtClean="0"/>
          </a:p>
          <a:p>
            <a:pPr eaLnBrk="1" hangingPunct="1"/>
            <a:r>
              <a:rPr lang="nl-BE" dirty="0" smtClean="0"/>
              <a:t>Hands-on demo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specific</a:t>
            </a:r>
            <a:r>
              <a:rPr lang="nl-BE" dirty="0" smtClean="0"/>
              <a:t> </a:t>
            </a:r>
            <a:r>
              <a:rPr lang="nl-BE" dirty="0" err="1" smtClean="0"/>
              <a:t>reqs</a:t>
            </a:r>
            <a:endParaRPr lang="nl-BE" dirty="0" smtClean="0"/>
          </a:p>
          <a:p>
            <a:pPr eaLnBrk="1" hangingPunct="1"/>
            <a:r>
              <a:rPr lang="nl-BE" dirty="0" err="1" smtClean="0"/>
              <a:t>Principal</a:t>
            </a:r>
            <a:r>
              <a:rPr lang="nl-BE" dirty="0" smtClean="0"/>
              <a:t> </a:t>
            </a:r>
            <a:r>
              <a:rPr lang="nl-BE" dirty="0" smtClean="0"/>
              <a:t>agreement</a:t>
            </a:r>
          </a:p>
          <a:p>
            <a:pPr eaLnBrk="1" hangingPunct="1"/>
            <a:r>
              <a:rPr lang="nl-BE" dirty="0" smtClean="0"/>
              <a:t>Contract </a:t>
            </a:r>
            <a:r>
              <a:rPr lang="nl-BE" dirty="0" err="1" smtClean="0"/>
              <a:t>negotiations</a:t>
            </a:r>
            <a:endParaRPr lang="nl-BE" dirty="0" smtClean="0"/>
          </a:p>
          <a:p>
            <a:pPr eaLnBrk="1" hangingPunct="1"/>
            <a:endParaRPr lang="nl-BE" dirty="0"/>
          </a:p>
          <a:p>
            <a:pPr eaLnBrk="1" hangingPunct="1"/>
            <a:r>
              <a:rPr lang="nl-BE" dirty="0" smtClean="0"/>
              <a:t>Most common ERP</a:t>
            </a:r>
          </a:p>
          <a:p>
            <a:pPr lvl="1"/>
            <a:r>
              <a:rPr lang="nl-BE" dirty="0" smtClean="0"/>
              <a:t>SAP : SAP ECC </a:t>
            </a:r>
            <a:r>
              <a:rPr lang="nl-BE" dirty="0" err="1" smtClean="0"/>
              <a:t>and</a:t>
            </a:r>
            <a:r>
              <a:rPr lang="nl-BE" dirty="0" smtClean="0"/>
              <a:t> SAP B1 (business </a:t>
            </a:r>
            <a:r>
              <a:rPr lang="nl-BE" dirty="0" err="1" smtClean="0"/>
              <a:t>one</a:t>
            </a:r>
            <a:r>
              <a:rPr lang="nl-BE" dirty="0" smtClean="0"/>
              <a:t> (*))</a:t>
            </a:r>
          </a:p>
          <a:p>
            <a:pPr lvl="1"/>
            <a:r>
              <a:rPr lang="nl-BE" dirty="0" smtClean="0"/>
              <a:t>Oracle / JD Edwards</a:t>
            </a:r>
          </a:p>
          <a:p>
            <a:pPr lvl="1"/>
            <a:r>
              <a:rPr lang="nl-BE" dirty="0" smtClean="0"/>
              <a:t>Microsoft Dynamics : Axapta en Navision(*)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(*): small companies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878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l-BE" dirty="0" err="1" smtClean="0"/>
              <a:t>Implementation</a:t>
            </a:r>
            <a:r>
              <a:rPr lang="nl-BE" dirty="0" smtClean="0"/>
              <a:t> of </a:t>
            </a:r>
            <a:r>
              <a:rPr lang="nl-BE" dirty="0" err="1" smtClean="0"/>
              <a:t>an</a:t>
            </a:r>
            <a:r>
              <a:rPr lang="nl-BE" dirty="0" smtClean="0"/>
              <a:t> ERP: 11 steps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>
              <a:buFont typeface="+mj-lt"/>
              <a:buAutoNum type="arabicPeriod"/>
            </a:pPr>
            <a:r>
              <a:rPr lang="nl-BE" sz="2800" dirty="0" err="1" smtClean="0"/>
              <a:t>Install</a:t>
            </a:r>
            <a:r>
              <a:rPr lang="nl-BE" sz="2800" dirty="0" smtClean="0"/>
              <a:t> </a:t>
            </a:r>
            <a:r>
              <a:rPr lang="nl-BE" sz="2800" dirty="0" err="1" smtClean="0"/>
              <a:t>and</a:t>
            </a:r>
            <a:r>
              <a:rPr lang="nl-BE" sz="2800" dirty="0" smtClean="0"/>
              <a:t> test hardware</a:t>
            </a:r>
          </a:p>
          <a:p>
            <a:pPr marL="609600" indent="-609600" eaLnBrk="1" hangingPunct="1">
              <a:buFont typeface="+mj-lt"/>
              <a:buAutoNum type="arabicPeriod"/>
            </a:pPr>
            <a:r>
              <a:rPr lang="nl-BE" sz="2800" dirty="0" err="1" smtClean="0"/>
              <a:t>Install</a:t>
            </a:r>
            <a:r>
              <a:rPr lang="nl-BE" sz="2800" dirty="0" smtClean="0"/>
              <a:t> </a:t>
            </a:r>
            <a:r>
              <a:rPr lang="nl-BE" sz="2800" dirty="0" err="1" smtClean="0"/>
              <a:t>and</a:t>
            </a:r>
            <a:r>
              <a:rPr lang="nl-BE" sz="2800" dirty="0" smtClean="0"/>
              <a:t> test software</a:t>
            </a:r>
          </a:p>
          <a:p>
            <a:pPr marL="609600" indent="-609600" eaLnBrk="1" hangingPunct="1">
              <a:buFont typeface="+mj-lt"/>
              <a:buAutoNum type="arabicPeriod"/>
            </a:pPr>
            <a:r>
              <a:rPr lang="nl-BE" sz="2800" dirty="0" err="1" smtClean="0"/>
              <a:t>Customization</a:t>
            </a:r>
            <a:r>
              <a:rPr lang="nl-BE" sz="2800" dirty="0" smtClean="0"/>
              <a:t> </a:t>
            </a:r>
            <a:r>
              <a:rPr lang="nl-BE" sz="2800" dirty="0" err="1" smtClean="0"/>
              <a:t>and</a:t>
            </a:r>
            <a:r>
              <a:rPr lang="nl-BE" sz="2800" dirty="0" smtClean="0"/>
              <a:t>  </a:t>
            </a:r>
            <a:r>
              <a:rPr lang="nl-BE" sz="2800" dirty="0" err="1" smtClean="0"/>
              <a:t>finetuning</a:t>
            </a:r>
            <a:r>
              <a:rPr lang="nl-BE" sz="2800" dirty="0" smtClean="0"/>
              <a:t> </a:t>
            </a:r>
            <a:r>
              <a:rPr lang="nl-BE" sz="2800" dirty="0" err="1" smtClean="0"/>
              <a:t>documents</a:t>
            </a:r>
            <a:endParaRPr lang="nl-BE" sz="2800" dirty="0" smtClean="0"/>
          </a:p>
          <a:p>
            <a:pPr marL="609600" indent="-609600" eaLnBrk="1" hangingPunct="1">
              <a:buFont typeface="+mj-lt"/>
              <a:buAutoNum type="arabicPeriod"/>
            </a:pPr>
            <a:r>
              <a:rPr lang="nl-BE" sz="2800" dirty="0" smtClean="0"/>
              <a:t>User training</a:t>
            </a:r>
          </a:p>
          <a:p>
            <a:pPr marL="609600" indent="-609600">
              <a:buFont typeface="+mj-lt"/>
              <a:buAutoNum type="arabicPeriod"/>
            </a:pPr>
            <a:r>
              <a:rPr lang="nl-BE" sz="2800" dirty="0" smtClean="0"/>
              <a:t>Pilot test &amp; training</a:t>
            </a:r>
            <a:endParaRPr lang="nl-BE" sz="2800" dirty="0"/>
          </a:p>
          <a:p>
            <a:pPr marL="609600" indent="-609600">
              <a:buFont typeface="+mj-lt"/>
              <a:buAutoNum type="arabicPeriod"/>
            </a:pPr>
            <a:r>
              <a:rPr lang="nl-BE" sz="2800" dirty="0" err="1" smtClean="0"/>
              <a:t>Define</a:t>
            </a:r>
            <a:r>
              <a:rPr lang="nl-BE" sz="2800" dirty="0" smtClean="0"/>
              <a:t> user </a:t>
            </a:r>
            <a:r>
              <a:rPr lang="nl-BE" sz="2800" dirty="0" err="1" smtClean="0"/>
              <a:t>roles</a:t>
            </a:r>
            <a:r>
              <a:rPr lang="nl-BE" sz="2800" dirty="0" smtClean="0"/>
              <a:t> </a:t>
            </a:r>
            <a:r>
              <a:rPr lang="nl-BE" sz="2800" dirty="0" err="1" smtClean="0"/>
              <a:t>and</a:t>
            </a:r>
            <a:r>
              <a:rPr lang="nl-BE" sz="2800" dirty="0" smtClean="0"/>
              <a:t> </a:t>
            </a:r>
            <a:r>
              <a:rPr lang="nl-BE" sz="2800" dirty="0" err="1" smtClean="0"/>
              <a:t>authorizations</a:t>
            </a:r>
            <a:endParaRPr lang="nl-BE" sz="2800" dirty="0"/>
          </a:p>
          <a:p>
            <a:pPr marL="609600" indent="-609600">
              <a:buFont typeface="+mj-lt"/>
              <a:buAutoNum type="arabicPeriod"/>
            </a:pPr>
            <a:r>
              <a:rPr lang="nl-BE" sz="2800" dirty="0" smtClean="0"/>
              <a:t>Export, </a:t>
            </a:r>
            <a:r>
              <a:rPr lang="nl-BE" sz="2800" dirty="0" err="1" smtClean="0"/>
              <a:t>cleanse</a:t>
            </a:r>
            <a:r>
              <a:rPr lang="nl-BE" sz="2800" dirty="0" smtClean="0"/>
              <a:t> </a:t>
            </a:r>
            <a:r>
              <a:rPr lang="nl-BE" sz="2800" dirty="0" err="1" smtClean="0"/>
              <a:t>and</a:t>
            </a:r>
            <a:r>
              <a:rPr lang="nl-BE" sz="2800" dirty="0" smtClean="0"/>
              <a:t> import data</a:t>
            </a:r>
            <a:endParaRPr lang="nl-BE" sz="2800" dirty="0"/>
          </a:p>
          <a:p>
            <a:pPr marL="609600" indent="-609600">
              <a:buFont typeface="+mj-lt"/>
              <a:buAutoNum type="arabicPeriod"/>
            </a:pPr>
            <a:r>
              <a:rPr lang="nl-BE" sz="2800" dirty="0" smtClean="0"/>
              <a:t>Procedures </a:t>
            </a:r>
            <a:r>
              <a:rPr lang="nl-BE" sz="2800" dirty="0" err="1" smtClean="0"/>
              <a:t>and</a:t>
            </a:r>
            <a:r>
              <a:rPr lang="nl-BE" sz="2800" dirty="0" smtClean="0"/>
              <a:t> </a:t>
            </a:r>
            <a:r>
              <a:rPr lang="nl-BE" sz="2800" dirty="0" err="1" smtClean="0"/>
              <a:t>instructions</a:t>
            </a:r>
            <a:endParaRPr lang="nl-B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/>
              <a:t> Go-live </a:t>
            </a:r>
            <a:endParaRPr lang="nl-BE" sz="2800" dirty="0"/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/>
              <a:t> Project </a:t>
            </a:r>
            <a:r>
              <a:rPr lang="nl-BE" sz="2800" dirty="0" err="1" smtClean="0"/>
              <a:t>closing</a:t>
            </a:r>
            <a:endParaRPr lang="nl-BE" sz="2800" dirty="0"/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/>
              <a:t> Support</a:t>
            </a:r>
            <a:endParaRPr lang="nl-NL" sz="2800" dirty="0"/>
          </a:p>
          <a:p>
            <a:pPr marL="609600" indent="-609600">
              <a:buFont typeface="+mj-lt"/>
              <a:buAutoNum type="arabicPeriod"/>
            </a:pPr>
            <a:endParaRPr lang="nl-NL" sz="2800" dirty="0"/>
          </a:p>
          <a:p>
            <a:pPr marL="609600" indent="-609600" eaLnBrk="1" hangingPunct="1">
              <a:buFont typeface="+mj-lt"/>
              <a:buAutoNum type="arabicPeriod"/>
            </a:pP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3799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smtClean="0"/>
              <a:t>Failure ERP </a:t>
            </a:r>
            <a:r>
              <a:rPr lang="nl-BE" dirty="0" err="1" smtClean="0"/>
              <a:t>implementations</a:t>
            </a:r>
            <a:endParaRPr lang="nl-NL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306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nl-BE" dirty="0" err="1" smtClean="0"/>
              <a:t>Potential</a:t>
            </a:r>
            <a:r>
              <a:rPr lang="nl-BE" dirty="0" smtClean="0"/>
              <a:t> root </a:t>
            </a:r>
            <a:r>
              <a:rPr lang="nl-BE" dirty="0" err="1" smtClean="0"/>
              <a:t>causes</a:t>
            </a:r>
            <a:r>
              <a:rPr lang="nl-BE" dirty="0" smtClean="0"/>
              <a:t>:</a:t>
            </a:r>
          </a:p>
          <a:p>
            <a:pPr lvl="1" eaLnBrk="1" hangingPunct="1"/>
            <a:r>
              <a:rPr lang="nl-NL" dirty="0" smtClean="0"/>
              <a:t>Incomplete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unclear</a:t>
            </a:r>
            <a:r>
              <a:rPr lang="nl-NL" dirty="0" smtClean="0"/>
              <a:t> </a:t>
            </a:r>
            <a:r>
              <a:rPr lang="nl-NL" dirty="0" err="1" smtClean="0"/>
              <a:t>strategic</a:t>
            </a:r>
            <a:r>
              <a:rPr lang="nl-NL" dirty="0" smtClean="0"/>
              <a:t> </a:t>
            </a:r>
            <a:r>
              <a:rPr lang="nl-NL" dirty="0" err="1" smtClean="0"/>
              <a:t>requirements</a:t>
            </a:r>
            <a:endParaRPr lang="nl-NL" dirty="0" smtClean="0"/>
          </a:p>
          <a:p>
            <a:pPr lvl="1" eaLnBrk="1" hangingPunct="1"/>
            <a:r>
              <a:rPr lang="nl-NL" dirty="0" smtClean="0"/>
              <a:t>No support </a:t>
            </a:r>
            <a:r>
              <a:rPr lang="nl-NL" dirty="0" err="1" smtClean="0"/>
              <a:t>from</a:t>
            </a:r>
            <a:r>
              <a:rPr lang="nl-NL" dirty="0" smtClean="0"/>
              <a:t> top management</a:t>
            </a:r>
          </a:p>
          <a:p>
            <a:pPr lvl="1" eaLnBrk="1" hangingPunct="1"/>
            <a:r>
              <a:rPr lang="nl-NL" dirty="0" smtClean="0"/>
              <a:t>Bad project management</a:t>
            </a:r>
          </a:p>
          <a:p>
            <a:pPr lvl="1" eaLnBrk="1" hangingPunct="1"/>
            <a:r>
              <a:rPr lang="nl-NL" dirty="0" err="1" smtClean="0"/>
              <a:t>Insufficient</a:t>
            </a:r>
            <a:r>
              <a:rPr lang="nl-NL" dirty="0" smtClean="0"/>
              <a:t> </a:t>
            </a:r>
            <a:r>
              <a:rPr lang="nl-NL" dirty="0" err="1" smtClean="0"/>
              <a:t>knowledge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package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possibilities</a:t>
            </a:r>
            <a:r>
              <a:rPr lang="nl-NL" dirty="0" smtClean="0"/>
              <a:t> </a:t>
            </a:r>
          </a:p>
          <a:p>
            <a:pPr lvl="1" eaLnBrk="1" hangingPunct="1"/>
            <a:r>
              <a:rPr lang="nl-NL" dirty="0" err="1" smtClean="0"/>
              <a:t>Insufficient</a:t>
            </a:r>
            <a:r>
              <a:rPr lang="nl-NL" dirty="0" smtClean="0"/>
              <a:t> training</a:t>
            </a:r>
          </a:p>
          <a:p>
            <a:pPr lvl="1"/>
            <a:r>
              <a:rPr lang="nl-NL" dirty="0" err="1" smtClean="0"/>
              <a:t>Quality</a:t>
            </a:r>
            <a:r>
              <a:rPr lang="nl-NL" dirty="0" smtClean="0"/>
              <a:t> masterdata: incomplete / incorrect data (eg. In case of a </a:t>
            </a:r>
            <a:r>
              <a:rPr lang="nl-NL" dirty="0" err="1" smtClean="0"/>
              <a:t>purely</a:t>
            </a:r>
            <a:r>
              <a:rPr lang="nl-NL" dirty="0" smtClean="0"/>
              <a:t> </a:t>
            </a:r>
            <a:r>
              <a:rPr lang="nl-NL" dirty="0" err="1" smtClean="0"/>
              <a:t>technical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Insufficient</a:t>
            </a:r>
            <a:r>
              <a:rPr lang="nl-NL" dirty="0" smtClean="0"/>
              <a:t> end-</a:t>
            </a:r>
            <a:r>
              <a:rPr lang="nl-NL" dirty="0" err="1" smtClean="0"/>
              <a:t>to</a:t>
            </a:r>
            <a:r>
              <a:rPr lang="nl-NL" dirty="0" smtClean="0"/>
              <a:t>-end </a:t>
            </a:r>
            <a:r>
              <a:rPr lang="nl-NL" dirty="0" err="1" smtClean="0"/>
              <a:t>testing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034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Definition ERP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27943"/>
            <a:ext cx="8229600" cy="441166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ERP = Enterprise Resource Planning</a:t>
            </a:r>
            <a:br>
              <a:rPr lang="en-GB" altLang="nl-BE" dirty="0" smtClean="0"/>
            </a:b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An ERP software supports the management of multiple business functions and business processes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in 1 integrated database</a:t>
            </a:r>
            <a:endParaRPr lang="en-GB" altLang="nl-BE" dirty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Example: purchasing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quotation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Purchase request + approval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Make purchase order + send order to supplier 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Goods receipt / Services receipt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Invoice control + book invoice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Pay invoice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Process names ‘Purchase to pay’</a:t>
            </a:r>
            <a:br>
              <a:rPr lang="en-GB" altLang="nl-BE" dirty="0" smtClean="0"/>
            </a:b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Historic evolution: MRP </a:t>
            </a:r>
            <a:r>
              <a:rPr lang="en-GB" altLang="nl-BE" dirty="0" smtClean="0">
                <a:sym typeface="Wingdings" pitchFamily="2" charset="2"/>
              </a:rPr>
              <a:t>MRP II  ERP</a:t>
            </a:r>
            <a:endParaRPr lang="en-GB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3586648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7543800" cy="1204912"/>
          </a:xfrm>
        </p:spPr>
        <p:txBody>
          <a:bodyPr tIns="0" anchor="ctr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History ERP: MRP1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041900"/>
          </a:xfrm>
        </p:spPr>
        <p:txBody>
          <a:bodyPr lIns="0" tIns="0" rIns="0" bIns="0">
            <a:normAutofit fontScale="85000" lnSpcReduction="20000"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Material Requirements Planning</a:t>
            </a:r>
            <a:br>
              <a:rPr lang="en-GB" altLang="nl-BE" dirty="0" smtClean="0"/>
            </a:br>
            <a:endParaRPr lang="en-GB" altLang="nl-BE" dirty="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Material requirements planning (</a:t>
            </a:r>
            <a:r>
              <a:rPr lang="en-US" b="1" dirty="0"/>
              <a:t>MRP</a:t>
            </a:r>
            <a:r>
              <a:rPr lang="en-US" dirty="0"/>
              <a:t>) is a production planning, scheduling, and inventory control system used to manage manufacturing </a:t>
            </a:r>
            <a:r>
              <a:rPr lang="en-US" dirty="0" smtClean="0"/>
              <a:t>processes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A method to determine the need for materials in a production environment based on expected sales to customers</a:t>
            </a:r>
            <a:br>
              <a:rPr lang="en-GB" altLang="nl-BE" dirty="0" smtClean="0"/>
            </a:b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Make use of  MPS</a:t>
            </a:r>
            <a:br>
              <a:rPr lang="en-GB" altLang="nl-BE" dirty="0" smtClean="0"/>
            </a:br>
            <a:r>
              <a:rPr lang="en-GB" altLang="nl-BE" dirty="0" err="1" smtClean="0"/>
              <a:t>MPS</a:t>
            </a:r>
            <a:r>
              <a:rPr lang="en-GB" altLang="nl-BE" dirty="0" smtClean="0"/>
              <a:t> = Master Production Schedule</a:t>
            </a:r>
            <a:br>
              <a:rPr lang="en-GB" altLang="nl-BE" dirty="0" smtClean="0"/>
            </a:br>
            <a:endParaRPr lang="en-GB" altLang="nl-BE" dirty="0" smtClean="0"/>
          </a:p>
          <a:p>
            <a:pPr eaLnBrk="1" hangingPunct="1"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2821151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Characteristics MRP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5239"/>
            <a:ext cx="8229600" cy="49006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3 objectives: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Manage material stock and WIP (work in progress) for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use in production and delivery to the customer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Keep lowest possible stock levels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Plan production on basis of </a:t>
            </a:r>
            <a:r>
              <a:rPr lang="en-GB" altLang="nl-BE" dirty="0" err="1" smtClean="0"/>
              <a:t>of</a:t>
            </a:r>
            <a:r>
              <a:rPr lang="en-GB" altLang="nl-BE" dirty="0" smtClean="0"/>
              <a:t> delivery times (lead times) and purchase on time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sz="3000" dirty="0" smtClean="0"/>
              <a:t>which materials and quantities are required by when , in order to fulfil the customer order in time and efficiently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sz="3000" dirty="0" smtClean="0"/>
              <a:t>Efficient = lowest cost = combination of actual cost and material handling + cost of stock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sz="3000" dirty="0" smtClean="0"/>
          </a:p>
        </p:txBody>
      </p:sp>
    </p:spTree>
    <p:extLst>
      <p:ext uri="{BB962C8B-B14F-4D97-AF65-F5344CB8AC3E}">
        <p14:creationId xmlns:p14="http://schemas.microsoft.com/office/powerpoint/2010/main" val="510139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0075" cy="4641850"/>
          </a:xfrm>
        </p:spPr>
        <p:txBody>
          <a:bodyPr lIns="0" tIns="0" rIns="0" bIns="0">
            <a:normAutofit fontScale="62500" lnSpcReduction="20000"/>
          </a:bodyPr>
          <a:lstStyle/>
          <a:p>
            <a:pPr marL="330200" indent="-330200" eaLnBrk="1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itchFamily="2" charset="2"/>
              <a:buChar char=""/>
              <a:tabLst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BOM = Bill Of Materials</a:t>
            </a:r>
            <a:br>
              <a:rPr lang="en-GB" altLang="nl-BE" dirty="0" smtClean="0">
                <a:solidFill>
                  <a:srgbClr val="000000"/>
                </a:solidFill>
              </a:rPr>
            </a:br>
            <a:r>
              <a:rPr lang="en-GB" altLang="nl-BE" dirty="0" smtClean="0">
                <a:solidFill>
                  <a:srgbClr val="000000"/>
                </a:solidFill>
              </a:rPr>
              <a:t>also called product structure</a:t>
            </a:r>
            <a:br>
              <a:rPr lang="en-GB" altLang="nl-BE" dirty="0" smtClean="0">
                <a:solidFill>
                  <a:srgbClr val="000000"/>
                </a:solidFill>
              </a:rPr>
            </a:br>
            <a:endParaRPr lang="en-GB" altLang="nl-BE" dirty="0" smtClean="0">
              <a:solidFill>
                <a:srgbClr val="000000"/>
              </a:solidFill>
            </a:endParaRPr>
          </a:p>
          <a:p>
            <a:pPr marL="330200" indent="-330200" eaLnBrk="1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itchFamily="2" charset="2"/>
              <a:buChar char=""/>
              <a:tabLst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Represents the composition of  a product X in material items y1, y2, … </a:t>
            </a:r>
            <a:r>
              <a:rPr lang="en-GB" altLang="nl-BE" dirty="0" err="1" smtClean="0">
                <a:solidFill>
                  <a:srgbClr val="000000"/>
                </a:solidFill>
              </a:rPr>
              <a:t>yn</a:t>
            </a:r>
            <a:r>
              <a:rPr lang="en-GB" altLang="nl-BE" dirty="0" smtClean="0">
                <a:solidFill>
                  <a:srgbClr val="000000"/>
                </a:solidFill>
              </a:rPr>
              <a:t> and for each material item how many are required to make 1 X.</a:t>
            </a:r>
          </a:p>
          <a:p>
            <a:pPr marL="330200" indent="-330200" eaLnBrk="1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itchFamily="2" charset="2"/>
              <a:buChar char=""/>
              <a:tabLst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</a:tabLst>
            </a:pPr>
            <a:endParaRPr lang="en-GB" altLang="nl-BE" dirty="0" smtClean="0">
              <a:solidFill>
                <a:srgbClr val="000000"/>
              </a:solidFill>
            </a:endParaRPr>
          </a:p>
          <a:p>
            <a:pPr marL="330200" indent="-330200" eaLnBrk="1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itchFamily="2" charset="2"/>
              <a:buChar char=""/>
              <a:tabLst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The more steps in the production process the more levels there are in a product structure</a:t>
            </a:r>
          </a:p>
          <a:p>
            <a:pPr marL="330200" indent="-330200" eaLnBrk="1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itchFamily="2" charset="2"/>
              <a:buChar char=""/>
              <a:tabLst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</a:tabLst>
            </a:pPr>
            <a:endParaRPr lang="en-GB" altLang="nl-BE" dirty="0">
              <a:solidFill>
                <a:srgbClr val="000000"/>
              </a:solidFill>
            </a:endParaRPr>
          </a:p>
          <a:p>
            <a:pPr marL="330200" indent="-330200" eaLnBrk="1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itchFamily="2" charset="2"/>
              <a:buChar char=""/>
              <a:tabLst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Material items on themselves are either:</a:t>
            </a:r>
          </a:p>
          <a:p>
            <a:pPr marL="730250" lvl="1" indent="-330200">
              <a:lnSpc>
                <a:spcPct val="90000"/>
              </a:lnSpc>
              <a:spcBef>
                <a:spcPts val="750"/>
              </a:spcBef>
              <a:buSzPct val="70000"/>
              <a:buFont typeface="Wingdings" pitchFamily="2" charset="2"/>
              <a:buChar char=""/>
              <a:tabLst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Buy items: they are bought with an external supplier</a:t>
            </a:r>
          </a:p>
          <a:p>
            <a:pPr marL="730250" lvl="1" indent="-330200">
              <a:lnSpc>
                <a:spcPct val="90000"/>
              </a:lnSpc>
              <a:spcBef>
                <a:spcPts val="750"/>
              </a:spcBef>
              <a:buSzPct val="70000"/>
              <a:buFont typeface="Wingdings" pitchFamily="2" charset="2"/>
              <a:buChar char=""/>
              <a:tabLst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Make items: they are produced internally and have a BOM themselves </a:t>
            </a:r>
            <a:br>
              <a:rPr lang="en-GB" altLang="nl-BE" dirty="0" smtClean="0">
                <a:solidFill>
                  <a:srgbClr val="000000"/>
                </a:solidFill>
              </a:rPr>
            </a:br>
            <a:endParaRPr lang="en-GB" altLang="nl-BE" dirty="0" smtClean="0">
              <a:solidFill>
                <a:srgbClr val="000000"/>
              </a:solidFill>
            </a:endParaRPr>
          </a:p>
          <a:p>
            <a:pPr marL="330200" indent="-330200" eaLnBrk="1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itchFamily="2" charset="2"/>
              <a:buChar char=""/>
              <a:tabLst>
                <a:tab pos="900113" algn="l"/>
                <a:tab pos="1814513" algn="l"/>
                <a:tab pos="2728913" algn="l"/>
                <a:tab pos="3643313" algn="l"/>
                <a:tab pos="4557713" algn="l"/>
                <a:tab pos="5472113" algn="l"/>
                <a:tab pos="6386513" algn="l"/>
                <a:tab pos="7300913" algn="l"/>
                <a:tab pos="8215313" algn="l"/>
                <a:tab pos="9129713" algn="l"/>
                <a:tab pos="10044113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The lowest level is always a buy item =&gt; goods or materials that are purchased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sz="5000">
                <a:solidFill>
                  <a:schemeClr val="tx2"/>
                </a:solidFill>
                <a:latin typeface="Calibri" pitchFamily="34" charset="0"/>
              </a:rPr>
              <a:t>MRP: BOM </a:t>
            </a:r>
          </a:p>
        </p:txBody>
      </p:sp>
    </p:spTree>
    <p:extLst>
      <p:ext uri="{BB962C8B-B14F-4D97-AF65-F5344CB8AC3E}">
        <p14:creationId xmlns:p14="http://schemas.microsoft.com/office/powerpoint/2010/main" val="1954226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7534275" cy="1195387"/>
          </a:xfrm>
        </p:spPr>
        <p:txBody>
          <a:bodyPr tIns="0" anchor="ctr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Example BOM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600450" y="1260475"/>
            <a:ext cx="1979613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Table </a:t>
            </a:r>
            <a:r>
              <a:rPr lang="en-GB" altLang="nl-BE" dirty="0">
                <a:solidFill>
                  <a:srgbClr val="000000"/>
                </a:solidFill>
              </a:rPr>
              <a:t>(1)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079500" y="2519363"/>
            <a:ext cx="1260475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err="1" smtClean="0">
                <a:solidFill>
                  <a:srgbClr val="000000"/>
                </a:solidFill>
              </a:rPr>
              <a:t>Tabletop</a:t>
            </a:r>
            <a:r>
              <a:rPr lang="en-GB" altLang="nl-BE" dirty="0" smtClean="0">
                <a:solidFill>
                  <a:srgbClr val="000000"/>
                </a:solidFill>
              </a:rPr>
              <a:t> </a:t>
            </a:r>
            <a:r>
              <a:rPr lang="en-GB" altLang="nl-BE" dirty="0">
                <a:solidFill>
                  <a:srgbClr val="000000"/>
                </a:solidFill>
              </a:rPr>
              <a:t/>
            </a:r>
            <a:br>
              <a:rPr lang="en-GB" altLang="nl-BE" dirty="0">
                <a:solidFill>
                  <a:srgbClr val="000000"/>
                </a:solidFill>
              </a:rPr>
            </a:br>
            <a:r>
              <a:rPr lang="en-GB" altLang="nl-BE" dirty="0">
                <a:solidFill>
                  <a:srgbClr val="000000"/>
                </a:solidFill>
              </a:rPr>
              <a:t>(1)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060700" y="2519363"/>
            <a:ext cx="1260475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Leg clamp(4</a:t>
            </a:r>
            <a:r>
              <a:rPr lang="en-GB" altLang="nl-BE" dirty="0">
                <a:solidFill>
                  <a:srgbClr val="000000"/>
                </a:solidFill>
              </a:rPr>
              <a:t>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5040313" y="2519363"/>
            <a:ext cx="1260475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Leg </a:t>
            </a:r>
            <a:r>
              <a:rPr lang="en-GB" altLang="nl-BE" dirty="0">
                <a:solidFill>
                  <a:srgbClr val="000000"/>
                </a:solidFill>
              </a:rPr>
              <a:t/>
            </a:r>
            <a:br>
              <a:rPr lang="en-GB" altLang="nl-BE" dirty="0">
                <a:solidFill>
                  <a:srgbClr val="000000"/>
                </a:solidFill>
              </a:rPr>
            </a:br>
            <a:r>
              <a:rPr lang="en-GB" altLang="nl-BE" dirty="0">
                <a:solidFill>
                  <a:srgbClr val="000000"/>
                </a:solidFill>
              </a:rPr>
              <a:t>Assembly</a:t>
            </a:r>
            <a:br>
              <a:rPr lang="en-GB" altLang="nl-BE" dirty="0">
                <a:solidFill>
                  <a:srgbClr val="000000"/>
                </a:solidFill>
              </a:rPr>
            </a:br>
            <a:r>
              <a:rPr lang="en-GB" altLang="nl-BE" dirty="0">
                <a:solidFill>
                  <a:srgbClr val="000000"/>
                </a:solidFill>
              </a:rPr>
              <a:t>(4)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7019925" y="2519363"/>
            <a:ext cx="1368425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Screws(16</a:t>
            </a:r>
            <a:r>
              <a:rPr lang="en-GB" altLang="nl-BE" dirty="0">
                <a:solidFill>
                  <a:srgbClr val="000000"/>
                </a:solidFill>
              </a:rPr>
              <a:t>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1079500" y="3959225"/>
            <a:ext cx="1260475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Painted </a:t>
            </a:r>
            <a:r>
              <a:rPr lang="en-GB" altLang="nl-BE" dirty="0" err="1" smtClean="0">
                <a:solidFill>
                  <a:srgbClr val="000000"/>
                </a:solidFill>
              </a:rPr>
              <a:t>tabletop</a:t>
            </a:r>
            <a:r>
              <a:rPr lang="en-GB" altLang="nl-BE" dirty="0">
                <a:solidFill>
                  <a:srgbClr val="000000"/>
                </a:solidFill>
              </a:rPr>
              <a:t/>
            </a:r>
            <a:br>
              <a:rPr lang="en-GB" altLang="nl-BE" dirty="0">
                <a:solidFill>
                  <a:srgbClr val="000000"/>
                </a:solidFill>
              </a:rPr>
            </a:br>
            <a:r>
              <a:rPr lang="en-GB" altLang="nl-BE" dirty="0">
                <a:solidFill>
                  <a:srgbClr val="000000"/>
                </a:solidFill>
              </a:rPr>
              <a:t> </a:t>
            </a:r>
            <a:r>
              <a:rPr lang="en-GB" altLang="nl-BE" dirty="0" smtClean="0">
                <a:solidFill>
                  <a:srgbClr val="000000"/>
                </a:solidFill>
              </a:rPr>
              <a:t> </a:t>
            </a:r>
            <a:r>
              <a:rPr lang="en-GB" altLang="nl-BE" dirty="0">
                <a:solidFill>
                  <a:srgbClr val="000000"/>
                </a:solidFill>
              </a:rPr>
              <a:t>(1)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2519363" y="3959225"/>
            <a:ext cx="1260475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>
                <a:solidFill>
                  <a:srgbClr val="000000"/>
                </a:solidFill>
              </a:rPr>
              <a:t>Frame</a:t>
            </a:r>
            <a:br>
              <a:rPr lang="en-GB" altLang="nl-BE">
                <a:solidFill>
                  <a:srgbClr val="000000"/>
                </a:solidFill>
              </a:rPr>
            </a:br>
            <a:r>
              <a:rPr lang="en-GB" altLang="nl-BE">
                <a:solidFill>
                  <a:srgbClr val="000000"/>
                </a:solidFill>
              </a:rPr>
              <a:t>(2)</a:t>
            </a:r>
            <a:r>
              <a:rPr lang="ar-SA" altLang="nl-BE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>
              <a:solidFill>
                <a:srgbClr val="000000"/>
              </a:solidFill>
            </a:endParaRP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3959225" y="3959225"/>
            <a:ext cx="1333500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Screws(8</a:t>
            </a:r>
            <a:r>
              <a:rPr lang="en-GB" altLang="nl-BE" dirty="0">
                <a:solidFill>
                  <a:srgbClr val="000000"/>
                </a:solidFill>
              </a:rPr>
              <a:t>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1079500" y="5219700"/>
            <a:ext cx="1260475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>
                <a:solidFill>
                  <a:srgbClr val="000000"/>
                </a:solidFill>
              </a:rPr>
              <a:t>Houten </a:t>
            </a:r>
            <a:br>
              <a:rPr lang="en-GB" altLang="nl-BE">
                <a:solidFill>
                  <a:srgbClr val="000000"/>
                </a:solidFill>
              </a:rPr>
            </a:br>
            <a:r>
              <a:rPr lang="en-GB" altLang="nl-BE">
                <a:solidFill>
                  <a:srgbClr val="000000"/>
                </a:solidFill>
              </a:rPr>
              <a:t>blad (1)</a:t>
            </a:r>
            <a:r>
              <a:rPr lang="ar-SA" altLang="nl-BE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>
              <a:solidFill>
                <a:srgbClr val="000000"/>
              </a:solidFill>
            </a:endParaRP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2700338" y="5219700"/>
            <a:ext cx="1260475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Paint</a:t>
            </a:r>
            <a:r>
              <a:rPr lang="en-GB" altLang="nl-BE" dirty="0">
                <a:solidFill>
                  <a:srgbClr val="000000"/>
                </a:solidFill>
              </a:rPr>
              <a:t/>
            </a:r>
            <a:br>
              <a:rPr lang="en-GB" altLang="nl-BE" dirty="0">
                <a:solidFill>
                  <a:srgbClr val="000000"/>
                </a:solidFill>
              </a:rPr>
            </a:br>
            <a:r>
              <a:rPr lang="en-GB" altLang="nl-BE" dirty="0">
                <a:solidFill>
                  <a:srgbClr val="000000"/>
                </a:solidFill>
              </a:rPr>
              <a:t>(0,15 L)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cxnSp>
        <p:nvCxnSpPr>
          <p:cNvPr id="15373" name="AutoShape 13"/>
          <p:cNvCxnSpPr>
            <a:cxnSpLocks noChangeShapeType="1"/>
          </p:cNvCxnSpPr>
          <p:nvPr/>
        </p:nvCxnSpPr>
        <p:spPr bwMode="auto">
          <a:xfrm flipV="1">
            <a:off x="1692275" y="2276475"/>
            <a:ext cx="2808288" cy="250825"/>
          </a:xfrm>
          <a:prstGeom prst="bentConnector3">
            <a:avLst>
              <a:gd name="adj1" fmla="val -6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4"/>
          <p:cNvCxnSpPr>
            <a:cxnSpLocks noChangeShapeType="1"/>
            <a:stCxn id="15365" idx="0"/>
            <a:endCxn id="15363" idx="2"/>
          </p:cNvCxnSpPr>
          <p:nvPr/>
        </p:nvCxnSpPr>
        <p:spPr bwMode="auto">
          <a:xfrm rot="-5400000">
            <a:off x="3871912" y="1800226"/>
            <a:ext cx="538163" cy="900112"/>
          </a:xfrm>
          <a:prstGeom prst="bentConnector3">
            <a:avLst>
              <a:gd name="adj1" fmla="val 4513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5"/>
          <p:cNvCxnSpPr>
            <a:cxnSpLocks noChangeShapeType="1"/>
            <a:stCxn id="15368" idx="0"/>
            <a:endCxn id="15364" idx="2"/>
          </p:cNvCxnSpPr>
          <p:nvPr/>
        </p:nvCxnSpPr>
        <p:spPr bwMode="auto">
          <a:xfrm flipV="1">
            <a:off x="1709738" y="3240088"/>
            <a:ext cx="1587" cy="719137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6"/>
          <p:cNvCxnSpPr>
            <a:cxnSpLocks noChangeShapeType="1"/>
            <a:stCxn id="15370" idx="0"/>
          </p:cNvCxnSpPr>
          <p:nvPr/>
        </p:nvCxnSpPr>
        <p:spPr bwMode="auto">
          <a:xfrm rot="16200000" flipV="1">
            <a:off x="3037681" y="2370932"/>
            <a:ext cx="242887" cy="29337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1079500" y="5219700"/>
            <a:ext cx="1260475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Wooden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err="1" smtClean="0">
                <a:solidFill>
                  <a:srgbClr val="000000"/>
                </a:solidFill>
              </a:rPr>
              <a:t>tabletop</a:t>
            </a:r>
            <a:r>
              <a:rPr lang="en-GB" altLang="nl-BE" dirty="0" smtClean="0">
                <a:solidFill>
                  <a:srgbClr val="000000"/>
                </a:solidFill>
              </a:rPr>
              <a:t> </a:t>
            </a:r>
            <a:r>
              <a:rPr lang="en-GB" altLang="nl-BE" dirty="0">
                <a:solidFill>
                  <a:srgbClr val="000000"/>
                </a:solidFill>
              </a:rPr>
              <a:t>(1)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cxnSp>
        <p:nvCxnSpPr>
          <p:cNvPr id="15378" name="AutoShape 18"/>
          <p:cNvCxnSpPr>
            <a:cxnSpLocks noChangeShapeType="1"/>
            <a:endCxn id="15364" idx="2"/>
          </p:cNvCxnSpPr>
          <p:nvPr/>
        </p:nvCxnSpPr>
        <p:spPr bwMode="auto">
          <a:xfrm rot="10800000">
            <a:off x="1709738" y="3240088"/>
            <a:ext cx="1422400" cy="47625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9"/>
          <p:cNvCxnSpPr>
            <a:cxnSpLocks noChangeShapeType="1"/>
            <a:stCxn id="15377" idx="0"/>
            <a:endCxn id="15368" idx="2"/>
          </p:cNvCxnSpPr>
          <p:nvPr/>
        </p:nvCxnSpPr>
        <p:spPr bwMode="auto">
          <a:xfrm flipV="1">
            <a:off x="1709738" y="4679950"/>
            <a:ext cx="1587" cy="53975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72" idx="0"/>
          </p:cNvCxnSpPr>
          <p:nvPr/>
        </p:nvCxnSpPr>
        <p:spPr bwMode="auto">
          <a:xfrm flipH="1" flipV="1">
            <a:off x="1709738" y="4949825"/>
            <a:ext cx="1620837" cy="269875"/>
          </a:xfrm>
          <a:prstGeom prst="bentConnector3">
            <a:avLst>
              <a:gd name="adj1" fmla="val 389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5400675" y="3959225"/>
            <a:ext cx="1079500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Leg</a:t>
            </a:r>
            <a:r>
              <a:rPr lang="en-GB" altLang="nl-BE" dirty="0">
                <a:solidFill>
                  <a:srgbClr val="000000"/>
                </a:solidFill>
              </a:rPr>
              <a:t/>
            </a:r>
            <a:br>
              <a:rPr lang="en-GB" altLang="nl-BE" dirty="0">
                <a:solidFill>
                  <a:srgbClr val="000000"/>
                </a:solidFill>
              </a:rPr>
            </a:br>
            <a:r>
              <a:rPr lang="en-GB" altLang="nl-BE" dirty="0">
                <a:solidFill>
                  <a:srgbClr val="000000"/>
                </a:solidFill>
              </a:rPr>
              <a:t>(1)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6659563" y="3959225"/>
            <a:ext cx="1079500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>
                <a:solidFill>
                  <a:srgbClr val="000000"/>
                </a:solidFill>
              </a:rPr>
              <a:t>feet(1</a:t>
            </a:r>
            <a:r>
              <a:rPr lang="en-GB" altLang="nl-BE" dirty="0">
                <a:solidFill>
                  <a:srgbClr val="000000"/>
                </a:solidFill>
              </a:rPr>
              <a:t>)</a:t>
            </a:r>
            <a:r>
              <a:rPr lang="ar-SA" altLang="nl-BE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 dirty="0">
              <a:solidFill>
                <a:srgbClr val="000000"/>
              </a:solidFill>
            </a:endParaRPr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7920038" y="3959225"/>
            <a:ext cx="1079500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>
                <a:solidFill>
                  <a:srgbClr val="000000"/>
                </a:solidFill>
              </a:rPr>
              <a:t>Kit</a:t>
            </a:r>
            <a:br>
              <a:rPr lang="en-GB" altLang="nl-BE">
                <a:solidFill>
                  <a:srgbClr val="000000"/>
                </a:solidFill>
              </a:rPr>
            </a:br>
            <a:r>
              <a:rPr lang="en-GB" altLang="nl-BE">
                <a:solidFill>
                  <a:srgbClr val="000000"/>
                </a:solidFill>
              </a:rPr>
              <a:t>(0,2 st)</a:t>
            </a:r>
            <a:r>
              <a:rPr lang="ar-SA" altLang="nl-BE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nl-BE">
              <a:solidFill>
                <a:srgbClr val="000000"/>
              </a:solidFill>
            </a:endParaRPr>
          </a:p>
        </p:txBody>
      </p:sp>
      <p:cxnSp>
        <p:nvCxnSpPr>
          <p:cNvPr id="15384" name="AutoShape 24"/>
          <p:cNvCxnSpPr>
            <a:cxnSpLocks noChangeShapeType="1"/>
            <a:stCxn id="15381" idx="0"/>
            <a:endCxn id="15366" idx="2"/>
          </p:cNvCxnSpPr>
          <p:nvPr/>
        </p:nvCxnSpPr>
        <p:spPr bwMode="auto">
          <a:xfrm flipH="1" flipV="1">
            <a:off x="5670550" y="3240088"/>
            <a:ext cx="269875" cy="719137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</p:cNvCxnSpPr>
          <p:nvPr/>
        </p:nvCxnSpPr>
        <p:spPr bwMode="auto">
          <a:xfrm rot="10800000">
            <a:off x="5795963" y="3573463"/>
            <a:ext cx="1384300" cy="358775"/>
          </a:xfrm>
          <a:prstGeom prst="bentConnector3">
            <a:avLst>
              <a:gd name="adj1" fmla="val 111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0" y="1368425"/>
            <a:ext cx="1079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altLang="nl-B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0" y="2533650"/>
            <a:ext cx="1079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altLang="nl-B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0" y="4152900"/>
            <a:ext cx="1079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altLang="nl-B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0" y="5413375"/>
            <a:ext cx="1079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defTabSz="449263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altLang="nl-B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3132138" y="3716338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cxnSp>
        <p:nvCxnSpPr>
          <p:cNvPr id="15391" name="AutoShape 31"/>
          <p:cNvCxnSpPr>
            <a:cxnSpLocks noChangeShapeType="1"/>
          </p:cNvCxnSpPr>
          <p:nvPr/>
        </p:nvCxnSpPr>
        <p:spPr bwMode="auto">
          <a:xfrm rot="10800000">
            <a:off x="7092950" y="3573463"/>
            <a:ext cx="1384300" cy="358775"/>
          </a:xfrm>
          <a:prstGeom prst="bentConnector3">
            <a:avLst>
              <a:gd name="adj1" fmla="val 111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AutoShape 32"/>
          <p:cNvCxnSpPr>
            <a:cxnSpLocks noChangeShapeType="1"/>
            <a:stCxn id="15366" idx="0"/>
          </p:cNvCxnSpPr>
          <p:nvPr/>
        </p:nvCxnSpPr>
        <p:spPr bwMode="auto">
          <a:xfrm rot="5400000" flipH="1">
            <a:off x="4999831" y="1848644"/>
            <a:ext cx="242888" cy="109855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3" name="AutoShape 33"/>
          <p:cNvCxnSpPr>
            <a:cxnSpLocks noChangeShapeType="1"/>
            <a:stCxn id="15367" idx="0"/>
          </p:cNvCxnSpPr>
          <p:nvPr/>
        </p:nvCxnSpPr>
        <p:spPr bwMode="auto">
          <a:xfrm rot="16200000" flipV="1">
            <a:off x="6556375" y="1371600"/>
            <a:ext cx="242888" cy="2052638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56745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7543800" cy="1204912"/>
          </a:xfrm>
        </p:spPr>
        <p:txBody>
          <a:bodyPr tIns="0" anchor="ctr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MRP: take care!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321175"/>
          </a:xfrm>
        </p:spPr>
        <p:txBody>
          <a:bodyPr lIns="0" tIns="0" rIns="0" bIns="0">
            <a:norm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An MRP system needs to take into account: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 existing stock and lead(delivery)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Minimum order quantities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Shortcoming of MRP: </a:t>
            </a:r>
          </a:p>
          <a:p>
            <a:pPr marL="400050" lvl="1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/>
            </a:r>
            <a:br>
              <a:rPr lang="en-GB" altLang="nl-BE" dirty="0" smtClean="0"/>
            </a:br>
            <a:r>
              <a:rPr lang="en-GB" altLang="nl-BE" dirty="0" smtClean="0"/>
              <a:t>does not consider capacity of the production department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  <a:p>
            <a:pPr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3919325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 tIns="0" anchor="ctr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BE" dirty="0" smtClean="0"/>
              <a:t>History ERP: MRP II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22787"/>
          </a:xfrm>
        </p:spPr>
        <p:txBody>
          <a:bodyPr lIns="0" tIns="0" rIns="0" bIns="0">
            <a:normAutofit lnSpcReduction="10000"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Manufacturing Resource Planning</a:t>
            </a:r>
            <a:br>
              <a:rPr lang="en-GB" altLang="nl-BE" dirty="0" smtClean="0"/>
            </a:b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Growth of calculation power of computers allowed to develop planning systems for the production and logistics handling</a:t>
            </a:r>
            <a:br>
              <a:rPr lang="en-GB" altLang="nl-BE" dirty="0" smtClean="0"/>
            </a:br>
            <a:endParaRPr lang="en-GB" altLang="nl-BE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nl-BE" dirty="0" smtClean="0"/>
              <a:t>Overtime planning and management software for other departments came available on the market</a:t>
            </a:r>
          </a:p>
          <a:p>
            <a:pPr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1920617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HoGent huisstijlkleuren">
      <a:dk1>
        <a:sysClr val="windowText" lastClr="000000"/>
      </a:dk1>
      <a:lt1>
        <a:sysClr val="window" lastClr="FFFFFF"/>
      </a:lt1>
      <a:dk2>
        <a:srgbClr val="464646"/>
      </a:dk2>
      <a:lt2>
        <a:srgbClr val="EEECE1"/>
      </a:lt2>
      <a:accent1>
        <a:srgbClr val="006FB8"/>
      </a:accent1>
      <a:accent2>
        <a:srgbClr val="F43445"/>
      </a:accent2>
      <a:accent3>
        <a:srgbClr val="009C7C"/>
      </a:accent3>
      <a:accent4>
        <a:srgbClr val="EFAAA2"/>
      </a:accent4>
      <a:accent5>
        <a:srgbClr val="969696"/>
      </a:accent5>
      <a:accent6>
        <a:srgbClr val="FFDA00"/>
      </a:accent6>
      <a:hlink>
        <a:srgbClr val="000000"/>
      </a:hlink>
      <a:folHlink>
        <a:srgbClr val="969696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1322</Words>
  <Application>Microsoft Office PowerPoint</Application>
  <PresentationFormat>Diavoorstelling (4:3)</PresentationFormat>
  <Paragraphs>354</Paragraphs>
  <Slides>29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Arial</vt:lpstr>
      <vt:lpstr>Calibri</vt:lpstr>
      <vt:lpstr>Symbol</vt:lpstr>
      <vt:lpstr>Times New Roman</vt:lpstr>
      <vt:lpstr>Wingdings</vt:lpstr>
      <vt:lpstr>Wingdings 2</vt:lpstr>
      <vt:lpstr>Office-thema</vt:lpstr>
      <vt:lpstr>PowerPoint-presentatie</vt:lpstr>
      <vt:lpstr>PowerPoint-presentatie</vt:lpstr>
      <vt:lpstr>Definition ERP</vt:lpstr>
      <vt:lpstr>History ERP: MRP1</vt:lpstr>
      <vt:lpstr>Characteristics MRP </vt:lpstr>
      <vt:lpstr>PowerPoint-presentatie</vt:lpstr>
      <vt:lpstr>Example BOM</vt:lpstr>
      <vt:lpstr>MRP: take care!</vt:lpstr>
      <vt:lpstr>History ERP: MRP II</vt:lpstr>
      <vt:lpstr>History ERP: MRP II</vt:lpstr>
      <vt:lpstr>History ERP: ERP</vt:lpstr>
      <vt:lpstr>Goal of an ERP</vt:lpstr>
      <vt:lpstr>ERP characteristics</vt:lpstr>
      <vt:lpstr>Main characteristics of ERP-systems</vt:lpstr>
      <vt:lpstr>ERP: Sector specific solutions</vt:lpstr>
      <vt:lpstr>History ERP: ERP II</vt:lpstr>
      <vt:lpstr>History ERP: ERP II</vt:lpstr>
      <vt:lpstr>ERP Building blocks</vt:lpstr>
      <vt:lpstr>Building blocks</vt:lpstr>
      <vt:lpstr>Building blocks</vt:lpstr>
      <vt:lpstr>Building blocks</vt:lpstr>
      <vt:lpstr>When choose ERP</vt:lpstr>
      <vt:lpstr>When ERP</vt:lpstr>
      <vt:lpstr>Advantages ERP</vt:lpstr>
      <vt:lpstr>Disadvantages ERP</vt:lpstr>
      <vt:lpstr>Selection ERP-system</vt:lpstr>
      <vt:lpstr>Selection of  ERP-system</vt:lpstr>
      <vt:lpstr>Implementation of an ERP: 11 steps</vt:lpstr>
      <vt:lpstr>Failure ERP implementations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Jurgen Maelfeyt</dc:creator>
  <cp:lastModifiedBy>Marc Asselberg</cp:lastModifiedBy>
  <cp:revision>134</cp:revision>
  <dcterms:created xsi:type="dcterms:W3CDTF">2012-09-05T12:48:48Z</dcterms:created>
  <dcterms:modified xsi:type="dcterms:W3CDTF">2017-04-26T12:59:37Z</dcterms:modified>
</cp:coreProperties>
</file>