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42"/>
  </p:notesMasterIdLst>
  <p:handoutMasterIdLst>
    <p:handoutMasterId r:id="rId43"/>
  </p:handoutMasterIdLst>
  <p:sldIdLst>
    <p:sldId id="812" r:id="rId3"/>
    <p:sldId id="903" r:id="rId4"/>
    <p:sldId id="871" r:id="rId5"/>
    <p:sldId id="904" r:id="rId6"/>
    <p:sldId id="873" r:id="rId7"/>
    <p:sldId id="874" r:id="rId8"/>
    <p:sldId id="934" r:id="rId9"/>
    <p:sldId id="935" r:id="rId10"/>
    <p:sldId id="936" r:id="rId11"/>
    <p:sldId id="937" r:id="rId12"/>
    <p:sldId id="875" r:id="rId13"/>
    <p:sldId id="877" r:id="rId14"/>
    <p:sldId id="500" r:id="rId15"/>
    <p:sldId id="786" r:id="rId16"/>
    <p:sldId id="791" r:id="rId17"/>
    <p:sldId id="906" r:id="rId18"/>
    <p:sldId id="912" r:id="rId19"/>
    <p:sldId id="913" r:id="rId20"/>
    <p:sldId id="919" r:id="rId21"/>
    <p:sldId id="929" r:id="rId22"/>
    <p:sldId id="920" r:id="rId23"/>
    <p:sldId id="921" r:id="rId24"/>
    <p:sldId id="922" r:id="rId25"/>
    <p:sldId id="914" r:id="rId26"/>
    <p:sldId id="923" r:id="rId27"/>
    <p:sldId id="925" r:id="rId28"/>
    <p:sldId id="915" r:id="rId29"/>
    <p:sldId id="917" r:id="rId30"/>
    <p:sldId id="926" r:id="rId31"/>
    <p:sldId id="927" r:id="rId32"/>
    <p:sldId id="928" r:id="rId33"/>
    <p:sldId id="882" r:id="rId34"/>
    <p:sldId id="883" r:id="rId35"/>
    <p:sldId id="884" r:id="rId36"/>
    <p:sldId id="885" r:id="rId37"/>
    <p:sldId id="930" r:id="rId38"/>
    <p:sldId id="931" r:id="rId39"/>
    <p:sldId id="932" r:id="rId40"/>
    <p:sldId id="933" r:id="rId41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e Gibbons" initials="JG" lastIdx="12" clrIdx="0"/>
  <p:cmAuthor id="1" name="Rodrigo Floriano" initials="RF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4"/>
    <a:srgbClr val="678DC5"/>
    <a:srgbClr val="3E67A4"/>
    <a:srgbClr val="3E8DC5"/>
    <a:srgbClr val="5F5F6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7" autoAdjust="0"/>
    <p:restoredTop sz="89277" autoAdjust="0"/>
  </p:normalViewPr>
  <p:slideViewPr>
    <p:cSldViewPr snapToGrid="0">
      <p:cViewPr varScale="1">
        <p:scale>
          <a:sx n="81" d="100"/>
          <a:sy n="81" d="100"/>
        </p:scale>
        <p:origin x="96" y="4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114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5.xml"/><Relationship Id="rId13" Type="http://schemas.openxmlformats.org/officeDocument/2006/relationships/slide" Target="slides/slide31.xml"/><Relationship Id="rId18" Type="http://schemas.openxmlformats.org/officeDocument/2006/relationships/slide" Target="slides/slide39.xml"/><Relationship Id="rId3" Type="http://schemas.openxmlformats.org/officeDocument/2006/relationships/slide" Target="slides/slide19.xml"/><Relationship Id="rId7" Type="http://schemas.openxmlformats.org/officeDocument/2006/relationships/slide" Target="slides/slide23.xml"/><Relationship Id="rId12" Type="http://schemas.openxmlformats.org/officeDocument/2006/relationships/slide" Target="slides/slide30.xml"/><Relationship Id="rId17" Type="http://schemas.openxmlformats.org/officeDocument/2006/relationships/slide" Target="slides/slide38.xml"/><Relationship Id="rId2" Type="http://schemas.openxmlformats.org/officeDocument/2006/relationships/slide" Target="slides/slide17.xml"/><Relationship Id="rId16" Type="http://schemas.openxmlformats.org/officeDocument/2006/relationships/slide" Target="slides/slide37.xml"/><Relationship Id="rId1" Type="http://schemas.openxmlformats.org/officeDocument/2006/relationships/slide" Target="slides/slide16.xml"/><Relationship Id="rId6" Type="http://schemas.openxmlformats.org/officeDocument/2006/relationships/slide" Target="slides/slide22.xml"/><Relationship Id="rId11" Type="http://schemas.openxmlformats.org/officeDocument/2006/relationships/slide" Target="slides/slide29.xml"/><Relationship Id="rId5" Type="http://schemas.openxmlformats.org/officeDocument/2006/relationships/slide" Target="slides/slide21.xml"/><Relationship Id="rId15" Type="http://schemas.openxmlformats.org/officeDocument/2006/relationships/slide" Target="slides/slide36.xml"/><Relationship Id="rId10" Type="http://schemas.openxmlformats.org/officeDocument/2006/relationships/slide" Target="slides/slide28.xml"/><Relationship Id="rId4" Type="http://schemas.openxmlformats.org/officeDocument/2006/relationships/slide" Target="slides/slide20.xml"/><Relationship Id="rId9" Type="http://schemas.openxmlformats.org/officeDocument/2006/relationships/slide" Target="slides/slide26.xml"/><Relationship Id="rId14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512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22244E67-557B-7741-B9F5-F61AA18495DF}" type="slidenum">
              <a:rPr lang="en-US" sz="800"/>
              <a:pPr algn="r" defTabSz="903288">
                <a:lnSpc>
                  <a:spcPct val="100000"/>
                </a:lnSpc>
              </a:pPr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181015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614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 smtClean="0">
                <a:cs typeface="+mn-cs"/>
              </a:defRPr>
            </a:lvl1pPr>
          </a:lstStyle>
          <a:p>
            <a:pPr>
              <a:defRPr/>
            </a:pPr>
            <a:fld id="{F4CE0E46-7F05-B940-8356-5580BE265E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1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646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9030C1-C977-B14B-8EB7-BA2B30FCDB63}" type="slidenum">
              <a:rPr lang="en-US" sz="800"/>
              <a:pPr/>
              <a:t>1</a:t>
            </a:fld>
            <a:endParaRPr lang="en-US" sz="80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</a:t>
            </a:r>
            <a:r>
              <a:rPr lang="en-US" b="0" dirty="0" smtClean="0"/>
              <a:t>Program</a:t>
            </a:r>
            <a:endParaRPr lang="en-US" b="0" dirty="0"/>
          </a:p>
          <a:p>
            <a:pPr>
              <a:buFontTx/>
              <a:buNone/>
            </a:pPr>
            <a:r>
              <a:rPr lang="en-US" b="0" dirty="0" smtClean="0"/>
              <a:t>Introduction</a:t>
            </a:r>
            <a:r>
              <a:rPr lang="en-US" b="0" baseline="0" dirty="0" smtClean="0"/>
              <a:t> to Networks v6.0</a:t>
            </a:r>
            <a:endParaRPr lang="en-US" b="0" dirty="0"/>
          </a:p>
          <a:p>
            <a:pPr>
              <a:buFontTx/>
              <a:buNone/>
            </a:pPr>
            <a:r>
              <a:rPr lang="en-US" sz="1300" b="0" dirty="0"/>
              <a:t>Chapter </a:t>
            </a:r>
            <a:r>
              <a:rPr lang="en-US" sz="1300" b="0" dirty="0" smtClean="0"/>
              <a:t>1: Explore the Network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3397270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14</a:t>
            </a:fld>
            <a:endParaRPr lang="en-US" sz="800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723805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/>
              <a:t>Introduction to Networks</a:t>
            </a:r>
            <a:r>
              <a:rPr lang="en-US" b="0" baseline="0" dirty="0" smtClean="0"/>
              <a:t> v6.0</a:t>
            </a:r>
            <a:endParaRPr lang="en-US" b="0" dirty="0" smtClean="0"/>
          </a:p>
          <a:p>
            <a:pPr>
              <a:buFontTx/>
              <a:buNone/>
            </a:pPr>
            <a:r>
              <a:rPr lang="en-US" sz="1200" b="0" dirty="0" smtClean="0"/>
              <a:t>Chapter 1: Explore the Network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867733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16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1.1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Globally Connected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1.1.1</a:t>
            </a:r>
            <a:r>
              <a:rPr lang="en-US" baseline="0" dirty="0" smtClean="0">
                <a:latin typeface="Arial" charset="0"/>
              </a:rPr>
              <a:t> – Network Today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3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17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1.1 – Globally Connected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1.1.2 – Providing</a:t>
            </a:r>
            <a:r>
              <a:rPr lang="en-US" baseline="0" dirty="0" smtClean="0">
                <a:latin typeface="Arial" charset="0"/>
              </a:rPr>
              <a:t> Resources in a Network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4482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/>
              <a:t>Introduction to Networks</a:t>
            </a:r>
            <a:r>
              <a:rPr lang="en-US" b="0" baseline="0" dirty="0" smtClean="0"/>
              <a:t> v6.0</a:t>
            </a:r>
            <a:endParaRPr lang="en-US" b="0" dirty="0" smtClean="0"/>
          </a:p>
          <a:p>
            <a:pPr>
              <a:buFontTx/>
              <a:buNone/>
            </a:pPr>
            <a:r>
              <a:rPr lang="en-US" sz="1200" b="0" dirty="0" smtClean="0"/>
              <a:t>Chapter 1: Explore the Network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196270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19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1.2 – LANs,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WANs, and the Internet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1.2.1 – Network Components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6589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20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1.2 – LANs,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WANs, and the Internet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1.2.1 – Network Components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6839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21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1.2 – LANs,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WANs, and the Internet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1.2.2</a:t>
            </a:r>
            <a:r>
              <a:rPr lang="en-US" baseline="0" dirty="0" smtClean="0">
                <a:latin typeface="Arial" charset="0"/>
              </a:rPr>
              <a:t> – LANs and WANs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74028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22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1.2 – LANs,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WANs, and the Internet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1.2.3</a:t>
            </a:r>
            <a:r>
              <a:rPr lang="en-US" baseline="0" dirty="0" smtClean="0">
                <a:latin typeface="Arial" charset="0"/>
              </a:rPr>
              <a:t> – The Internet, Intranets, and Extranets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28450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23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1.2 – LANs,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WANs, and the Internet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1.2.4</a:t>
            </a:r>
            <a:r>
              <a:rPr lang="en-US" baseline="0" dirty="0" smtClean="0">
                <a:latin typeface="Arial" charset="0"/>
              </a:rPr>
              <a:t> – Internet Connections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9691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2</a:t>
            </a:fld>
            <a:endParaRPr lang="en-US" sz="800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4016389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24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/>
              <a:t>Introduction to Networks</a:t>
            </a:r>
            <a:r>
              <a:rPr lang="en-US" b="0" baseline="0" dirty="0" smtClean="0"/>
              <a:t> v6.0</a:t>
            </a:r>
            <a:endParaRPr lang="en-US" b="0" dirty="0" smtClean="0"/>
          </a:p>
          <a:p>
            <a:pPr>
              <a:buFontTx/>
              <a:buNone/>
            </a:pPr>
            <a:r>
              <a:rPr lang="en-US" sz="1200" b="0" dirty="0" smtClean="0"/>
              <a:t>Chapter 1: Explore the Network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13880804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25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1.3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– The Network as a Platform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1.3.1</a:t>
            </a:r>
            <a:r>
              <a:rPr lang="en-US" baseline="0" dirty="0" smtClean="0">
                <a:latin typeface="Arial" charset="0"/>
              </a:rPr>
              <a:t> – Converged Networks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41857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26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1.3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– The Network as a Platform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1.3.2</a:t>
            </a:r>
            <a:r>
              <a:rPr lang="en-US" baseline="0" dirty="0" smtClean="0">
                <a:latin typeface="Arial" charset="0"/>
              </a:rPr>
              <a:t> – Reliable Network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23254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27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/>
              <a:t>Introduction to Networks</a:t>
            </a:r>
            <a:r>
              <a:rPr lang="en-US" b="0" baseline="0" dirty="0" smtClean="0"/>
              <a:t> v6.0</a:t>
            </a:r>
            <a:endParaRPr lang="en-US" b="0" dirty="0" smtClean="0"/>
          </a:p>
          <a:p>
            <a:pPr>
              <a:buFontTx/>
              <a:buNone/>
            </a:pPr>
            <a:r>
              <a:rPr lang="en-US" sz="1200" b="0" dirty="0" smtClean="0"/>
              <a:t>Chapter 1: Explore the Network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4728730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28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1.4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– The Changing Network Environment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1.4.1 – Network</a:t>
            </a:r>
            <a:r>
              <a:rPr lang="en-US" baseline="0" dirty="0" smtClean="0">
                <a:latin typeface="Arial" charset="0"/>
              </a:rPr>
              <a:t> Trends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2313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29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1.4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– The Changing Network Environment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1.4.2</a:t>
            </a:r>
            <a:r>
              <a:rPr lang="en-US" baseline="0" dirty="0" smtClean="0">
                <a:latin typeface="Arial" charset="0"/>
              </a:rPr>
              <a:t> - </a:t>
            </a:r>
            <a:r>
              <a:rPr lang="en-US" dirty="0" smtClean="0">
                <a:latin typeface="Arial" charset="0"/>
              </a:rPr>
              <a:t>Networking Technologies for the Home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6738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30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1.4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– The Changing Network Environment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1.4.3 – Network</a:t>
            </a:r>
            <a:r>
              <a:rPr lang="en-US" baseline="0" dirty="0" smtClean="0">
                <a:latin typeface="Arial" charset="0"/>
              </a:rPr>
              <a:t> Security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7579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31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1.4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– The Changing Network Environment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1.4.4 – Network</a:t>
            </a:r>
            <a:r>
              <a:rPr lang="en-US" baseline="0" dirty="0" smtClean="0">
                <a:latin typeface="Arial" charset="0"/>
              </a:rPr>
              <a:t> Architecture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7427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32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/>
              <a:t>Introduction to Networks</a:t>
            </a:r>
            <a:r>
              <a:rPr lang="en-US" b="0" baseline="0" dirty="0" smtClean="0"/>
              <a:t> v6.0</a:t>
            </a:r>
            <a:endParaRPr lang="en-US" b="0" dirty="0" smtClean="0"/>
          </a:p>
          <a:p>
            <a:pPr>
              <a:buFontTx/>
              <a:buNone/>
            </a:pPr>
            <a:r>
              <a:rPr lang="en-US" sz="1200" b="0" dirty="0" smtClean="0"/>
              <a:t>Chapter 1: Explore the Network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6333652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33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1.5.1.3</a:t>
            </a:r>
            <a:r>
              <a:rPr lang="en-US" sz="1200" kern="1200" baseline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- </a:t>
            </a:r>
            <a:r>
              <a:rPr lang="en-US" dirty="0" smtClean="0">
                <a:latin typeface="Arial" charset="0"/>
              </a:rPr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828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97EDCD-494B-463B-94F5-50E6B57D71C3}" type="slidenum">
              <a:rPr lang="en-US" smtClean="0"/>
              <a:pPr>
                <a:defRPr/>
              </a:pPr>
              <a:t>3</a:t>
            </a:fld>
            <a:endParaRPr 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 defTabSz="814388">
              <a:lnSpc>
                <a:spcPct val="90000"/>
              </a:lnSpc>
              <a:buNone/>
              <a:defRPr/>
            </a:pPr>
            <a:r>
              <a:rPr lang="en-US" sz="800" b="0" kern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rPr>
              <a:t>Introduction</a:t>
            </a:r>
            <a:r>
              <a:rPr lang="en-US" sz="800" b="0" kern="0" baseline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rPr>
              <a:t> to Network</a:t>
            </a:r>
            <a:r>
              <a:rPr lang="en-US" sz="800" b="0" kern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rPr>
              <a:t> Planning Guide</a:t>
            </a:r>
          </a:p>
          <a:p>
            <a:pPr marL="0" indent="0" algn="l" defTabSz="814388">
              <a:lnSpc>
                <a:spcPct val="90000"/>
              </a:lnSpc>
              <a:buNone/>
              <a:defRPr/>
            </a:pPr>
            <a:r>
              <a:rPr lang="en-US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Chapter 1: Exploring the Network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551885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C3B40C-7774-46A0-8FD7-D0857136B16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928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36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New Terms and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3130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37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New Terms and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9983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38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New Terms and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1999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39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New Terms and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038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4</a:t>
            </a:fld>
            <a:endParaRPr lang="en-US" sz="800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057119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ACE20BE7-F2F3-4E26-9454-50B18F790A4E}" type="slidenum">
              <a:rPr lang="en-US" sz="800" b="0">
                <a:ea typeface="ＭＳ Ｐゴシック" pitchFamily="34" charset="-128"/>
              </a:rPr>
              <a:pPr algn="r"/>
              <a:t>5</a:t>
            </a:fld>
            <a:endParaRPr lang="en-US" sz="800" b="0">
              <a:ea typeface="ＭＳ Ｐゴシック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784400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6</a:t>
            </a:fld>
            <a:endParaRPr lang="en-US" sz="8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368471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5F7D0146-1035-4865-8A5B-0B1E8578604B}" type="slidenum">
              <a:rPr lang="en-US" sz="800" b="0">
                <a:ea typeface="ＭＳ Ｐゴシック" pitchFamily="34" charset="-128"/>
              </a:rPr>
              <a:pPr algn="r"/>
              <a:t>11</a:t>
            </a:fld>
            <a:endParaRPr lang="en-US" sz="800" b="0">
              <a:ea typeface="ＭＳ Ｐゴシック" pitchFamily="34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635279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CB16DC-A265-4634-B8FE-A98AE819939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89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9030C1-C977-B14B-8EB7-BA2B30FCDB63}" type="slidenum">
              <a:rPr lang="en-US" sz="800"/>
              <a:pPr/>
              <a:t>13</a:t>
            </a:fld>
            <a:endParaRPr lang="en-US" sz="80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/>
              <a:t>Introduction to Networks</a:t>
            </a:r>
            <a:r>
              <a:rPr lang="en-US" b="0" baseline="0" dirty="0" smtClean="0"/>
              <a:t> v6.0</a:t>
            </a:r>
            <a:endParaRPr lang="en-US" b="0" dirty="0" smtClean="0"/>
          </a:p>
          <a:p>
            <a:pPr>
              <a:buFontTx/>
              <a:buNone/>
            </a:pPr>
            <a:r>
              <a:rPr lang="en-US" sz="1200" b="0" dirty="0" smtClean="0"/>
              <a:t>Chapter 1: Explore the Network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476943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C7FBAF0-BCF5-8741-945F-3C676379103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402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2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6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969748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Confidential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7F1BC4EF-034A-F647-AA58-B71D58802FDB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885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  <a:lvl3pPr marL="914400" indent="-225425">
              <a:buSzPct val="75000"/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47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2851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31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7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48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56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02293"/>
            <a:ext cx="8145462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687390"/>
            <a:ext cx="7940675" cy="4720787"/>
          </a:xfrm>
        </p:spPr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  <a:lvl3pPr marL="914400" indent="-225425">
              <a:buSzPct val="75000"/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975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4253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7491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29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0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15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4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6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8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499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190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28856D66-2D7E-BA44-8BF8-F720D8CAD36C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398" y="2078328"/>
            <a:ext cx="7940675" cy="39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193868" y="394392"/>
            <a:ext cx="877215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3075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3076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6084AB3D-AE30-934E-B0BC-A74C2CCEE444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3077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109" y="1539502"/>
            <a:ext cx="8733677" cy="492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8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3079" name="Rectangle 6313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Confidential</a:t>
            </a:r>
          </a:p>
        </p:txBody>
      </p:sp>
      <p:pic>
        <p:nvPicPr>
          <p:cNvPr id="3080" name="Picture 8" descr="Rev08_Cisco_BrandBar10_060408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network.cisco.com/community/certifications" TargetMode="Externa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acad.com/group/communities/community-hom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www.netacad.com/group/communities/ccna-blo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ny2NbeSZV4&amp;feature=youtu.be" TargetMode="External"/><Relationship Id="rId2" Type="http://schemas.openxmlformats.org/officeDocument/2006/relationships/hyperlink" Target="Section%201.1(cont.)" TargetMode="Externa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624384" y="800403"/>
            <a:ext cx="6788150" cy="1008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0" indent="0" algn="l" defTabSz="8143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None/>
              <a:defRPr sz="2000" b="1">
                <a:solidFill>
                  <a:schemeClr val="bg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 typeface="Wingdings" charset="0"/>
              <a:buNone/>
            </a:pPr>
            <a:endParaRPr lang="en-US" kern="0" dirty="0">
              <a:latin typeface="Arial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latin typeface="Arial" charset="0"/>
              </a:rPr>
              <a:t>Instructor Materials</a:t>
            </a:r>
            <a:br>
              <a:rPr lang="en-US" sz="2400" dirty="0">
                <a:latin typeface="Arial" charset="0"/>
              </a:rPr>
            </a:br>
            <a:r>
              <a:rPr lang="en-US" sz="2400" dirty="0">
                <a:latin typeface="Arial" charset="0"/>
              </a:rPr>
              <a:t>Chapter 1: Explore the Network</a:t>
            </a:r>
            <a:endParaRPr lang="en-US" sz="2400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150" y="4672012"/>
            <a:ext cx="4103688" cy="1061813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CCNA Routing and Switching</a:t>
            </a:r>
          </a:p>
          <a:p>
            <a:pPr eaLnBrk="1" hangingPunct="1"/>
            <a:r>
              <a:rPr lang="en-US" dirty="0">
                <a:latin typeface="Arial" charset="0"/>
              </a:rPr>
              <a:t>Introduction to Networks v6.0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26465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Chapter 1: Best Practices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 1.4</a:t>
            </a:r>
          </a:p>
          <a:p>
            <a:pPr lvl="1"/>
            <a:r>
              <a:rPr lang="en-US" dirty="0" smtClean="0"/>
              <a:t>Discuss BYOD implementation at your institution.</a:t>
            </a:r>
          </a:p>
          <a:p>
            <a:pPr lvl="1"/>
            <a:r>
              <a:rPr lang="en-US" dirty="0" smtClean="0"/>
              <a:t>Challenge students to give examples of “cloud computing”.</a:t>
            </a:r>
          </a:p>
          <a:p>
            <a:pPr lvl="1"/>
            <a:r>
              <a:rPr lang="en-US" dirty="0" smtClean="0"/>
              <a:t>Activity 1.4.3.3 – Good reinforcement of topics 1.4.3.1-2.</a:t>
            </a:r>
          </a:p>
          <a:p>
            <a:pPr lvl="1"/>
            <a:r>
              <a:rPr lang="en-US" dirty="0" smtClean="0"/>
              <a:t>Direct students to the Cisco Learning Network  to learn more information about certifications and create a guest account.</a:t>
            </a:r>
          </a:p>
          <a:p>
            <a:pPr marL="463550" lvl="1" indent="0">
              <a:buNone/>
            </a:pPr>
            <a:r>
              <a:rPr lang="en-US" dirty="0" smtClean="0">
                <a:hlinkClick r:id="rId2"/>
              </a:rPr>
              <a:t>https://learningnetwork.cisco.com/community/certifications</a:t>
            </a:r>
            <a:endParaRPr lang="en-US" dirty="0" smtClean="0"/>
          </a:p>
          <a:p>
            <a:pPr lvl="1"/>
            <a:r>
              <a:rPr lang="en-US" dirty="0" smtClean="0"/>
              <a:t>Discuss why students should obtain their CCNA certification.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917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395786" y="350288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1: Additional Help</a:t>
            </a:r>
          </a:p>
        </p:txBody>
      </p:sp>
      <p:sp>
        <p:nvSpPr>
          <p:cNvPr id="20483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395786" y="1260910"/>
            <a:ext cx="8200528" cy="3571875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30000"/>
              </a:spcBef>
              <a:spcAft>
                <a:spcPts val="1200"/>
              </a:spcAft>
              <a:defRPr/>
            </a:pPr>
            <a:r>
              <a:rPr lang="en-US" sz="2000" dirty="0"/>
              <a:t>For additional help with teaching strategies, including lesson plans, analogies for difficult concepts, and discussion topics, visit the CCNA Community at: </a:t>
            </a:r>
            <a:r>
              <a:rPr lang="en-US" sz="2000" dirty="0">
                <a:hlinkClick r:id="rId3"/>
              </a:rPr>
              <a:t>https://www.netacad.com/group/communities/community-home</a:t>
            </a:r>
            <a:endParaRPr lang="en-US" sz="2000" dirty="0"/>
          </a:p>
          <a:p>
            <a:pPr>
              <a:lnSpc>
                <a:spcPct val="85000"/>
              </a:lnSpc>
              <a:spcBef>
                <a:spcPct val="30000"/>
              </a:spcBef>
              <a:spcAft>
                <a:spcPts val="1200"/>
              </a:spcAft>
              <a:defRPr/>
            </a:pPr>
            <a:r>
              <a:rPr lang="en-US" sz="2000" dirty="0"/>
              <a:t>Best practices from around the world for teaching CCNA Routing and Switching. </a:t>
            </a:r>
            <a:r>
              <a:rPr lang="en-US" sz="2000" dirty="0">
                <a:hlinkClick r:id="rId4"/>
              </a:rPr>
              <a:t>https://www.netacad.com/group/communities/ccna-blog</a:t>
            </a:r>
            <a:endParaRPr lang="en-US" sz="2000" dirty="0"/>
          </a:p>
          <a:p>
            <a:pPr>
              <a:lnSpc>
                <a:spcPct val="85000"/>
              </a:lnSpc>
              <a:spcBef>
                <a:spcPct val="30000"/>
              </a:spcBef>
              <a:spcAft>
                <a:spcPts val="600"/>
              </a:spcAft>
              <a:defRPr/>
            </a:pPr>
            <a:r>
              <a:rPr lang="en-US" sz="2000" dirty="0"/>
              <a:t>If you have lesson plans or resources that you would like to share, upload them to the CCNA Community in order to help other instructors.</a:t>
            </a:r>
          </a:p>
          <a:p>
            <a:r>
              <a:rPr lang="en-US" sz="2000" dirty="0"/>
              <a:t>Students can enroll in </a:t>
            </a:r>
            <a:r>
              <a:rPr lang="en-US" sz="2000" b="1" dirty="0"/>
              <a:t>Packet Tracer Know How 1: Packet Tracer 101 </a:t>
            </a:r>
            <a:r>
              <a:rPr lang="en-US" sz="2000" dirty="0"/>
              <a:t>(self-enroll)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defRPr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40258930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0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pPr algn="ctr" eaLnBrk="0" hangingPunct="0">
              <a:lnSpc>
                <a:spcPct val="90000"/>
              </a:lnSpc>
            </a:pPr>
            <a:endParaRPr lang="en-US" b="0"/>
          </a:p>
        </p:txBody>
      </p:sp>
      <p:pic>
        <p:nvPicPr>
          <p:cNvPr id="14339" name="Picture 100" descr="CNA_largo-onwhit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929787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Arial" charset="0"/>
              </a:rPr>
              <a:t>Chapter 1: Explore the Network</a:t>
            </a:r>
            <a:endParaRPr lang="en-US" sz="2400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eaLnBrk="1" hangingPunct="1"/>
            <a:r>
              <a:rPr lang="en-US" dirty="0"/>
              <a:t>Introduction to Networks v6.0</a:t>
            </a:r>
            <a:endParaRPr lang="en-US" dirty="0">
              <a:solidFill>
                <a:srgbClr val="00B0F0"/>
              </a:solidFill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Chapter 1 - Sections &amp; Objectives</a:t>
            </a:r>
            <a:endParaRPr lang="en-US" dirty="0" smtClean="0"/>
          </a:p>
        </p:txBody>
      </p:sp>
      <p:sp>
        <p:nvSpPr>
          <p:cNvPr id="4099" name="Rectangle 34"/>
          <p:cNvSpPr>
            <a:spLocks noGrp="1" noChangeArrowheads="1"/>
          </p:cNvSpPr>
          <p:nvPr>
            <p:ph idx="1"/>
          </p:nvPr>
        </p:nvSpPr>
        <p:spPr>
          <a:xfrm>
            <a:off x="213109" y="1539502"/>
            <a:ext cx="8733677" cy="5086929"/>
          </a:xfrm>
        </p:spPr>
        <p:txBody>
          <a:bodyPr>
            <a:normAutofit fontScale="77500" lnSpcReduction="20000"/>
          </a:bodyPr>
          <a:lstStyle/>
          <a:p>
            <a:r>
              <a:rPr lang="en-CA" dirty="0" smtClean="0"/>
              <a:t>1.1 Globally Connected</a:t>
            </a:r>
          </a:p>
          <a:p>
            <a:pPr lvl="1"/>
            <a:r>
              <a:rPr lang="en-US" dirty="0" smtClean="0"/>
              <a:t>Explain how networks affect the way we interact, learn, work, and play.</a:t>
            </a:r>
          </a:p>
          <a:p>
            <a:pPr lvl="1"/>
            <a:r>
              <a:rPr lang="en-US" dirty="0" smtClean="0"/>
              <a:t>Explain how host devices can be used as clients, servers, or both.</a:t>
            </a:r>
          </a:p>
          <a:p>
            <a:r>
              <a:rPr lang="en-CA" dirty="0" smtClean="0"/>
              <a:t>1.2 LANs, WANs, and the Internet</a:t>
            </a:r>
          </a:p>
          <a:p>
            <a:pPr lvl="1"/>
            <a:r>
              <a:rPr lang="en-US" dirty="0" smtClean="0"/>
              <a:t>Explain the use of network devices.</a:t>
            </a:r>
          </a:p>
          <a:p>
            <a:pPr lvl="1"/>
            <a:r>
              <a:rPr lang="en-US" dirty="0" smtClean="0"/>
              <a:t>Compare the devices and topologies of a LAN to the devices and topologies of a WAN.</a:t>
            </a:r>
          </a:p>
          <a:p>
            <a:pPr lvl="1"/>
            <a:r>
              <a:rPr lang="en-US" dirty="0" smtClean="0"/>
              <a:t>Describe the basic structure of the Internet.</a:t>
            </a:r>
          </a:p>
          <a:p>
            <a:pPr lvl="1"/>
            <a:r>
              <a:rPr lang="en-US" dirty="0" smtClean="0"/>
              <a:t>Explain how LANs and WANs interconnect to the Internet.</a:t>
            </a:r>
          </a:p>
          <a:p>
            <a:r>
              <a:rPr lang="en-US" dirty="0" smtClean="0"/>
              <a:t>1.3 The Network as a Platform</a:t>
            </a:r>
          </a:p>
          <a:p>
            <a:pPr lvl="1"/>
            <a:r>
              <a:rPr lang="en-US" dirty="0" smtClean="0"/>
              <a:t>Explain the concept of a converged network.</a:t>
            </a:r>
          </a:p>
          <a:p>
            <a:pPr lvl="1"/>
            <a:r>
              <a:rPr lang="en-US" dirty="0" smtClean="0"/>
              <a:t>Describe the four basic requirements of a reliable network.</a:t>
            </a:r>
          </a:p>
          <a:p>
            <a:r>
              <a:rPr lang="en-US" dirty="0" smtClean="0"/>
              <a:t>1.4 The Changing Network Environment</a:t>
            </a:r>
          </a:p>
          <a:p>
            <a:pPr lvl="1"/>
            <a:r>
              <a:rPr lang="en-US" dirty="0" smtClean="0"/>
              <a:t>Explain how trends such as BYOD, online collaboration, video, and cloud computing are changing the way we interact.</a:t>
            </a:r>
          </a:p>
          <a:p>
            <a:pPr lvl="1"/>
            <a:r>
              <a:rPr lang="en-US" dirty="0" smtClean="0"/>
              <a:t>Explain how networking technologies are changing the home environment.</a:t>
            </a:r>
          </a:p>
          <a:p>
            <a:pPr lvl="1"/>
            <a:r>
              <a:rPr lang="en-US" dirty="0" smtClean="0"/>
              <a:t>Identify basic security threats and solutions for both small and large networks.</a:t>
            </a:r>
          </a:p>
          <a:p>
            <a:pPr lvl="1"/>
            <a:r>
              <a:rPr lang="en-US" dirty="0" smtClean="0"/>
              <a:t>Describe the importance of understanding the underlying switching and routing infrastructure of a network.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1089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/>
              <a:t>1.1  Globally Connected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22121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Globally Connected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Networking Today</a:t>
            </a:r>
            <a:endParaRPr lang="en-U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232592"/>
            <a:ext cx="4455143" cy="2290254"/>
          </a:xfrm>
        </p:spPr>
        <p:txBody>
          <a:bodyPr/>
          <a:lstStyle/>
          <a:p>
            <a:r>
              <a:rPr lang="en-US" sz="2000" dirty="0" smtClean="0"/>
              <a:t>Network has no boundary and supports the way we: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Learn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Communicate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Play</a:t>
            </a:r>
            <a:endParaRPr lang="en-US" sz="1600" dirty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122" y="3735321"/>
            <a:ext cx="3483824" cy="2319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326" y="3735321"/>
            <a:ext cx="3504424" cy="234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326" y="1012686"/>
            <a:ext cx="3504424" cy="251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99581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Globally Connected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Providing Resources in a Network</a:t>
            </a:r>
            <a:endParaRPr lang="en-U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232592"/>
            <a:ext cx="4869029" cy="5093780"/>
          </a:xfrm>
        </p:spPr>
        <p:txBody>
          <a:bodyPr/>
          <a:lstStyle/>
          <a:p>
            <a:r>
              <a:rPr lang="en-US" sz="2000" dirty="0" smtClean="0"/>
              <a:t>Networks of Many Sizes</a:t>
            </a:r>
          </a:p>
          <a:p>
            <a:pPr marL="742950" lvl="1" indent="-285750"/>
            <a:r>
              <a:rPr lang="en-US" sz="1600" dirty="0"/>
              <a:t>Small Home / Office Networks</a:t>
            </a:r>
          </a:p>
          <a:p>
            <a:pPr marL="742950" lvl="1" indent="-285750"/>
            <a:r>
              <a:rPr lang="en-US" sz="1600" dirty="0"/>
              <a:t>Medium to Large Networks</a:t>
            </a:r>
          </a:p>
          <a:p>
            <a:pPr marL="742950" lvl="1" indent="-285750"/>
            <a:r>
              <a:rPr lang="en-US" sz="1600" dirty="0"/>
              <a:t>World Wide </a:t>
            </a:r>
            <a:r>
              <a:rPr lang="en-US" sz="1600" dirty="0" smtClean="0"/>
              <a:t>Network</a:t>
            </a:r>
          </a:p>
          <a:p>
            <a:r>
              <a:rPr lang="en-US" sz="2000" dirty="0" smtClean="0"/>
              <a:t>Clients and Servers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Clients request and display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Servers provide information to other devices on the network</a:t>
            </a:r>
            <a:endParaRPr lang="en-US" sz="1600" dirty="0"/>
          </a:p>
          <a:p>
            <a:r>
              <a:rPr lang="en-US" sz="2000" dirty="0" smtClean="0"/>
              <a:t>Peer-to-Peer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Computers can be both server and client at the same 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What are the advantages?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What are the disadvantages?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139" y="1939906"/>
            <a:ext cx="3883886" cy="256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8762" y="4802766"/>
            <a:ext cx="4877755" cy="162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03087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1.2  LANs, WANs, and the Internet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69244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LANs, WANs, and the Internet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Network Components</a:t>
            </a:r>
            <a:endParaRPr lang="en-U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232592"/>
            <a:ext cx="4993592" cy="509378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End Devices</a:t>
            </a:r>
          </a:p>
          <a:p>
            <a:pPr marL="461963" lvl="1" indent="-230188"/>
            <a:r>
              <a:rPr lang="en-US" sz="1600" dirty="0" smtClean="0"/>
              <a:t>Either the source or destination of a message</a:t>
            </a:r>
          </a:p>
          <a:p>
            <a:pPr marL="461963" lvl="1" indent="-230188"/>
            <a:r>
              <a:rPr lang="en-US" sz="1600" dirty="0" smtClean="0"/>
              <a:t>Name some end devices</a:t>
            </a:r>
          </a:p>
          <a:p>
            <a:r>
              <a:rPr lang="en-US" sz="2000" dirty="0" smtClean="0"/>
              <a:t>Intermediary Network Devices</a:t>
            </a:r>
          </a:p>
          <a:p>
            <a:pPr marL="461963" lvl="1" indent="-230188"/>
            <a:r>
              <a:rPr lang="en-US" sz="1600" dirty="0" smtClean="0"/>
              <a:t>Connect </a:t>
            </a:r>
            <a:r>
              <a:rPr lang="en-US" sz="1600" dirty="0"/>
              <a:t>multiple individual networks to form an </a:t>
            </a:r>
            <a:r>
              <a:rPr lang="en-US" sz="1600" dirty="0" smtClean="0"/>
              <a:t>internetwork</a:t>
            </a:r>
          </a:p>
          <a:p>
            <a:pPr marL="461963" lvl="1" indent="-230188"/>
            <a:r>
              <a:rPr lang="en-US" sz="1600" dirty="0"/>
              <a:t>Connect the individual end devices to the network</a:t>
            </a:r>
          </a:p>
          <a:p>
            <a:pPr marL="461963" lvl="1" indent="-230188"/>
            <a:r>
              <a:rPr lang="en-US" sz="1600" dirty="0"/>
              <a:t>Ensure data flows across the </a:t>
            </a:r>
            <a:r>
              <a:rPr lang="en-US" sz="1600" dirty="0" smtClean="0"/>
              <a:t>network</a:t>
            </a:r>
          </a:p>
          <a:p>
            <a:pPr marL="461963" lvl="1" indent="-230188"/>
            <a:r>
              <a:rPr lang="en-US" sz="1600" dirty="0" smtClean="0"/>
              <a:t>Provide connectivity</a:t>
            </a:r>
          </a:p>
          <a:p>
            <a:pPr marL="241301" indent="-230188"/>
            <a:r>
              <a:rPr lang="en-US" sz="2400" dirty="0" smtClean="0"/>
              <a:t>Network Media</a:t>
            </a:r>
          </a:p>
          <a:p>
            <a:pPr lvl="1"/>
            <a:r>
              <a:rPr lang="en-US" sz="1600" dirty="0" smtClean="0"/>
              <a:t>Provide the pathway for data transmission</a:t>
            </a:r>
          </a:p>
          <a:p>
            <a:pPr lvl="1"/>
            <a:r>
              <a:rPr lang="en-US" sz="1600" dirty="0" smtClean="0"/>
              <a:t>Interconnect devices</a:t>
            </a:r>
          </a:p>
          <a:p>
            <a:pPr lvl="1"/>
            <a:r>
              <a:rPr lang="en-US" sz="1600" dirty="0" smtClean="0"/>
              <a:t>Name the three types of media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573" y="3141374"/>
            <a:ext cx="4182261" cy="3535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70949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Instructor </a:t>
            </a:r>
            <a:r>
              <a:rPr lang="en-US" dirty="0" smtClean="0">
                <a:latin typeface="Arial" charset="0"/>
              </a:rPr>
              <a:t>Materials – Chapter 1 Planning Guide</a:t>
            </a:r>
            <a:endParaRPr lang="en-US" dirty="0" smtClean="0"/>
          </a:p>
        </p:txBody>
      </p:sp>
      <p:sp>
        <p:nvSpPr>
          <p:cNvPr id="4099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532586"/>
            <a:ext cx="7940675" cy="4539803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This PowerPoint deck is divided in two parts: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Instructor Planning Guide</a:t>
            </a:r>
            <a:endParaRPr lang="en-CA" sz="2000" dirty="0" smtClean="0"/>
          </a:p>
          <a:p>
            <a:pPr lvl="1">
              <a:buFont typeface="Wingdings" charset="2"/>
              <a:buChar char="§"/>
            </a:pPr>
            <a:r>
              <a:rPr lang="en-CA" sz="1600" dirty="0" smtClean="0"/>
              <a:t>Information to help you become familiar with the chapter</a:t>
            </a:r>
          </a:p>
          <a:p>
            <a:pPr lvl="1">
              <a:buFont typeface="Wingdings" charset="2"/>
              <a:buChar char="§"/>
            </a:pPr>
            <a:r>
              <a:rPr lang="en-CA" sz="1600" dirty="0" smtClean="0"/>
              <a:t>Teaching aids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 smtClean="0"/>
              <a:t>Instructor </a:t>
            </a:r>
            <a:r>
              <a:rPr lang="en-CA" sz="2000" dirty="0"/>
              <a:t>Class Presentation</a:t>
            </a:r>
          </a:p>
          <a:p>
            <a:pPr lvl="1">
              <a:buFont typeface="Wingdings" charset="2"/>
              <a:buChar char="§"/>
            </a:pPr>
            <a:r>
              <a:rPr lang="en-CA" sz="1600" dirty="0"/>
              <a:t>Optional slides that </a:t>
            </a:r>
            <a:r>
              <a:rPr lang="en-CA" sz="1600" dirty="0" smtClean="0"/>
              <a:t>you </a:t>
            </a:r>
            <a:r>
              <a:rPr lang="en-CA" sz="1600" dirty="0"/>
              <a:t>can use </a:t>
            </a:r>
            <a:r>
              <a:rPr lang="en-CA" sz="1600" dirty="0" smtClean="0"/>
              <a:t>in the classroom</a:t>
            </a:r>
            <a:endParaRPr lang="en-CA" sz="1600" dirty="0"/>
          </a:p>
          <a:p>
            <a:pPr lvl="1">
              <a:buFont typeface="Wingdings" charset="2"/>
              <a:buChar char="§"/>
            </a:pPr>
            <a:r>
              <a:rPr lang="en-CA" sz="1600" dirty="0"/>
              <a:t>Begins on slide </a:t>
            </a:r>
            <a:r>
              <a:rPr lang="en-CA" sz="1600" dirty="0" smtClean="0"/>
              <a:t># 13</a:t>
            </a:r>
            <a:endParaRPr lang="en-CA" sz="16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CA" sz="2000" dirty="0" smtClean="0"/>
              <a:t>Note: Remove the Planning Guide from this presentation before sharing with anyone.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04576193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LANs, WANs, and the Internet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Network Components</a:t>
            </a:r>
            <a:endParaRPr lang="en-U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232592"/>
            <a:ext cx="4993592" cy="509378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Network Representations</a:t>
            </a:r>
          </a:p>
          <a:p>
            <a:pPr lvl="1"/>
            <a:r>
              <a:rPr lang="en-US" sz="1600" dirty="0"/>
              <a:t>W</a:t>
            </a:r>
            <a:r>
              <a:rPr lang="en-US" sz="1600" dirty="0" smtClean="0"/>
              <a:t>hat do the symbols represent?</a:t>
            </a:r>
          </a:p>
          <a:p>
            <a:r>
              <a:rPr lang="en-US" sz="2000" dirty="0" smtClean="0"/>
              <a:t>Topology Diagrams</a:t>
            </a:r>
          </a:p>
          <a:p>
            <a:pPr marL="461963" lvl="1" indent="-230188">
              <a:buFont typeface="Arial" panose="020B0604020202020204" pitchFamily="34" charset="0"/>
              <a:buChar char="•"/>
            </a:pPr>
            <a:r>
              <a:rPr lang="en-US" sz="1600" dirty="0" smtClean="0"/>
              <a:t>Physical</a:t>
            </a:r>
          </a:p>
          <a:p>
            <a:pPr marL="461963" lvl="1" indent="-230188">
              <a:buFont typeface="Arial" panose="020B0604020202020204" pitchFamily="34" charset="0"/>
              <a:buChar char="•"/>
            </a:pPr>
            <a:r>
              <a:rPr lang="en-US" sz="1600" dirty="0" smtClean="0"/>
              <a:t>Logical</a:t>
            </a:r>
          </a:p>
          <a:p>
            <a:pPr marL="522288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624" y="1232592"/>
            <a:ext cx="1434921" cy="9904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287" y="2890593"/>
            <a:ext cx="1219048" cy="8888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837" y="4142245"/>
            <a:ext cx="2336508" cy="3047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671" y="5132721"/>
            <a:ext cx="1396825" cy="6349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821" y="4834308"/>
            <a:ext cx="1333333" cy="10412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721" y="3126372"/>
            <a:ext cx="1219048" cy="101587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182" y="4925663"/>
            <a:ext cx="1701587" cy="78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57698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LANs, WANs, and the Internet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LANs and WANs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340286"/>
            <a:ext cx="5598968" cy="5125622"/>
          </a:xfrm>
        </p:spPr>
        <p:txBody>
          <a:bodyPr>
            <a:normAutofit/>
          </a:bodyPr>
          <a:lstStyle/>
          <a:p>
            <a:r>
              <a:rPr lang="en-US" dirty="0" smtClean="0"/>
              <a:t>Local Area Networks</a:t>
            </a:r>
          </a:p>
          <a:p>
            <a:pPr lvl="1"/>
            <a:r>
              <a:rPr lang="en-US" dirty="0" smtClean="0"/>
              <a:t>Spans across small geographical area</a:t>
            </a:r>
          </a:p>
          <a:p>
            <a:pPr lvl="1"/>
            <a:r>
              <a:rPr lang="en-US" dirty="0" smtClean="0"/>
              <a:t>Interconnects end devices</a:t>
            </a:r>
          </a:p>
          <a:p>
            <a:pPr lvl="1"/>
            <a:r>
              <a:rPr lang="en-US" dirty="0" smtClean="0"/>
              <a:t>Administrated by a single organization</a:t>
            </a:r>
          </a:p>
          <a:p>
            <a:pPr lvl="1"/>
            <a:r>
              <a:rPr lang="en-US" dirty="0" smtClean="0"/>
              <a:t>Provide high speed bandwidth to internal devices</a:t>
            </a:r>
          </a:p>
          <a:p>
            <a:r>
              <a:rPr lang="en-US" dirty="0" smtClean="0"/>
              <a:t>WAN Area Networks</a:t>
            </a:r>
          </a:p>
          <a:p>
            <a:pPr lvl="1"/>
            <a:r>
              <a:rPr lang="en-US" dirty="0" smtClean="0"/>
              <a:t>Interconnects LAN</a:t>
            </a:r>
          </a:p>
          <a:p>
            <a:pPr lvl="1"/>
            <a:r>
              <a:rPr lang="en-US" dirty="0" smtClean="0"/>
              <a:t>Administrated by multiple service providers</a:t>
            </a:r>
          </a:p>
          <a:p>
            <a:pPr lvl="1"/>
            <a:r>
              <a:rPr lang="en-US" dirty="0" smtClean="0"/>
              <a:t>Provide slower speed links between LANS</a:t>
            </a:r>
          </a:p>
          <a:p>
            <a:r>
              <a:rPr lang="en-US" dirty="0" smtClean="0"/>
              <a:t>Can </a:t>
            </a:r>
            <a:r>
              <a:rPr lang="en-US" dirty="0"/>
              <a:t>you name more network types?</a:t>
            </a:r>
          </a:p>
          <a:p>
            <a:pPr lvl="1"/>
            <a:endParaRPr lang="en-US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036" y="4167204"/>
            <a:ext cx="3002989" cy="2298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224987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1800" dirty="0" smtClean="0">
                <a:latin typeface="Arial" charset="0"/>
              </a:rPr>
              <a:t>LANs, WANs, and the Internet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The Internet, Intranets, and Extranets</a:t>
            </a:r>
            <a:endParaRPr lang="en-U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232592"/>
            <a:ext cx="4993592" cy="2001496"/>
          </a:xfrm>
        </p:spPr>
        <p:txBody>
          <a:bodyPr/>
          <a:lstStyle/>
          <a:p>
            <a:r>
              <a:rPr lang="en-US" sz="2000" dirty="0" smtClean="0"/>
              <a:t>The Internet</a:t>
            </a:r>
          </a:p>
          <a:p>
            <a:pPr lvl="1"/>
            <a:r>
              <a:rPr lang="en-US" sz="1600" dirty="0" smtClean="0"/>
              <a:t>Worldwide collection of interconnected networks</a:t>
            </a:r>
          </a:p>
          <a:p>
            <a:pPr lvl="1"/>
            <a:r>
              <a:rPr lang="en-US" sz="1600" dirty="0" smtClean="0"/>
              <a:t>Not owned by any individual or group</a:t>
            </a:r>
          </a:p>
          <a:p>
            <a:r>
              <a:rPr lang="en-US" sz="2000" dirty="0" smtClean="0"/>
              <a:t>Intranets and Extranets</a:t>
            </a:r>
          </a:p>
          <a:p>
            <a:pPr lvl="1"/>
            <a:endParaRPr lang="en-US" sz="16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44" y="3057394"/>
            <a:ext cx="4533900" cy="304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4878" y="3162579"/>
            <a:ext cx="3349924" cy="333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8617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1800" dirty="0" smtClean="0">
                <a:latin typeface="Arial" charset="0"/>
              </a:rPr>
              <a:t>LANs, WANs, and the Internet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err="1" smtClean="0">
                <a:latin typeface="Arial" charset="0"/>
              </a:rPr>
              <a:t>Internet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Connections</a:t>
            </a:r>
            <a:endParaRPr lang="en-U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232592"/>
            <a:ext cx="4993592" cy="5093780"/>
          </a:xfrm>
        </p:spPr>
        <p:txBody>
          <a:bodyPr/>
          <a:lstStyle/>
          <a:p>
            <a:r>
              <a:rPr lang="en-US" sz="2000" dirty="0" smtClean="0"/>
              <a:t>Internet Access Technologies</a:t>
            </a:r>
          </a:p>
          <a:p>
            <a:pPr lvl="1"/>
            <a:r>
              <a:rPr lang="en-US" sz="1600" dirty="0" smtClean="0"/>
              <a:t>Internet </a:t>
            </a:r>
            <a:r>
              <a:rPr lang="en-US" sz="1600" dirty="0"/>
              <a:t>Service Provider (ISP)</a:t>
            </a:r>
          </a:p>
          <a:p>
            <a:pPr lvl="1"/>
            <a:r>
              <a:rPr lang="en-US" sz="1600" dirty="0"/>
              <a:t>Broadband cable</a:t>
            </a:r>
          </a:p>
          <a:p>
            <a:pPr lvl="1"/>
            <a:r>
              <a:rPr lang="en-US" sz="1600" dirty="0"/>
              <a:t>Broadband Digital Subscriber Line (DSL)</a:t>
            </a:r>
          </a:p>
          <a:p>
            <a:pPr lvl="1"/>
            <a:r>
              <a:rPr lang="en-US" sz="1600" dirty="0"/>
              <a:t>Wireless WANs</a:t>
            </a:r>
          </a:p>
          <a:p>
            <a:pPr lvl="1"/>
            <a:r>
              <a:rPr lang="en-US" sz="1600" dirty="0"/>
              <a:t>Mobile Services</a:t>
            </a:r>
          </a:p>
          <a:p>
            <a:pPr lvl="1"/>
            <a:r>
              <a:rPr lang="en-US" sz="1600" dirty="0"/>
              <a:t>Business DSL</a:t>
            </a:r>
          </a:p>
          <a:p>
            <a:pPr lvl="1"/>
            <a:r>
              <a:rPr lang="en-US" sz="1600" dirty="0"/>
              <a:t>Leased Lines</a:t>
            </a:r>
          </a:p>
          <a:p>
            <a:pPr lvl="1"/>
            <a:r>
              <a:rPr lang="en-US" sz="1600" dirty="0"/>
              <a:t>Metro </a:t>
            </a:r>
            <a:r>
              <a:rPr lang="en-US" sz="1600" dirty="0" smtClean="0"/>
              <a:t>Ethernet</a:t>
            </a:r>
          </a:p>
          <a:p>
            <a:r>
              <a:rPr lang="en-US" dirty="0" smtClean="0"/>
              <a:t>Types of Internet Connections</a:t>
            </a:r>
          </a:p>
          <a:p>
            <a:pPr lvl="1"/>
            <a:r>
              <a:rPr lang="en-US" dirty="0" smtClean="0"/>
              <a:t>Home and Small Office</a:t>
            </a:r>
          </a:p>
          <a:p>
            <a:pPr lvl="1"/>
            <a:r>
              <a:rPr lang="en-US" dirty="0" smtClean="0"/>
              <a:t>Business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09303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1.3  The Network as a Platform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01306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The Network as a Platform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Converged Networks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216307"/>
            <a:ext cx="8752915" cy="2616657"/>
          </a:xfrm>
        </p:spPr>
        <p:txBody>
          <a:bodyPr>
            <a:normAutofit/>
          </a:bodyPr>
          <a:lstStyle/>
          <a:p>
            <a:r>
              <a:rPr lang="en-US" dirty="0" smtClean="0"/>
              <a:t>Traditional Separate Networks</a:t>
            </a:r>
          </a:p>
          <a:p>
            <a:pPr lvl="1"/>
            <a:r>
              <a:rPr lang="en-US" dirty="0" smtClean="0"/>
              <a:t>Each network with its own rules and </a:t>
            </a:r>
          </a:p>
          <a:p>
            <a:r>
              <a:rPr lang="en-US" dirty="0" smtClean="0"/>
              <a:t>The Converging Network</a:t>
            </a:r>
          </a:p>
          <a:p>
            <a:pPr lvl="1"/>
            <a:r>
              <a:rPr lang="en-US" dirty="0" smtClean="0"/>
              <a:t>Capable </a:t>
            </a:r>
            <a:r>
              <a:rPr lang="en-US" dirty="0"/>
              <a:t>of delivering data, voice, and video </a:t>
            </a:r>
            <a:r>
              <a:rPr lang="en-US" dirty="0" smtClean="0"/>
              <a:t>over </a:t>
            </a:r>
            <a:r>
              <a:rPr lang="en-US" dirty="0"/>
              <a:t>the same network infrastructure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956" y="3832964"/>
            <a:ext cx="3702069" cy="284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52963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The Network as a Platform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Reliable Network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07" y="1232592"/>
            <a:ext cx="8733677" cy="2080520"/>
          </a:xfrm>
        </p:spPr>
        <p:txBody>
          <a:bodyPr/>
          <a:lstStyle/>
          <a:p>
            <a:r>
              <a:rPr lang="en-US" dirty="0" smtClean="0"/>
              <a:t>Four Basic Characteristics of Network Architecture</a:t>
            </a:r>
          </a:p>
          <a:p>
            <a:pPr lvl="1"/>
            <a:r>
              <a:rPr lang="en-US" dirty="0" smtClean="0"/>
              <a:t>Fault Tolerance</a:t>
            </a:r>
          </a:p>
          <a:p>
            <a:pPr lvl="1"/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Quality of Service (</a:t>
            </a:r>
            <a:r>
              <a:rPr lang="en-US" dirty="0" err="1" smtClean="0"/>
              <a:t>QoS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Security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535" y="3432132"/>
            <a:ext cx="4280250" cy="308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044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1.4 The Changing Network Environment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86713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The Changing Network Environment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Network Trends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232592"/>
            <a:ext cx="4869030" cy="5233315"/>
          </a:xfrm>
        </p:spPr>
        <p:txBody>
          <a:bodyPr>
            <a:normAutofit/>
          </a:bodyPr>
          <a:lstStyle/>
          <a:p>
            <a:r>
              <a:rPr lang="en-US" dirty="0" smtClean="0"/>
              <a:t>Top trends include:</a:t>
            </a:r>
          </a:p>
          <a:p>
            <a:pPr lvl="1"/>
            <a:r>
              <a:rPr lang="en-US" dirty="0" smtClean="0"/>
              <a:t>Bring Your Own Device (BYOB)</a:t>
            </a:r>
          </a:p>
          <a:p>
            <a:pPr lvl="1"/>
            <a:r>
              <a:rPr lang="en-US" dirty="0" smtClean="0"/>
              <a:t>Online Collaboration</a:t>
            </a:r>
          </a:p>
          <a:p>
            <a:pPr lvl="1"/>
            <a:r>
              <a:rPr lang="en-US" dirty="0" smtClean="0"/>
              <a:t>Video Communications</a:t>
            </a:r>
          </a:p>
          <a:p>
            <a:pPr lvl="1"/>
            <a:r>
              <a:rPr lang="en-US" dirty="0" smtClean="0"/>
              <a:t>Cloud Computing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670" y="2755919"/>
            <a:ext cx="5136330" cy="370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62692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The Changing Network Environment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Networking Technologies for the Home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09" y="1327759"/>
            <a:ext cx="6388107" cy="3156559"/>
          </a:xfrm>
        </p:spPr>
        <p:txBody>
          <a:bodyPr/>
          <a:lstStyle/>
          <a:p>
            <a:r>
              <a:rPr lang="en-US" dirty="0" smtClean="0"/>
              <a:t>Technology Trends in the Home</a:t>
            </a:r>
          </a:p>
          <a:p>
            <a:pPr lvl="1"/>
            <a:r>
              <a:rPr lang="en-US" dirty="0" smtClean="0"/>
              <a:t>Smart home</a:t>
            </a:r>
          </a:p>
          <a:p>
            <a:r>
              <a:rPr lang="en-US" dirty="0" smtClean="0"/>
              <a:t>Powerline Networking</a:t>
            </a:r>
          </a:p>
          <a:p>
            <a:pPr lvl="1"/>
            <a:r>
              <a:rPr lang="en-US" dirty="0" smtClean="0"/>
              <a:t>Uses </a:t>
            </a:r>
            <a:r>
              <a:rPr lang="en-US" dirty="0"/>
              <a:t>existing electrical wiring to connect devices</a:t>
            </a:r>
            <a:endParaRPr lang="en-US" dirty="0" smtClean="0"/>
          </a:p>
          <a:p>
            <a:r>
              <a:rPr lang="en-US" dirty="0" smtClean="0"/>
              <a:t>Wireless Broadband</a:t>
            </a:r>
          </a:p>
          <a:p>
            <a:pPr lvl="1"/>
            <a:r>
              <a:rPr lang="en-US" dirty="0"/>
              <a:t>Wireless Internet Service Provider (WISP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Wireless </a:t>
            </a:r>
            <a:r>
              <a:rPr lang="en-US" dirty="0" smtClean="0"/>
              <a:t>Broadband Service using cellular technology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056" y="2205950"/>
            <a:ext cx="771525" cy="1400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5318" y="4248001"/>
            <a:ext cx="23431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488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 txBox="1">
            <a:spLocks noChangeArrowheads="1"/>
          </p:cNvSpPr>
          <p:nvPr/>
        </p:nvSpPr>
        <p:spPr bwMode="white">
          <a:xfrm>
            <a:off x="311148" y="2155592"/>
            <a:ext cx="4189413" cy="18382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ctr"/>
          <a:lstStyle/>
          <a:p>
            <a:pPr algn="l" defTabSz="814388">
              <a:lnSpc>
                <a:spcPct val="90000"/>
              </a:lnSpc>
              <a:defRPr/>
            </a:pPr>
            <a:r>
              <a:rPr lang="en-US" b="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 to Network </a:t>
            </a:r>
            <a:r>
              <a:rPr lang="en-US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6.0 P</a:t>
            </a:r>
            <a:r>
              <a:rPr lang="en-US" b="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lanning Guide</a:t>
            </a:r>
          </a:p>
          <a:p>
            <a:pPr algn="l" defTabSz="814388">
              <a:lnSpc>
                <a:spcPct val="90000"/>
              </a:lnSpc>
              <a:defRPr/>
            </a:pPr>
            <a:r>
              <a:rPr lang="en-US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Chapter 1: Exploring the Network</a:t>
            </a:r>
            <a:endParaRPr lang="en-US" b="0" kern="0" dirty="0">
              <a:solidFill>
                <a:srgbClr val="00B0F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2598134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106" y="1251404"/>
            <a:ext cx="3235896" cy="1919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The Changing Network Environment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Network Security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09" y="1301508"/>
            <a:ext cx="5704949" cy="526213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Security Threats</a:t>
            </a:r>
          </a:p>
          <a:p>
            <a:pPr lvl="1"/>
            <a:r>
              <a:rPr lang="en-US" dirty="0" smtClean="0"/>
              <a:t>Viruses, worms, and Trojan horses </a:t>
            </a:r>
          </a:p>
          <a:p>
            <a:pPr lvl="1"/>
            <a:r>
              <a:rPr lang="en-US" dirty="0" smtClean="0"/>
              <a:t>Spyware and adware</a:t>
            </a:r>
          </a:p>
          <a:p>
            <a:pPr lvl="1"/>
            <a:r>
              <a:rPr lang="en-US" dirty="0" smtClean="0"/>
              <a:t>Zero-day attacks, also called zero-hour attacks</a:t>
            </a:r>
          </a:p>
          <a:p>
            <a:pPr lvl="1"/>
            <a:r>
              <a:rPr lang="en-US" dirty="0" smtClean="0"/>
              <a:t>Hacker attacks </a:t>
            </a:r>
          </a:p>
          <a:p>
            <a:pPr lvl="1"/>
            <a:r>
              <a:rPr lang="en-US" dirty="0" smtClean="0"/>
              <a:t>Denial of service attacks</a:t>
            </a:r>
          </a:p>
          <a:p>
            <a:pPr lvl="1"/>
            <a:r>
              <a:rPr lang="en-US" dirty="0" smtClean="0"/>
              <a:t>Data interception and theft</a:t>
            </a:r>
          </a:p>
          <a:p>
            <a:pPr lvl="1"/>
            <a:r>
              <a:rPr lang="en-US" dirty="0" smtClean="0"/>
              <a:t>Identity theft</a:t>
            </a:r>
          </a:p>
          <a:p>
            <a:r>
              <a:rPr lang="en-US" dirty="0" smtClean="0"/>
              <a:t>Security Solutions</a:t>
            </a:r>
          </a:p>
          <a:p>
            <a:pPr lvl="1"/>
            <a:r>
              <a:rPr lang="en-US" dirty="0" smtClean="0"/>
              <a:t>Antivirus and antispyware </a:t>
            </a:r>
          </a:p>
          <a:p>
            <a:pPr lvl="1"/>
            <a:r>
              <a:rPr lang="en-US" dirty="0" smtClean="0"/>
              <a:t>Firewall filtering</a:t>
            </a:r>
          </a:p>
          <a:p>
            <a:pPr lvl="1"/>
            <a:r>
              <a:rPr lang="en-US" dirty="0" smtClean="0"/>
              <a:t>Dedicated firewall systems</a:t>
            </a:r>
          </a:p>
          <a:p>
            <a:pPr lvl="1"/>
            <a:r>
              <a:rPr lang="en-US" dirty="0" smtClean="0"/>
              <a:t>Access control lists (ACL) </a:t>
            </a:r>
          </a:p>
          <a:p>
            <a:pPr lvl="1"/>
            <a:r>
              <a:rPr lang="en-US" dirty="0" smtClean="0"/>
              <a:t>Intrusion prevention systems (IPS) </a:t>
            </a:r>
          </a:p>
          <a:p>
            <a:pPr lvl="1"/>
            <a:r>
              <a:rPr lang="en-US" dirty="0" smtClean="0"/>
              <a:t>Virtual Private Networks (VPNs)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348" y="3689225"/>
            <a:ext cx="3004654" cy="2398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17285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The Changing Network Environment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Network Architecture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09" y="1539502"/>
            <a:ext cx="8752915" cy="4926405"/>
          </a:xfrm>
        </p:spPr>
        <p:txBody>
          <a:bodyPr/>
          <a:lstStyle/>
          <a:p>
            <a:r>
              <a:rPr lang="en-US" dirty="0" smtClean="0"/>
              <a:t>Cisco Network Architecture</a:t>
            </a:r>
          </a:p>
          <a:p>
            <a:pPr lvl="1"/>
            <a:r>
              <a:rPr lang="en-US" dirty="0" smtClean="0"/>
              <a:t>Support technologies </a:t>
            </a:r>
            <a:r>
              <a:rPr lang="en-US" dirty="0"/>
              <a:t>and </a:t>
            </a:r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Ensure connectivity across any combination of networks</a:t>
            </a:r>
          </a:p>
          <a:p>
            <a:r>
              <a:rPr lang="en-US" dirty="0" smtClean="0"/>
              <a:t>CCNA</a:t>
            </a:r>
          </a:p>
          <a:p>
            <a:pPr lvl="1"/>
            <a:r>
              <a:rPr lang="en-US" dirty="0" smtClean="0"/>
              <a:t>A first step to a networking career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318" y="4164116"/>
            <a:ext cx="3283029" cy="2213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988" y="4164116"/>
            <a:ext cx="2907818" cy="230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957713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836" y="2263775"/>
            <a:ext cx="4358524" cy="1481138"/>
          </a:xfrm>
        </p:spPr>
        <p:txBody>
          <a:bodyPr/>
          <a:lstStyle/>
          <a:p>
            <a:pPr eaLnBrk="1" hangingPunct="1"/>
            <a:r>
              <a:rPr lang="en-US" sz="2400" dirty="0" smtClean="0">
                <a:solidFill>
                  <a:schemeClr val="bg1"/>
                </a:solidFill>
              </a:rPr>
              <a:t>1.5</a:t>
            </a:r>
            <a:r>
              <a:rPr lang="en-US" sz="2400" dirty="0" smtClean="0"/>
              <a:t>  Chapter Summary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855358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365508" y="1539502"/>
            <a:ext cx="8600517" cy="2485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dirty="0"/>
              <a:t>Explain how multiple networks are used in everyday life.</a:t>
            </a:r>
          </a:p>
          <a:p>
            <a:r>
              <a:rPr lang="en-US" sz="1600" dirty="0"/>
              <a:t>Describe the topologies and devices used in a small to medium-sized business network.</a:t>
            </a:r>
          </a:p>
          <a:p>
            <a:r>
              <a:rPr lang="en-US" sz="1600" dirty="0"/>
              <a:t>Explain the basic characteristics of a network that supports communication in a small to medium-sized business.</a:t>
            </a:r>
          </a:p>
          <a:p>
            <a:r>
              <a:rPr lang="en-US" sz="1600" dirty="0"/>
              <a:t>Explain trends in networking that will affect the use of networks in small to medium-sized businesses.</a:t>
            </a:r>
          </a:p>
        </p:txBody>
      </p:sp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Chapter Summary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Summary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7609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endParaRPr lang="en-US"/>
          </a:p>
        </p:txBody>
      </p:sp>
      <p:pic>
        <p:nvPicPr>
          <p:cNvPr id="121858" name="Picture 3" descr="CNA_largo-onwhit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70368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9" descr="Cisco_WHT_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619375"/>
            <a:ext cx="24003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70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pPr algn="ctr" eaLnBrk="0" hangingPunct="0">
              <a:lnSpc>
                <a:spcPct val="90000"/>
              </a:lnSpc>
            </a:pP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7253826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Section 1.1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13110" y="1539502"/>
            <a:ext cx="2603662" cy="4946358"/>
          </a:xfrm>
        </p:spPr>
        <p:txBody>
          <a:bodyPr/>
          <a:lstStyle/>
          <a:p>
            <a:pPr fontAlgn="b"/>
            <a:r>
              <a:rPr lang="en-US" sz="1600" dirty="0"/>
              <a:t>c</a:t>
            </a:r>
            <a:r>
              <a:rPr lang="en-US" sz="1600" dirty="0" smtClean="0"/>
              <a:t>lient</a:t>
            </a:r>
          </a:p>
          <a:p>
            <a:pPr fontAlgn="b"/>
            <a:r>
              <a:rPr lang="en-US" sz="1600" dirty="0"/>
              <a:t>collaborative learning spaces</a:t>
            </a:r>
          </a:p>
          <a:p>
            <a:pPr fontAlgn="b"/>
            <a:r>
              <a:rPr lang="en-US" sz="1600" dirty="0"/>
              <a:t>global communities</a:t>
            </a:r>
          </a:p>
          <a:p>
            <a:pPr fontAlgn="b"/>
            <a:r>
              <a:rPr lang="en-US" sz="1600" dirty="0"/>
              <a:t>human network</a:t>
            </a:r>
          </a:p>
          <a:p>
            <a:pPr fontAlgn="b"/>
            <a:r>
              <a:rPr lang="en-US" sz="1600" dirty="0"/>
              <a:t>network collaboration services</a:t>
            </a:r>
          </a:p>
          <a:p>
            <a:pPr fontAlgn="b"/>
            <a:r>
              <a:rPr lang="en-US" sz="1600" dirty="0"/>
              <a:t>network of networks</a:t>
            </a:r>
          </a:p>
          <a:p>
            <a:pPr fontAlgn="b"/>
            <a:r>
              <a:rPr lang="en-US" sz="1600" dirty="0"/>
              <a:t>peer-to-peer network</a:t>
            </a:r>
          </a:p>
          <a:p>
            <a:pPr fontAlgn="b"/>
            <a:r>
              <a:rPr lang="en-US" sz="1600" dirty="0" smtClean="0"/>
              <a:t>server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6038188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Section 1.2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76908" y="1358745"/>
            <a:ext cx="2721476" cy="4946358"/>
          </a:xfrm>
        </p:spPr>
        <p:txBody>
          <a:bodyPr/>
          <a:lstStyle/>
          <a:p>
            <a:pPr fontAlgn="b"/>
            <a:r>
              <a:rPr lang="en-US" sz="1600" dirty="0"/>
              <a:t>broadband cable</a:t>
            </a:r>
          </a:p>
          <a:p>
            <a:pPr fontAlgn="b"/>
            <a:r>
              <a:rPr lang="en-US" sz="1600" dirty="0"/>
              <a:t>broadband DSL</a:t>
            </a:r>
          </a:p>
          <a:p>
            <a:pPr fontAlgn="b"/>
            <a:r>
              <a:rPr lang="en-US" sz="1600" dirty="0"/>
              <a:t>business DSL</a:t>
            </a:r>
          </a:p>
          <a:p>
            <a:pPr fontAlgn="b"/>
            <a:r>
              <a:rPr lang="en-US" sz="1600" dirty="0"/>
              <a:t>cable</a:t>
            </a:r>
          </a:p>
          <a:p>
            <a:pPr fontAlgn="b"/>
            <a:r>
              <a:rPr lang="en-US" sz="1600" dirty="0"/>
              <a:t>cellular</a:t>
            </a:r>
          </a:p>
          <a:p>
            <a:pPr fontAlgn="b"/>
            <a:r>
              <a:rPr lang="en-US" sz="1600" dirty="0"/>
              <a:t>dedicated leased line</a:t>
            </a:r>
            <a:endParaRPr lang="en-US" sz="1600" dirty="0">
              <a:solidFill>
                <a:srgbClr val="000000"/>
              </a:solidFill>
            </a:endParaRPr>
          </a:p>
          <a:p>
            <a:pPr fontAlgn="b"/>
            <a:r>
              <a:rPr lang="en-US" sz="1600" dirty="0" smtClean="0"/>
              <a:t>dial-up </a:t>
            </a:r>
            <a:r>
              <a:rPr lang="en-US" sz="1600" dirty="0"/>
              <a:t>telephone</a:t>
            </a:r>
            <a:endParaRPr lang="en-US" sz="1600" dirty="0">
              <a:solidFill>
                <a:srgbClr val="000000"/>
              </a:solidFill>
            </a:endParaRPr>
          </a:p>
          <a:p>
            <a:pPr fontAlgn="b"/>
            <a:r>
              <a:rPr lang="en-US" sz="1600" dirty="0" smtClean="0"/>
              <a:t>DSL</a:t>
            </a:r>
            <a:endParaRPr lang="en-US" sz="1600" dirty="0"/>
          </a:p>
          <a:p>
            <a:pPr fontAlgn="b"/>
            <a:r>
              <a:rPr lang="en-US" sz="1600" dirty="0" smtClean="0"/>
              <a:t>end </a:t>
            </a:r>
            <a:r>
              <a:rPr lang="en-US" sz="1600" dirty="0"/>
              <a:t>devices</a:t>
            </a:r>
          </a:p>
          <a:p>
            <a:pPr fontAlgn="b"/>
            <a:r>
              <a:rPr lang="en-US" sz="1600" dirty="0"/>
              <a:t>extranet</a:t>
            </a:r>
            <a:endParaRPr lang="en-US" sz="1600" dirty="0">
              <a:solidFill>
                <a:srgbClr val="000000"/>
              </a:solidFill>
            </a:endParaRPr>
          </a:p>
          <a:p>
            <a:pPr fontAlgn="b"/>
            <a:r>
              <a:rPr lang="en-US" sz="1600" dirty="0"/>
              <a:t>hardware</a:t>
            </a:r>
          </a:p>
          <a:p>
            <a:pPr fontAlgn="b"/>
            <a:r>
              <a:rPr lang="en-US" sz="1600" dirty="0"/>
              <a:t>intermediary devices</a:t>
            </a:r>
          </a:p>
          <a:p>
            <a:pPr fontAlgn="b"/>
            <a:r>
              <a:rPr lang="en-US" sz="1600" dirty="0"/>
              <a:t>internetworking </a:t>
            </a:r>
            <a:r>
              <a:rPr lang="en-US" sz="1600" dirty="0" smtClean="0"/>
              <a:t>devices</a:t>
            </a:r>
          </a:p>
          <a:p>
            <a:pPr fontAlgn="b"/>
            <a:r>
              <a:rPr lang="en-US" sz="1600" dirty="0"/>
              <a:t>Internet Service Provider (ISP)</a:t>
            </a:r>
            <a:endParaRPr lang="en-US" sz="1600" dirty="0">
              <a:solidFill>
                <a:srgbClr val="000000"/>
              </a:solidFill>
            </a:endParaRPr>
          </a:p>
          <a:p>
            <a:pPr fontAlgn="b"/>
            <a:endParaRPr lang="en-US" sz="16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008165" y="1358745"/>
            <a:ext cx="2850381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fontAlgn="b"/>
            <a:r>
              <a:rPr lang="en-US" sz="1600" dirty="0" smtClean="0"/>
              <a:t>Intranet</a:t>
            </a:r>
            <a:endParaRPr lang="en-US" sz="1600" dirty="0"/>
          </a:p>
          <a:p>
            <a:pPr fontAlgn="b"/>
            <a:r>
              <a:rPr lang="en-US" sz="1600" dirty="0" smtClean="0"/>
              <a:t>leased </a:t>
            </a:r>
            <a:r>
              <a:rPr lang="en-US" sz="1600" dirty="0"/>
              <a:t>lines</a:t>
            </a:r>
          </a:p>
          <a:p>
            <a:pPr fontAlgn="b"/>
            <a:r>
              <a:rPr lang="en-US" sz="1600" dirty="0" smtClean="0"/>
              <a:t>Local </a:t>
            </a:r>
            <a:r>
              <a:rPr lang="en-US" sz="1600" dirty="0"/>
              <a:t>Area Network (LAN)</a:t>
            </a:r>
          </a:p>
          <a:p>
            <a:pPr fontAlgn="b"/>
            <a:r>
              <a:rPr lang="en-US" sz="1600" dirty="0"/>
              <a:t>logical topology diagrams</a:t>
            </a:r>
            <a:endParaRPr lang="en-US" sz="1600" dirty="0">
              <a:solidFill>
                <a:srgbClr val="000000"/>
              </a:solidFill>
            </a:endParaRPr>
          </a:p>
          <a:p>
            <a:pPr fontAlgn="b"/>
            <a:r>
              <a:rPr lang="en-US" sz="1600" dirty="0"/>
              <a:t>medium</a:t>
            </a:r>
            <a:endParaRPr lang="en-US" sz="1600" dirty="0">
              <a:solidFill>
                <a:srgbClr val="000000"/>
              </a:solidFill>
            </a:endParaRPr>
          </a:p>
          <a:p>
            <a:pPr fontAlgn="b"/>
            <a:r>
              <a:rPr lang="en-US" sz="1600" dirty="0" smtClean="0"/>
              <a:t>Metropolitan </a:t>
            </a:r>
            <a:r>
              <a:rPr lang="en-US" sz="1600" dirty="0"/>
              <a:t>Area Network (MAN)</a:t>
            </a:r>
          </a:p>
          <a:p>
            <a:pPr fontAlgn="b"/>
            <a:r>
              <a:rPr lang="en-US" sz="1600" dirty="0"/>
              <a:t>metro Ethernet</a:t>
            </a:r>
            <a:endParaRPr lang="en-US" sz="1600" dirty="0">
              <a:solidFill>
                <a:schemeClr val="bg2"/>
              </a:solidFill>
            </a:endParaRPr>
          </a:p>
          <a:p>
            <a:pPr fontAlgn="b"/>
            <a:r>
              <a:rPr lang="en-US" sz="1600" dirty="0" smtClean="0"/>
              <a:t>network </a:t>
            </a:r>
            <a:r>
              <a:rPr lang="en-US" sz="1600" dirty="0"/>
              <a:t>access devices</a:t>
            </a:r>
          </a:p>
          <a:p>
            <a:pPr fontAlgn="b"/>
            <a:r>
              <a:rPr lang="en-US" sz="1600" dirty="0" smtClean="0"/>
              <a:t>network </a:t>
            </a:r>
            <a:r>
              <a:rPr lang="en-US" sz="1600" dirty="0"/>
              <a:t>interface card (NIC)</a:t>
            </a:r>
          </a:p>
          <a:p>
            <a:pPr fontAlgn="b"/>
            <a:r>
              <a:rPr lang="en-US" sz="1600" dirty="0"/>
              <a:t>network media</a:t>
            </a:r>
          </a:p>
          <a:p>
            <a:pPr fontAlgn="b"/>
            <a:r>
              <a:rPr lang="en-US" sz="1600" dirty="0" smtClean="0"/>
              <a:t>physical </a:t>
            </a:r>
            <a:r>
              <a:rPr lang="en-US" sz="1600" dirty="0"/>
              <a:t>port, interface</a:t>
            </a:r>
            <a:endParaRPr lang="en-US" sz="1600" dirty="0">
              <a:solidFill>
                <a:srgbClr val="000000"/>
              </a:solidFill>
            </a:endParaRPr>
          </a:p>
          <a:p>
            <a:pPr fontAlgn="b"/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5856379" y="1358745"/>
            <a:ext cx="2841064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fontAlgn="b"/>
            <a:r>
              <a:rPr lang="en-US" sz="1600" dirty="0"/>
              <a:t>physical topology diagrams</a:t>
            </a:r>
          </a:p>
          <a:p>
            <a:pPr fontAlgn="b"/>
            <a:r>
              <a:rPr lang="en-US" sz="1600" dirty="0" smtClean="0"/>
              <a:t>satellite</a:t>
            </a:r>
            <a:endParaRPr lang="en-US" sz="1600" dirty="0"/>
          </a:p>
          <a:p>
            <a:pPr fontAlgn="b"/>
            <a:r>
              <a:rPr lang="en-US" sz="1600" dirty="0" smtClean="0"/>
              <a:t>security </a:t>
            </a:r>
            <a:r>
              <a:rPr lang="en-US" sz="1600" dirty="0"/>
              <a:t>devices</a:t>
            </a:r>
            <a:endParaRPr lang="en-US" sz="1600" dirty="0">
              <a:solidFill>
                <a:srgbClr val="000000"/>
              </a:solidFill>
            </a:endParaRPr>
          </a:p>
          <a:p>
            <a:pPr fontAlgn="b"/>
            <a:r>
              <a:rPr lang="en-US" sz="1600" dirty="0"/>
              <a:t>service provider (SP)</a:t>
            </a:r>
          </a:p>
          <a:p>
            <a:pPr fontAlgn="b"/>
            <a:r>
              <a:rPr lang="en-US" sz="1600" dirty="0" smtClean="0"/>
              <a:t>software</a:t>
            </a:r>
          </a:p>
          <a:p>
            <a:pPr fontAlgn="b"/>
            <a:r>
              <a:rPr lang="en-US" sz="1600" dirty="0"/>
              <a:t>Storage Area Network (SAN</a:t>
            </a:r>
            <a:r>
              <a:rPr lang="en-US" sz="1600" dirty="0" smtClean="0"/>
              <a:t>)</a:t>
            </a:r>
            <a:endParaRPr lang="en-US" sz="1600" dirty="0"/>
          </a:p>
          <a:p>
            <a:pPr fontAlgn="b"/>
            <a:r>
              <a:rPr lang="en-US" sz="1600" dirty="0" err="1"/>
              <a:t>TelePresence</a:t>
            </a:r>
            <a:r>
              <a:rPr lang="en-US" sz="1600" dirty="0"/>
              <a:t> endpoint</a:t>
            </a:r>
            <a:endParaRPr lang="en-US" sz="1600" dirty="0">
              <a:solidFill>
                <a:srgbClr val="000000"/>
              </a:solidFill>
            </a:endParaRPr>
          </a:p>
          <a:p>
            <a:pPr fontAlgn="b"/>
            <a:r>
              <a:rPr lang="en-US" sz="1600" dirty="0" smtClean="0"/>
              <a:t>teleworkers</a:t>
            </a:r>
            <a:endParaRPr lang="en-US" sz="1600" dirty="0"/>
          </a:p>
          <a:p>
            <a:pPr fontAlgn="b"/>
            <a:r>
              <a:rPr lang="en-US" sz="1600" dirty="0" smtClean="0"/>
              <a:t>topology diagram</a:t>
            </a:r>
          </a:p>
          <a:p>
            <a:pPr fontAlgn="b"/>
            <a:r>
              <a:rPr lang="en-US" sz="1600" dirty="0"/>
              <a:t>VoIP </a:t>
            </a:r>
            <a:r>
              <a:rPr lang="en-US" sz="1600" dirty="0" smtClean="0"/>
              <a:t>phones</a:t>
            </a:r>
          </a:p>
          <a:p>
            <a:pPr fontAlgn="b"/>
            <a:r>
              <a:rPr lang="en-US" sz="1600" dirty="0"/>
              <a:t>Wide Area Network (WAN</a:t>
            </a:r>
            <a:r>
              <a:rPr lang="en-US" sz="1600" dirty="0" smtClean="0"/>
              <a:t>)</a:t>
            </a:r>
          </a:p>
          <a:p>
            <a:pPr fontAlgn="b"/>
            <a:r>
              <a:rPr lang="en-US" sz="1600" dirty="0"/>
              <a:t>Wireless LAN (WLAN)</a:t>
            </a:r>
          </a:p>
          <a:p>
            <a:pPr fontAlgn="b"/>
            <a:endParaRPr lang="en-US" sz="1600" dirty="0"/>
          </a:p>
          <a:p>
            <a:pPr fontAlgn="b"/>
            <a:endParaRPr lang="en-US" sz="1600" dirty="0"/>
          </a:p>
          <a:p>
            <a:pPr fontAlgn="b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141189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Section 1.3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76908" y="1358745"/>
            <a:ext cx="2721476" cy="4946358"/>
          </a:xfrm>
        </p:spPr>
        <p:txBody>
          <a:bodyPr/>
          <a:lstStyle/>
          <a:p>
            <a:pPr fontAlgn="b"/>
            <a:r>
              <a:rPr lang="en-US" sz="1600" dirty="0"/>
              <a:t>availability</a:t>
            </a:r>
            <a:endParaRPr lang="en-US" sz="1600" dirty="0">
              <a:solidFill>
                <a:srgbClr val="000000"/>
              </a:solidFill>
            </a:endParaRPr>
          </a:p>
          <a:p>
            <a:pPr fontAlgn="b"/>
            <a:r>
              <a:rPr lang="en-US" sz="1600" dirty="0"/>
              <a:t>circuit switched networks</a:t>
            </a:r>
            <a:endParaRPr lang="en-US" sz="1600" dirty="0">
              <a:solidFill>
                <a:srgbClr val="000000"/>
              </a:solidFill>
            </a:endParaRPr>
          </a:p>
          <a:p>
            <a:pPr fontAlgn="b"/>
            <a:r>
              <a:rPr lang="en-US" sz="1600" dirty="0" smtClean="0"/>
              <a:t>content </a:t>
            </a:r>
            <a:r>
              <a:rPr lang="en-US" sz="1600" dirty="0"/>
              <a:t>security</a:t>
            </a:r>
          </a:p>
          <a:p>
            <a:pPr fontAlgn="b"/>
            <a:r>
              <a:rPr lang="en-US" sz="1600" dirty="0" smtClean="0"/>
              <a:t>converged </a:t>
            </a:r>
            <a:r>
              <a:rPr lang="en-US" sz="1600" dirty="0"/>
              <a:t>network</a:t>
            </a:r>
            <a:endParaRPr lang="en-US" sz="1600" dirty="0">
              <a:solidFill>
                <a:srgbClr val="000000"/>
              </a:solidFill>
            </a:endParaRPr>
          </a:p>
          <a:p>
            <a:pPr fontAlgn="b"/>
            <a:r>
              <a:rPr lang="en-US" sz="1600" dirty="0"/>
              <a:t>data confidentiality</a:t>
            </a:r>
          </a:p>
          <a:p>
            <a:pPr fontAlgn="b"/>
            <a:r>
              <a:rPr lang="en-US" sz="1600" dirty="0" smtClean="0"/>
              <a:t>data </a:t>
            </a:r>
            <a:r>
              <a:rPr lang="en-US" sz="1600" dirty="0"/>
              <a:t>integrity</a:t>
            </a:r>
          </a:p>
          <a:p>
            <a:pPr fontAlgn="b"/>
            <a:r>
              <a:rPr lang="en-US" sz="1600" dirty="0" smtClean="0"/>
              <a:t>delay</a:t>
            </a:r>
            <a:endParaRPr lang="en-US" sz="1600" dirty="0"/>
          </a:p>
          <a:p>
            <a:pPr fontAlgn="b"/>
            <a:r>
              <a:rPr lang="en-US" sz="1600" dirty="0"/>
              <a:t>Denial of Service (</a:t>
            </a:r>
            <a:r>
              <a:rPr lang="en-US" sz="1600" dirty="0" err="1"/>
              <a:t>DoS</a:t>
            </a:r>
            <a:r>
              <a:rPr lang="en-US" sz="1600" dirty="0"/>
              <a:t>)</a:t>
            </a:r>
          </a:p>
          <a:p>
            <a:pPr fontAlgn="b"/>
            <a:r>
              <a:rPr lang="en-US" sz="1600" dirty="0"/>
              <a:t>encrypting data</a:t>
            </a:r>
          </a:p>
          <a:p>
            <a:pPr fontAlgn="b"/>
            <a:endParaRPr lang="en-US" sz="16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008165" y="1358745"/>
            <a:ext cx="2850381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fontAlgn="b"/>
            <a:r>
              <a:rPr lang="en-US" sz="1600" dirty="0"/>
              <a:t>fault tolerance</a:t>
            </a:r>
          </a:p>
          <a:p>
            <a:pPr fontAlgn="b"/>
            <a:r>
              <a:rPr lang="en-US" sz="1600" dirty="0" smtClean="0"/>
              <a:t>hierarchical </a:t>
            </a:r>
            <a:r>
              <a:rPr lang="en-US" sz="1600" dirty="0"/>
              <a:t>layered structure</a:t>
            </a:r>
            <a:endParaRPr lang="en-US" sz="1600" dirty="0">
              <a:solidFill>
                <a:srgbClr val="000000"/>
              </a:solidFill>
            </a:endParaRPr>
          </a:p>
          <a:p>
            <a:pPr fontAlgn="b"/>
            <a:r>
              <a:rPr lang="en-US" sz="1600" dirty="0"/>
              <a:t>intelligent information network</a:t>
            </a:r>
            <a:endParaRPr lang="en-US" sz="1600" dirty="0">
              <a:solidFill>
                <a:srgbClr val="000000"/>
              </a:solidFill>
            </a:endParaRPr>
          </a:p>
          <a:p>
            <a:pPr fontAlgn="b"/>
            <a:r>
              <a:rPr lang="en-US" sz="1600" dirty="0" smtClean="0"/>
              <a:t>network </a:t>
            </a:r>
            <a:r>
              <a:rPr lang="en-US" sz="1600" dirty="0"/>
              <a:t>architecture</a:t>
            </a:r>
            <a:endParaRPr lang="en-US" sz="1600" dirty="0">
              <a:solidFill>
                <a:srgbClr val="000000"/>
              </a:solidFill>
            </a:endParaRPr>
          </a:p>
          <a:p>
            <a:pPr fontAlgn="b"/>
            <a:r>
              <a:rPr lang="en-US" sz="1600" dirty="0"/>
              <a:t>network bandwidth</a:t>
            </a:r>
          </a:p>
          <a:p>
            <a:pPr fontAlgn="b"/>
            <a:r>
              <a:rPr lang="en-US" sz="1600" dirty="0" smtClean="0"/>
              <a:t>network </a:t>
            </a:r>
            <a:r>
              <a:rPr lang="en-US" sz="1600" dirty="0"/>
              <a:t>congestion</a:t>
            </a:r>
          </a:p>
          <a:p>
            <a:pPr fontAlgn="b"/>
            <a:r>
              <a:rPr lang="en-US" sz="1600" dirty="0"/>
              <a:t>network infrastructure security</a:t>
            </a:r>
          </a:p>
          <a:p>
            <a:pPr fontAlgn="b"/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5856379" y="1358745"/>
            <a:ext cx="2841064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fontAlgn="b"/>
            <a:r>
              <a:rPr lang="en-US" sz="1600" dirty="0"/>
              <a:t>packet loss</a:t>
            </a:r>
          </a:p>
          <a:p>
            <a:pPr fontAlgn="b"/>
            <a:r>
              <a:rPr lang="en-US" sz="1600" dirty="0" smtClean="0"/>
              <a:t>packet </a:t>
            </a:r>
            <a:r>
              <a:rPr lang="en-US" sz="1600" dirty="0"/>
              <a:t>switched networks</a:t>
            </a:r>
          </a:p>
          <a:p>
            <a:pPr fontAlgn="b"/>
            <a:r>
              <a:rPr lang="en-US" sz="1600" dirty="0"/>
              <a:t>packets</a:t>
            </a:r>
          </a:p>
          <a:p>
            <a:pPr fontAlgn="b"/>
            <a:r>
              <a:rPr lang="en-US" sz="1600" dirty="0"/>
              <a:t>Quality of Service (</a:t>
            </a:r>
            <a:r>
              <a:rPr lang="en-US" sz="1600" dirty="0" err="1"/>
              <a:t>QoS</a:t>
            </a:r>
            <a:r>
              <a:rPr lang="en-US" sz="1600" dirty="0"/>
              <a:t>)</a:t>
            </a:r>
          </a:p>
          <a:p>
            <a:pPr fontAlgn="b"/>
            <a:r>
              <a:rPr lang="en-US" sz="1600" dirty="0"/>
              <a:t>queue</a:t>
            </a:r>
          </a:p>
          <a:p>
            <a:pPr fontAlgn="b"/>
            <a:r>
              <a:rPr lang="en-US" sz="1600" dirty="0" smtClean="0"/>
              <a:t>redundancy</a:t>
            </a:r>
            <a:endParaRPr lang="en-US" sz="1600" dirty="0"/>
          </a:p>
          <a:p>
            <a:pPr fontAlgn="b"/>
            <a:r>
              <a:rPr lang="en-US" sz="1600" dirty="0" smtClean="0"/>
              <a:t>routing function</a:t>
            </a:r>
          </a:p>
          <a:p>
            <a:pPr fontAlgn="b"/>
            <a:r>
              <a:rPr lang="en-US" sz="1600" dirty="0" smtClean="0"/>
              <a:t>scalability</a:t>
            </a:r>
          </a:p>
          <a:p>
            <a:pPr fontAlgn="b"/>
            <a:r>
              <a:rPr lang="en-US" sz="1600" dirty="0"/>
              <a:t>user authentication</a:t>
            </a:r>
          </a:p>
          <a:p>
            <a:pPr fontAlgn="b"/>
            <a:endParaRPr lang="en-US" sz="1600" dirty="0"/>
          </a:p>
          <a:p>
            <a:pPr fontAlgn="b"/>
            <a:endParaRPr lang="en-US" sz="1600" dirty="0">
              <a:solidFill>
                <a:srgbClr val="000000"/>
              </a:solidFill>
            </a:endParaRPr>
          </a:p>
          <a:p>
            <a:pPr fontAlgn="b"/>
            <a:endParaRPr lang="en-US" sz="1600" dirty="0"/>
          </a:p>
          <a:p>
            <a:pPr fontAlgn="b"/>
            <a:endParaRPr lang="en-US" sz="1600" dirty="0"/>
          </a:p>
          <a:p>
            <a:pPr fontAlgn="b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966147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Section 1.4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76908" y="1358745"/>
            <a:ext cx="2721476" cy="4946358"/>
          </a:xfrm>
        </p:spPr>
        <p:txBody>
          <a:bodyPr/>
          <a:lstStyle/>
          <a:p>
            <a:pPr fontAlgn="b"/>
            <a:r>
              <a:rPr lang="en-US" sz="1600" dirty="0"/>
              <a:t>access control lists (ACL)</a:t>
            </a:r>
          </a:p>
          <a:p>
            <a:pPr fontAlgn="b"/>
            <a:r>
              <a:rPr lang="en-US" sz="1600" dirty="0"/>
              <a:t>adware</a:t>
            </a:r>
          </a:p>
          <a:p>
            <a:pPr fontAlgn="b"/>
            <a:r>
              <a:rPr lang="en-US" sz="1600" dirty="0" smtClean="0"/>
              <a:t>Bring </a:t>
            </a:r>
            <a:r>
              <a:rPr lang="en-US" sz="1600" dirty="0"/>
              <a:t>Your Own Deice (BYOD)</a:t>
            </a:r>
            <a:endParaRPr lang="en-US" sz="1600" dirty="0">
              <a:solidFill>
                <a:srgbClr val="000000"/>
              </a:solidFill>
            </a:endParaRPr>
          </a:p>
          <a:p>
            <a:pPr fontAlgn="b"/>
            <a:r>
              <a:rPr lang="en-US" sz="1600" dirty="0"/>
              <a:t>cloud computing</a:t>
            </a:r>
            <a:endParaRPr lang="en-US" sz="1600" dirty="0">
              <a:solidFill>
                <a:srgbClr val="000000"/>
              </a:solidFill>
            </a:endParaRPr>
          </a:p>
          <a:p>
            <a:pPr fontAlgn="b"/>
            <a:r>
              <a:rPr lang="en-US" sz="1600" dirty="0"/>
              <a:t>data centers</a:t>
            </a:r>
          </a:p>
          <a:p>
            <a:pPr fontAlgn="b"/>
            <a:r>
              <a:rPr lang="en-US" sz="1600" dirty="0"/>
              <a:t>data interception and theft</a:t>
            </a:r>
          </a:p>
          <a:p>
            <a:pPr fontAlgn="b"/>
            <a:r>
              <a:rPr lang="en-US" sz="1600" dirty="0"/>
              <a:t>hacker attacks</a:t>
            </a:r>
          </a:p>
          <a:p>
            <a:pPr fontAlgn="b"/>
            <a:r>
              <a:rPr lang="en-US" sz="1600" dirty="0"/>
              <a:t>identity theft</a:t>
            </a:r>
            <a:endParaRPr lang="en-US" sz="1600" dirty="0">
              <a:solidFill>
                <a:srgbClr val="000000"/>
              </a:solidFill>
            </a:endParaRPr>
          </a:p>
          <a:p>
            <a:pPr fontAlgn="b"/>
            <a:r>
              <a:rPr lang="en-US" sz="1600" dirty="0"/>
              <a:t>intrusion prevention systems (IPS)</a:t>
            </a:r>
          </a:p>
          <a:p>
            <a:pPr fontAlgn="b"/>
            <a:endParaRPr lang="en-US" sz="16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008165" y="1358745"/>
            <a:ext cx="2850381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fontAlgn="b"/>
            <a:r>
              <a:rPr lang="en-US" sz="1600" dirty="0"/>
              <a:t>multiple layers of security</a:t>
            </a:r>
          </a:p>
          <a:p>
            <a:pPr fontAlgn="b"/>
            <a:r>
              <a:rPr lang="en-US" sz="1600" dirty="0"/>
              <a:t>multitasking</a:t>
            </a:r>
          </a:p>
          <a:p>
            <a:pPr fontAlgn="b"/>
            <a:r>
              <a:rPr lang="en-US" sz="1600" dirty="0" smtClean="0"/>
              <a:t>online collaboration</a:t>
            </a:r>
          </a:p>
          <a:p>
            <a:pPr fontAlgn="b"/>
            <a:r>
              <a:rPr lang="en-US" sz="1600" dirty="0" smtClean="0"/>
              <a:t>person-to-person </a:t>
            </a:r>
            <a:r>
              <a:rPr lang="en-US" sz="1600" dirty="0"/>
              <a:t>video </a:t>
            </a:r>
            <a:r>
              <a:rPr lang="en-US" sz="1600" dirty="0" smtClean="0"/>
              <a:t>calling</a:t>
            </a:r>
          </a:p>
          <a:p>
            <a:pPr fontAlgn="b"/>
            <a:r>
              <a:rPr lang="en-US" sz="1600" dirty="0"/>
              <a:t>powerline networking</a:t>
            </a:r>
            <a:endParaRPr lang="en-US" sz="1600" dirty="0">
              <a:solidFill>
                <a:srgbClr val="000000"/>
              </a:solidFill>
            </a:endParaRPr>
          </a:p>
          <a:p>
            <a:pPr fontAlgn="b"/>
            <a:r>
              <a:rPr lang="en-US" sz="1600" dirty="0" smtClean="0"/>
              <a:t>server </a:t>
            </a:r>
            <a:r>
              <a:rPr lang="en-US" sz="1600" dirty="0"/>
              <a:t>clusters</a:t>
            </a:r>
          </a:p>
          <a:p>
            <a:pPr fontAlgn="b"/>
            <a:r>
              <a:rPr lang="en-US" sz="1600" dirty="0" smtClean="0"/>
              <a:t>server </a:t>
            </a:r>
            <a:r>
              <a:rPr lang="en-US" sz="1600" dirty="0"/>
              <a:t>farms</a:t>
            </a:r>
          </a:p>
          <a:p>
            <a:pPr fontAlgn="b"/>
            <a:r>
              <a:rPr lang="en-US" sz="1600" dirty="0" smtClean="0"/>
              <a:t>smart </a:t>
            </a:r>
            <a:r>
              <a:rPr lang="en-US" sz="1600" dirty="0"/>
              <a:t>home technology</a:t>
            </a:r>
            <a:endParaRPr lang="en-US" sz="1600" dirty="0">
              <a:solidFill>
                <a:srgbClr val="000000"/>
              </a:solidFill>
            </a:endParaRPr>
          </a:p>
          <a:p>
            <a:pPr fontAlgn="b"/>
            <a:r>
              <a:rPr lang="en-US" sz="1600" dirty="0"/>
              <a:t>spyware</a:t>
            </a:r>
          </a:p>
          <a:p>
            <a:pPr fontAlgn="b"/>
            <a:r>
              <a:rPr lang="en-US" sz="1600" dirty="0" smtClean="0"/>
              <a:t>Trojan </a:t>
            </a:r>
            <a:r>
              <a:rPr lang="en-US" sz="1600" dirty="0"/>
              <a:t>horses</a:t>
            </a:r>
          </a:p>
          <a:p>
            <a:pPr fontAlgn="b"/>
            <a:endParaRPr lang="en-US" sz="1600" dirty="0"/>
          </a:p>
          <a:p>
            <a:pPr fontAlgn="b"/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5856379" y="1358745"/>
            <a:ext cx="2841064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fontAlgn="b"/>
            <a:r>
              <a:rPr lang="en-US" sz="1600" dirty="0"/>
              <a:t>video conferencing</a:t>
            </a:r>
          </a:p>
          <a:p>
            <a:pPr fontAlgn="b"/>
            <a:r>
              <a:rPr lang="en-US" sz="1600" dirty="0" smtClean="0"/>
              <a:t>virtual </a:t>
            </a:r>
            <a:r>
              <a:rPr lang="en-US" sz="1600" dirty="0"/>
              <a:t>private networks (VPNs)</a:t>
            </a:r>
            <a:endParaRPr lang="en-US" sz="1600" dirty="0">
              <a:solidFill>
                <a:srgbClr val="000000"/>
              </a:solidFill>
            </a:endParaRPr>
          </a:p>
          <a:p>
            <a:pPr fontAlgn="b"/>
            <a:r>
              <a:rPr lang="en-US" sz="1600" dirty="0" smtClean="0"/>
              <a:t>virtualization</a:t>
            </a:r>
            <a:endParaRPr lang="en-US" sz="1600" dirty="0">
              <a:solidFill>
                <a:srgbClr val="000000"/>
              </a:solidFill>
            </a:endParaRPr>
          </a:p>
          <a:p>
            <a:pPr fontAlgn="b"/>
            <a:r>
              <a:rPr lang="en-US" sz="1600" dirty="0"/>
              <a:t>viruses</a:t>
            </a:r>
          </a:p>
          <a:p>
            <a:pPr fontAlgn="b"/>
            <a:r>
              <a:rPr lang="en-US" sz="1600" dirty="0"/>
              <a:t>wireless broadband service</a:t>
            </a:r>
            <a:endParaRPr lang="en-US" sz="1600" dirty="0">
              <a:solidFill>
                <a:srgbClr val="000000"/>
              </a:solidFill>
            </a:endParaRPr>
          </a:p>
          <a:p>
            <a:pPr fontAlgn="b"/>
            <a:r>
              <a:rPr lang="en-US" sz="1600" dirty="0" smtClean="0"/>
              <a:t>wireless </a:t>
            </a:r>
            <a:r>
              <a:rPr lang="en-US" sz="1600" dirty="0"/>
              <a:t>internet service provider (WISP)</a:t>
            </a:r>
          </a:p>
          <a:p>
            <a:pPr fontAlgn="b"/>
            <a:r>
              <a:rPr lang="en-US" sz="1600" dirty="0"/>
              <a:t>wireless local area networks (WLAN)</a:t>
            </a:r>
          </a:p>
          <a:p>
            <a:pPr fontAlgn="b"/>
            <a:r>
              <a:rPr lang="en-US" sz="1600" dirty="0" smtClean="0"/>
              <a:t>worms</a:t>
            </a:r>
            <a:endParaRPr lang="en-US" sz="1600" dirty="0"/>
          </a:p>
          <a:p>
            <a:pPr fontAlgn="b"/>
            <a:r>
              <a:rPr lang="en-US" sz="1600" dirty="0" smtClean="0"/>
              <a:t>zero-day </a:t>
            </a:r>
            <a:r>
              <a:rPr lang="en-US" sz="1600" dirty="0"/>
              <a:t>attacks</a:t>
            </a:r>
          </a:p>
          <a:p>
            <a:pPr fontAlgn="b"/>
            <a:endParaRPr lang="en-US" sz="1600" dirty="0"/>
          </a:p>
          <a:p>
            <a:pPr fontAlgn="b"/>
            <a:endParaRPr lang="en-US" sz="1600" dirty="0">
              <a:solidFill>
                <a:srgbClr val="000000"/>
              </a:solidFill>
            </a:endParaRPr>
          </a:p>
          <a:p>
            <a:pPr fontAlgn="b"/>
            <a:endParaRPr lang="en-US" sz="1600" dirty="0"/>
          </a:p>
          <a:p>
            <a:pPr fontAlgn="b"/>
            <a:endParaRPr lang="en-US" sz="1600" dirty="0"/>
          </a:p>
          <a:p>
            <a:pPr fontAlgn="b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1685942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445863" y="350288"/>
            <a:ext cx="8218757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1: Activities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445863" y="1222600"/>
            <a:ext cx="8060269" cy="372982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None/>
            </a:pPr>
            <a:r>
              <a:rPr lang="en-US" sz="2000" dirty="0" smtClean="0"/>
              <a:t>What activities are associated with this chapter?</a:t>
            </a:r>
            <a:endParaRPr lang="en-US" sz="2000" dirty="0">
              <a:solidFill>
                <a:srgbClr val="00B0F0"/>
              </a:solidFill>
            </a:endParaRPr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 smtClean="0"/>
          </a:p>
          <a:p>
            <a:pPr marL="119063" indent="0" eaLnBrk="1" hangingPunct="1">
              <a:spcBef>
                <a:spcPct val="30000"/>
              </a:spcBef>
              <a:buNone/>
            </a:pPr>
            <a:endParaRPr lang="en-US" sz="2000" dirty="0" smtClean="0"/>
          </a:p>
          <a:p>
            <a:pPr marL="119063" indent="0" eaLnBrk="1" hangingPunct="1">
              <a:spcBef>
                <a:spcPct val="30000"/>
              </a:spcBef>
              <a:buNone/>
            </a:pPr>
            <a:endParaRPr lang="en-US" sz="20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778275"/>
              </p:ext>
            </p:extLst>
          </p:nvPr>
        </p:nvGraphicFramePr>
        <p:xfrm>
          <a:off x="445863" y="1641144"/>
          <a:ext cx="8315996" cy="422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322"/>
                <a:gridCol w="1964622"/>
                <a:gridCol w="3962654"/>
                <a:gridCol w="14123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Page #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Activity 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Activity 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Optional?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1.0.1.2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Class Activities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Draw Your Concept</a:t>
                      </a:r>
                      <a:r>
                        <a:rPr lang="en-US" sz="1400" baseline="0" dirty="0" smtClean="0"/>
                        <a:t> of the Internet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Optional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1.1.1.8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Researching</a:t>
                      </a:r>
                      <a:r>
                        <a:rPr lang="en-US" sz="1400" baseline="0" dirty="0" smtClean="0"/>
                        <a:t> Network Collaboration Tools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Optional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1.2.1.7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Interactive</a:t>
                      </a:r>
                      <a:r>
                        <a:rPr lang="en-US" sz="1400" baseline="0" dirty="0" smtClean="0"/>
                        <a:t> Activity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Network</a:t>
                      </a:r>
                      <a:r>
                        <a:rPr lang="en-US" sz="1400" baseline="0" dirty="0" smtClean="0"/>
                        <a:t> Component Representations and Functions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Recommended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1.2.4.4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Packet Tracer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Help and Navigation Tips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Recommended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1.2.4.5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Packet</a:t>
                      </a:r>
                      <a:r>
                        <a:rPr lang="en-US" sz="1400" baseline="0" dirty="0" smtClean="0"/>
                        <a:t> Tracer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Network Representation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Optional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1.3.1.3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Researching</a:t>
                      </a:r>
                      <a:r>
                        <a:rPr lang="en-US" sz="1400" baseline="0" dirty="0" smtClean="0"/>
                        <a:t> Converged Network Services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Optional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1.3.2.6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Interactive</a:t>
                      </a:r>
                      <a:r>
                        <a:rPr lang="en-US" sz="1400" baseline="0" dirty="0" smtClean="0"/>
                        <a:t> Activity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Network Architecture</a:t>
                      </a:r>
                      <a:r>
                        <a:rPr lang="en-US" sz="1400" baseline="0" dirty="0" smtClean="0"/>
                        <a:t> Requirements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Recommended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1.4.3.3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Interactive</a:t>
                      </a:r>
                      <a:r>
                        <a:rPr lang="en-US" sz="1400" baseline="0" dirty="0" smtClean="0"/>
                        <a:t> Activity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Network Security Terminology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Recommended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1.4.4.3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Researching</a:t>
                      </a:r>
                      <a:r>
                        <a:rPr lang="en-US" sz="1400" baseline="0" dirty="0" smtClean="0"/>
                        <a:t> IT and Network Job Opportunities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Optional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1.5.1.1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Activities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Draw Your Concept</a:t>
                      </a:r>
                      <a:r>
                        <a:rPr lang="en-US" sz="1400" baseline="0" dirty="0" smtClean="0"/>
                        <a:t> of the Internet Now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Optional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34"/>
          <p:cNvSpPr txBox="1">
            <a:spLocks noChangeArrowheads="1"/>
          </p:cNvSpPr>
          <p:nvPr/>
        </p:nvSpPr>
        <p:spPr bwMode="auto">
          <a:xfrm>
            <a:off x="445863" y="6019643"/>
            <a:ext cx="8162663" cy="407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charset="0"/>
              <a:buNone/>
            </a:pPr>
            <a:r>
              <a:rPr lang="en-US" sz="1600" kern="0" dirty="0" smtClean="0"/>
              <a:t>The password used in the Packet Tracer activities in this chapter is: </a:t>
            </a:r>
            <a:r>
              <a:rPr lang="en-US" sz="1600" b="1" kern="0" dirty="0" smtClean="0"/>
              <a:t>PT_ccna5</a:t>
            </a:r>
          </a:p>
          <a:p>
            <a:pPr marL="0" indent="0" eaLnBrk="1" hangingPunct="1">
              <a:spcBef>
                <a:spcPct val="30000"/>
              </a:spcBef>
              <a:buFont typeface="Wingdings" charset="0"/>
              <a:buNone/>
            </a:pPr>
            <a:endParaRPr lang="en-US" sz="2000" kern="0" dirty="0" smtClean="0"/>
          </a:p>
          <a:p>
            <a:pPr marL="119063" indent="0" eaLnBrk="1" hangingPunct="1">
              <a:spcBef>
                <a:spcPct val="30000"/>
              </a:spcBef>
              <a:buFont typeface="Wingdings" charset="0"/>
              <a:buNone/>
            </a:pPr>
            <a:endParaRPr lang="en-US" sz="2000" kern="0" dirty="0" smtClean="0"/>
          </a:p>
          <a:p>
            <a:pPr marL="0" indent="0" eaLnBrk="1" hangingPunct="1">
              <a:spcBef>
                <a:spcPct val="30000"/>
              </a:spcBef>
              <a:buFont typeface="Wingdings" charset="0"/>
              <a:buNone/>
            </a:pPr>
            <a:endParaRPr lang="en-US" sz="2000" kern="0" dirty="0" smtClean="0"/>
          </a:p>
          <a:p>
            <a:pPr marL="0" indent="0" eaLnBrk="1" hangingPunct="1">
              <a:spcBef>
                <a:spcPct val="30000"/>
              </a:spcBef>
              <a:buFont typeface="Wingdings" charset="0"/>
              <a:buNone/>
            </a:pPr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330700475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551113" y="340092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1: Assessment</a:t>
            </a:r>
          </a:p>
        </p:txBody>
      </p:sp>
      <p:sp>
        <p:nvSpPr>
          <p:cNvPr id="7171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551113" y="1285841"/>
            <a:ext cx="7940675" cy="3571875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sz="2000" dirty="0" smtClean="0"/>
              <a:t>Students should complete Chapter 1, “Assessment” after completing Chapter 1.</a:t>
            </a:r>
          </a:p>
          <a:p>
            <a:pPr eaLnBrk="1" hangingPunct="1">
              <a:spcBef>
                <a:spcPct val="30000"/>
              </a:spcBef>
            </a:pPr>
            <a:r>
              <a:rPr lang="en-US" sz="2000" dirty="0" smtClean="0"/>
              <a:t>Quizzes, labs, Packet </a:t>
            </a:r>
            <a:r>
              <a:rPr lang="en-US" sz="2000" dirty="0"/>
              <a:t>T</a:t>
            </a:r>
            <a:r>
              <a:rPr lang="en-US" sz="2000" dirty="0" smtClean="0"/>
              <a:t>racers and other activities can be used to informally assess student progress.</a:t>
            </a:r>
          </a:p>
        </p:txBody>
      </p:sp>
    </p:spTree>
    <p:extLst>
      <p:ext uri="{BB962C8B-B14F-4D97-AF65-F5344CB8AC3E}">
        <p14:creationId xmlns:p14="http://schemas.microsoft.com/office/powerpoint/2010/main" val="330304491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Prior to teaching Chapter 1, the instructor should:</a:t>
            </a:r>
          </a:p>
          <a:p>
            <a:r>
              <a:rPr lang="en-US" dirty="0" smtClean="0"/>
              <a:t>Complete Chapter 1, “Assessment.”</a:t>
            </a:r>
          </a:p>
          <a:p>
            <a:r>
              <a:rPr lang="en-US" dirty="0" smtClean="0"/>
              <a:t>Explain to students that this chapter will serve as an introduction to networking. Later chapters will go into detail.</a:t>
            </a:r>
          </a:p>
          <a:p>
            <a:r>
              <a:rPr lang="en-US" dirty="0" smtClean="0"/>
              <a:t>Use the discussion feature of netacad.com to encourage student participation.</a:t>
            </a:r>
          </a:p>
          <a:p>
            <a:r>
              <a:rPr lang="en-US" dirty="0" smtClean="0"/>
              <a:t>Section 1.1</a:t>
            </a:r>
          </a:p>
          <a:p>
            <a:pPr lvl="1"/>
            <a:r>
              <a:rPr lang="en-US" dirty="0" smtClean="0"/>
              <a:t>Discuss the two opening videos.</a:t>
            </a:r>
          </a:p>
          <a:p>
            <a:pPr lvl="2"/>
            <a:r>
              <a:rPr lang="en-US" dirty="0" smtClean="0"/>
              <a:t>What are ways that this connected world affects/includes you?</a:t>
            </a:r>
          </a:p>
          <a:p>
            <a:pPr lvl="2"/>
            <a:r>
              <a:rPr lang="en-US" dirty="0" smtClean="0"/>
              <a:t>What else do you think we will be able to do using the network as the platform?</a:t>
            </a:r>
          </a:p>
          <a:p>
            <a:pPr lvl="1"/>
            <a:r>
              <a:rPr lang="en-US" dirty="0" smtClean="0"/>
              <a:t>Discuss communication and collaboration tools we all use.</a:t>
            </a:r>
          </a:p>
          <a:p>
            <a:pPr lvl="2"/>
            <a:r>
              <a:rPr lang="en-US" dirty="0" smtClean="0"/>
              <a:t>What communications tools do you use to connect with friends?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3"/>
          <p:cNvSpPr txBox="1">
            <a:spLocks noChangeArrowheads="1"/>
          </p:cNvSpPr>
          <p:nvPr/>
        </p:nvSpPr>
        <p:spPr bwMode="auto">
          <a:xfrm>
            <a:off x="403761" y="351153"/>
            <a:ext cx="8247211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b"/>
          <a:lstStyle/>
          <a:p>
            <a:pPr algn="l" defTabSz="814388">
              <a:lnSpc>
                <a:spcPct val="90000"/>
              </a:lnSpc>
              <a:defRPr/>
            </a:pPr>
            <a:r>
              <a:rPr lang="en-US" sz="3200" b="1" kern="0" dirty="0" smtClean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Chapter 1: </a:t>
            </a:r>
            <a:r>
              <a:rPr lang="en-US" sz="3200" b="1" kern="0" dirty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280494528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1: Best </a:t>
            </a:r>
            <a:r>
              <a:rPr lang="en-US" dirty="0" smtClean="0"/>
              <a:t>Practices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Section 1.1(cont.)</a:t>
            </a:r>
          </a:p>
          <a:p>
            <a:pPr lvl="1"/>
            <a:r>
              <a:rPr lang="en-US" dirty="0"/>
              <a:t>Additional videos and resources for this </a:t>
            </a:r>
            <a:r>
              <a:rPr lang="en-US" dirty="0" smtClean="0"/>
              <a:t>section.</a:t>
            </a:r>
          </a:p>
          <a:p>
            <a:pPr lvl="1"/>
            <a:r>
              <a:rPr lang="en-US" dirty="0" smtClean="0"/>
              <a:t>newsroom.cisco.com/</a:t>
            </a:r>
            <a:r>
              <a:rPr lang="en-US" dirty="0" err="1" smtClean="0"/>
              <a:t>truestories</a:t>
            </a:r>
            <a:endParaRPr lang="en-US" dirty="0"/>
          </a:p>
          <a:p>
            <a:pPr marL="463550" lvl="1" indent="0">
              <a:buNone/>
            </a:pPr>
            <a:r>
              <a:rPr lang="en-US" dirty="0">
                <a:hlinkClick r:id="rId2" action="ppaction://hlinkfile"/>
              </a:rPr>
              <a:t>http://www.cisco.com/c/en/us/products/collaboration-endpoints/telepresence-tx9000-series/index.html</a:t>
            </a:r>
            <a:endParaRPr lang="en-US" dirty="0"/>
          </a:p>
          <a:p>
            <a:r>
              <a:rPr lang="en-US" dirty="0"/>
              <a:t>Section 1.2</a:t>
            </a:r>
          </a:p>
          <a:p>
            <a:pPr lvl="1"/>
            <a:r>
              <a:rPr lang="en-US" dirty="0"/>
              <a:t>Discuss examples of types of networks (</a:t>
            </a:r>
            <a:r>
              <a:rPr lang="en-US" dirty="0" err="1"/>
              <a:t>eg</a:t>
            </a:r>
            <a:r>
              <a:rPr lang="en-US" dirty="0"/>
              <a:t>. LAN and WAN). </a:t>
            </a:r>
          </a:p>
          <a:p>
            <a:pPr lvl="1"/>
            <a:r>
              <a:rPr lang="en-US" dirty="0"/>
              <a:t>Home and Small Office Internet </a:t>
            </a:r>
            <a:r>
              <a:rPr lang="en-US" dirty="0" smtClean="0"/>
              <a:t>Connections</a:t>
            </a:r>
          </a:p>
          <a:p>
            <a:pPr lvl="2"/>
            <a:r>
              <a:rPr lang="en-US" dirty="0" smtClean="0"/>
              <a:t>Discuss </a:t>
            </a:r>
            <a:r>
              <a:rPr lang="en-US" dirty="0"/>
              <a:t>with the class how they connect to the Internet at home. </a:t>
            </a:r>
            <a:endParaRPr lang="en-US" dirty="0" smtClean="0"/>
          </a:p>
          <a:p>
            <a:pPr lvl="1"/>
            <a:r>
              <a:rPr lang="en-US" dirty="0" smtClean="0"/>
              <a:t>Packet </a:t>
            </a:r>
            <a:r>
              <a:rPr lang="en-US" dirty="0"/>
              <a:t>Tracer tutorial video</a:t>
            </a:r>
          </a:p>
          <a:p>
            <a:pPr marL="463550" lvl="1" indent="0">
              <a:buNone/>
            </a:pPr>
            <a:r>
              <a:rPr lang="en-US" dirty="0">
                <a:hlinkClick r:id="rId3"/>
              </a:rPr>
              <a:t>https://www.youtube.com/watch?v=any2NbeSZV4&amp;feature=youtu.be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17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1: Best Practices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 1.2 (cont.)</a:t>
            </a:r>
          </a:p>
          <a:p>
            <a:pPr lvl="1"/>
            <a:r>
              <a:rPr lang="en-US" dirty="0" smtClean="0"/>
              <a:t>1.2.1.1-1.2.1.6 Important topics</a:t>
            </a:r>
          </a:p>
          <a:p>
            <a:pPr lvl="2"/>
            <a:r>
              <a:rPr lang="en-US" dirty="0" smtClean="0"/>
              <a:t>Students must know these icons and the functions of the network devices.</a:t>
            </a:r>
          </a:p>
          <a:p>
            <a:pPr lvl="2"/>
            <a:r>
              <a:rPr lang="en-US" dirty="0" smtClean="0"/>
              <a:t>Demonstrate a basic topology and all the icons using Packet Tracer.</a:t>
            </a:r>
          </a:p>
          <a:p>
            <a:pPr lvl="1"/>
            <a:r>
              <a:rPr lang="en-US" dirty="0" smtClean="0"/>
              <a:t>1.2.1.6 Reinforce differences between physical and logical topology, this can be confusing for students.</a:t>
            </a:r>
          </a:p>
          <a:p>
            <a:pPr lvl="2"/>
            <a:r>
              <a:rPr lang="en-US" dirty="0" smtClean="0"/>
              <a:t>How devices are physically interconnected is the physical topology.</a:t>
            </a:r>
          </a:p>
          <a:p>
            <a:pPr lvl="2"/>
            <a:r>
              <a:rPr lang="en-US" dirty="0" smtClean="0"/>
              <a:t>The media access method or the way network access is controlled is based on the logical topology.</a:t>
            </a:r>
          </a:p>
          <a:p>
            <a:pPr lvl="1"/>
            <a:r>
              <a:rPr lang="en-US" dirty="0" smtClean="0"/>
              <a:t>1.2.1.6 Show students routers, switches, and samples of the different media.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00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Chapter 1: Best Practices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Section </a:t>
            </a:r>
            <a:r>
              <a:rPr lang="en-US" dirty="0"/>
              <a:t>1.2 (cont.)</a:t>
            </a:r>
          </a:p>
          <a:p>
            <a:pPr lvl="1"/>
            <a:r>
              <a:rPr lang="en-US" dirty="0"/>
              <a:t>Lab 1.2.4.4 – Optional or instructor demonstration</a:t>
            </a:r>
          </a:p>
          <a:p>
            <a:pPr lvl="1"/>
            <a:r>
              <a:rPr lang="en-US" dirty="0"/>
              <a:t>Lab 1.2.4.5 – Introduce Packet Tracer.</a:t>
            </a:r>
          </a:p>
          <a:p>
            <a:r>
              <a:rPr lang="en-US" dirty="0" smtClean="0"/>
              <a:t>Section 1.3</a:t>
            </a:r>
          </a:p>
          <a:p>
            <a:pPr lvl="1"/>
            <a:r>
              <a:rPr lang="en-US" dirty="0" smtClean="0"/>
              <a:t>Clarify and discuss converged networks.</a:t>
            </a:r>
          </a:p>
          <a:p>
            <a:pPr lvl="1"/>
            <a:r>
              <a:rPr lang="en-US" dirty="0" smtClean="0"/>
              <a:t>Lab </a:t>
            </a:r>
            <a:r>
              <a:rPr lang="en-US" dirty="0"/>
              <a:t>1.3.1.3 – Possibly do this lab in small </a:t>
            </a:r>
            <a:r>
              <a:rPr lang="en-US" dirty="0" smtClean="0"/>
              <a:t>groups.</a:t>
            </a:r>
          </a:p>
          <a:p>
            <a:pPr lvl="1"/>
            <a:r>
              <a:rPr lang="en-US" dirty="0" smtClean="0"/>
              <a:t>Activity </a:t>
            </a:r>
            <a:r>
              <a:rPr lang="en-US" dirty="0"/>
              <a:t>1.3.2.6 – Good reinforcement of topics in 1.3.2.1-5.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8487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25828</TotalTime>
  <Pages>28</Pages>
  <Words>2056</Words>
  <Application>Microsoft Office PowerPoint</Application>
  <PresentationFormat>On-screen Show (4:3)</PresentationFormat>
  <Paragraphs>460</Paragraphs>
  <Slides>39</Slides>
  <Notes>34</Notes>
  <HiddenSlides>15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ＭＳ Ｐゴシック</vt:lpstr>
      <vt:lpstr>Arial</vt:lpstr>
      <vt:lpstr>Courier New</vt:lpstr>
      <vt:lpstr>Wingdings</vt:lpstr>
      <vt:lpstr>PPT-TMPLT-WHT_C</vt:lpstr>
      <vt:lpstr>NetAcad-4F_PPT-WHT_060408</vt:lpstr>
      <vt:lpstr>Instructor Materials Chapter 1: Explore the Network</vt:lpstr>
      <vt:lpstr>Instructor Materials – Chapter 1 Planning Guide</vt:lpstr>
      <vt:lpstr>PowerPoint Presentation</vt:lpstr>
      <vt:lpstr>Chapter 1: Activities</vt:lpstr>
      <vt:lpstr>Chapter 1: Assessment</vt:lpstr>
      <vt:lpstr>PowerPoint Presentation</vt:lpstr>
      <vt:lpstr>Chapter 1: Best Practices (Cont.)</vt:lpstr>
      <vt:lpstr>Chapter 1: Best Practices (Cont.)</vt:lpstr>
      <vt:lpstr>Chapter 1: Best Practices (Cont.)</vt:lpstr>
      <vt:lpstr>Chapter 1: Best Practices (Cont.)</vt:lpstr>
      <vt:lpstr>Chapter 1: Additional Help</vt:lpstr>
      <vt:lpstr>PowerPoint Presentation</vt:lpstr>
      <vt:lpstr>Chapter 1: Explore the Network</vt:lpstr>
      <vt:lpstr>Chapter 1 - Sections &amp; Objectives</vt:lpstr>
      <vt:lpstr>1.1  Globally Connected</vt:lpstr>
      <vt:lpstr>Globally Connected Networking Today</vt:lpstr>
      <vt:lpstr>Globally Connected Providing Resources in a Network</vt:lpstr>
      <vt:lpstr>1.2  LANs, WANs, and the Internet</vt:lpstr>
      <vt:lpstr>LANs, WANs, and the Internet Network Components</vt:lpstr>
      <vt:lpstr>LANs, WANs, and the Internet Network Components</vt:lpstr>
      <vt:lpstr>LANs, WANs, and the Internet LANs and WANs</vt:lpstr>
      <vt:lpstr>LANs, WANs, and the Internet The Internet, Intranets, and Extranets</vt:lpstr>
      <vt:lpstr>LANs, WANs, and the Internet Internet Connections</vt:lpstr>
      <vt:lpstr>1.3  The Network as a Platform</vt:lpstr>
      <vt:lpstr>The Network as a Platform Converged Networks</vt:lpstr>
      <vt:lpstr>The Network as a Platform Reliable Network</vt:lpstr>
      <vt:lpstr>1.4 The Changing Network Environment</vt:lpstr>
      <vt:lpstr>The Changing Network Environment Network Trends</vt:lpstr>
      <vt:lpstr>The Changing Network Environment Networking Technologies for the Home</vt:lpstr>
      <vt:lpstr>The Changing Network Environment Network Security</vt:lpstr>
      <vt:lpstr>The Changing Network Environment Network Architecture</vt:lpstr>
      <vt:lpstr>1.5  Chapter Summary</vt:lpstr>
      <vt:lpstr>Chapter Summary Summary</vt:lpstr>
      <vt:lpstr>PowerPoint Presentation</vt:lpstr>
      <vt:lpstr>PowerPoint Presentation</vt:lpstr>
      <vt:lpstr>Section 1.1 New Terms and Commands</vt:lpstr>
      <vt:lpstr>Section 1.2 New Terms and Commands</vt:lpstr>
      <vt:lpstr>Section 1.3 New Terms and Commands</vt:lpstr>
      <vt:lpstr>Section 1.4 New Terms and Commands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Suk-yi Pennock</cp:lastModifiedBy>
  <cp:revision>918</cp:revision>
  <cp:lastPrinted>1999-01-27T00:54:54Z</cp:lastPrinted>
  <dcterms:created xsi:type="dcterms:W3CDTF">2006-10-23T15:07:30Z</dcterms:created>
  <dcterms:modified xsi:type="dcterms:W3CDTF">2016-03-04T20:40:39Z</dcterms:modified>
</cp:coreProperties>
</file>