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61" r:id="rId18"/>
    <p:sldId id="269" r:id="rId19"/>
    <p:sldId id="271" r:id="rId20"/>
    <p:sldId id="272" r:id="rId2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358"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EF312FB-68F7-47E0-91A7-FE7732D230E2}" type="datetimeFigureOut">
              <a:rPr lang="nl-NL" smtClean="0"/>
              <a:t>18-9-2018</a:t>
            </a:fld>
            <a:endParaRPr lang="nl-NL"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nl-NL"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0F4BC33-876F-4698-9F8A-560751D974C0}" type="slidenum">
              <a:rPr lang="nl-NL" smtClean="0"/>
              <a:t>‹#›</a:t>
            </a:fld>
            <a:endParaRPr lang="nl-NL" dirty="0"/>
          </a:p>
        </p:txBody>
      </p:sp>
    </p:spTree>
    <p:extLst>
      <p:ext uri="{BB962C8B-B14F-4D97-AF65-F5344CB8AC3E}">
        <p14:creationId xmlns:p14="http://schemas.microsoft.com/office/powerpoint/2010/main" val="459689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F312FB-68F7-47E0-91A7-FE7732D230E2}" type="datetimeFigureOut">
              <a:rPr lang="nl-NL" smtClean="0"/>
              <a:t>18-9-2018</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C0F4BC33-876F-4698-9F8A-560751D974C0}" type="slidenum">
              <a:rPr lang="nl-NL" smtClean="0"/>
              <a:t>‹#›</a:t>
            </a:fld>
            <a:endParaRPr lang="nl-NL" dirty="0"/>
          </a:p>
        </p:txBody>
      </p:sp>
    </p:spTree>
    <p:extLst>
      <p:ext uri="{BB962C8B-B14F-4D97-AF65-F5344CB8AC3E}">
        <p14:creationId xmlns:p14="http://schemas.microsoft.com/office/powerpoint/2010/main" val="230448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F312FB-68F7-47E0-91A7-FE7732D230E2}" type="datetimeFigureOut">
              <a:rPr lang="nl-NL" smtClean="0"/>
              <a:t>18-9-2018</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C0F4BC33-876F-4698-9F8A-560751D974C0}" type="slidenum">
              <a:rPr lang="nl-NL" smtClean="0"/>
              <a:t>‹#›</a:t>
            </a:fld>
            <a:endParaRPr lang="nl-NL" dirty="0"/>
          </a:p>
        </p:txBody>
      </p:sp>
    </p:spTree>
    <p:extLst>
      <p:ext uri="{BB962C8B-B14F-4D97-AF65-F5344CB8AC3E}">
        <p14:creationId xmlns:p14="http://schemas.microsoft.com/office/powerpoint/2010/main" val="289721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F312FB-68F7-47E0-91A7-FE7732D230E2}" type="datetimeFigureOut">
              <a:rPr lang="nl-NL" smtClean="0"/>
              <a:t>18-9-2018</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C0F4BC33-876F-4698-9F8A-560751D974C0}" type="slidenum">
              <a:rPr lang="nl-NL" smtClean="0"/>
              <a:t>‹#›</a:t>
            </a:fld>
            <a:endParaRPr lang="nl-NL" dirty="0"/>
          </a:p>
        </p:txBody>
      </p:sp>
    </p:spTree>
    <p:extLst>
      <p:ext uri="{BB962C8B-B14F-4D97-AF65-F5344CB8AC3E}">
        <p14:creationId xmlns:p14="http://schemas.microsoft.com/office/powerpoint/2010/main" val="54843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F312FB-68F7-47E0-91A7-FE7732D230E2}" type="datetimeFigureOut">
              <a:rPr lang="nl-NL" smtClean="0"/>
              <a:t>18-9-2018</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C0F4BC33-876F-4698-9F8A-560751D974C0}" type="slidenum">
              <a:rPr lang="nl-NL" smtClean="0"/>
              <a:t>‹#›</a:t>
            </a:fld>
            <a:endParaRPr lang="nl-NL" dirty="0"/>
          </a:p>
        </p:txBody>
      </p:sp>
    </p:spTree>
    <p:extLst>
      <p:ext uri="{BB962C8B-B14F-4D97-AF65-F5344CB8AC3E}">
        <p14:creationId xmlns:p14="http://schemas.microsoft.com/office/powerpoint/2010/main" val="117754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F312FB-68F7-47E0-91A7-FE7732D230E2}" type="datetimeFigureOut">
              <a:rPr lang="nl-NL" smtClean="0"/>
              <a:t>18-9-2018</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p>
            <a:fld id="{C0F4BC33-876F-4698-9F8A-560751D974C0}" type="slidenum">
              <a:rPr lang="nl-NL" smtClean="0"/>
              <a:t>‹#›</a:t>
            </a:fld>
            <a:endParaRPr lang="nl-NL" dirty="0"/>
          </a:p>
        </p:txBody>
      </p:sp>
    </p:spTree>
    <p:extLst>
      <p:ext uri="{BB962C8B-B14F-4D97-AF65-F5344CB8AC3E}">
        <p14:creationId xmlns:p14="http://schemas.microsoft.com/office/powerpoint/2010/main" val="286161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F312FB-68F7-47E0-91A7-FE7732D230E2}" type="datetimeFigureOut">
              <a:rPr lang="nl-NL" smtClean="0"/>
              <a:t>18-9-2018</a:t>
            </a:fld>
            <a:endParaRPr lang="nl-NL" dirty="0"/>
          </a:p>
        </p:txBody>
      </p:sp>
      <p:sp>
        <p:nvSpPr>
          <p:cNvPr id="8" name="Footer Placeholder 7"/>
          <p:cNvSpPr>
            <a:spLocks noGrp="1"/>
          </p:cNvSpPr>
          <p:nvPr>
            <p:ph type="ftr" sz="quarter" idx="11"/>
          </p:nvPr>
        </p:nvSpPr>
        <p:spPr/>
        <p:txBody>
          <a:bodyPr/>
          <a:lstStyle/>
          <a:p>
            <a:endParaRPr lang="nl-NL" dirty="0"/>
          </a:p>
        </p:txBody>
      </p:sp>
      <p:sp>
        <p:nvSpPr>
          <p:cNvPr id="9" name="Slide Number Placeholder 8"/>
          <p:cNvSpPr>
            <a:spLocks noGrp="1"/>
          </p:cNvSpPr>
          <p:nvPr>
            <p:ph type="sldNum" sz="quarter" idx="12"/>
          </p:nvPr>
        </p:nvSpPr>
        <p:spPr/>
        <p:txBody>
          <a:bodyPr/>
          <a:lstStyle/>
          <a:p>
            <a:fld id="{C0F4BC33-876F-4698-9F8A-560751D974C0}" type="slidenum">
              <a:rPr lang="nl-NL" smtClean="0"/>
              <a:t>‹#›</a:t>
            </a:fld>
            <a:endParaRPr lang="nl-NL" dirty="0"/>
          </a:p>
        </p:txBody>
      </p:sp>
    </p:spTree>
    <p:extLst>
      <p:ext uri="{BB962C8B-B14F-4D97-AF65-F5344CB8AC3E}">
        <p14:creationId xmlns:p14="http://schemas.microsoft.com/office/powerpoint/2010/main" val="290355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F312FB-68F7-47E0-91A7-FE7732D230E2}" type="datetimeFigureOut">
              <a:rPr lang="nl-NL" smtClean="0"/>
              <a:t>18-9-2018</a:t>
            </a:fld>
            <a:endParaRPr lang="nl-NL" dirty="0"/>
          </a:p>
        </p:txBody>
      </p:sp>
      <p:sp>
        <p:nvSpPr>
          <p:cNvPr id="4" name="Footer Placeholder 3"/>
          <p:cNvSpPr>
            <a:spLocks noGrp="1"/>
          </p:cNvSpPr>
          <p:nvPr>
            <p:ph type="ftr" sz="quarter" idx="11"/>
          </p:nvPr>
        </p:nvSpPr>
        <p:spPr/>
        <p:txBody>
          <a:bodyPr/>
          <a:lstStyle/>
          <a:p>
            <a:endParaRPr lang="nl-NL" dirty="0"/>
          </a:p>
        </p:txBody>
      </p:sp>
      <p:sp>
        <p:nvSpPr>
          <p:cNvPr id="5" name="Slide Number Placeholder 4"/>
          <p:cNvSpPr>
            <a:spLocks noGrp="1"/>
          </p:cNvSpPr>
          <p:nvPr>
            <p:ph type="sldNum" sz="quarter" idx="12"/>
          </p:nvPr>
        </p:nvSpPr>
        <p:spPr/>
        <p:txBody>
          <a:bodyPr/>
          <a:lstStyle/>
          <a:p>
            <a:fld id="{C0F4BC33-876F-4698-9F8A-560751D974C0}" type="slidenum">
              <a:rPr lang="nl-NL" smtClean="0"/>
              <a:t>‹#›</a:t>
            </a:fld>
            <a:endParaRPr lang="nl-NL" dirty="0"/>
          </a:p>
        </p:txBody>
      </p:sp>
    </p:spTree>
    <p:extLst>
      <p:ext uri="{BB962C8B-B14F-4D97-AF65-F5344CB8AC3E}">
        <p14:creationId xmlns:p14="http://schemas.microsoft.com/office/powerpoint/2010/main" val="320525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312FB-68F7-47E0-91A7-FE7732D230E2}" type="datetimeFigureOut">
              <a:rPr lang="nl-NL" smtClean="0"/>
              <a:t>18-9-2018</a:t>
            </a:fld>
            <a:endParaRPr lang="nl-NL" dirty="0"/>
          </a:p>
        </p:txBody>
      </p:sp>
      <p:sp>
        <p:nvSpPr>
          <p:cNvPr id="3" name="Footer Placeholder 2"/>
          <p:cNvSpPr>
            <a:spLocks noGrp="1"/>
          </p:cNvSpPr>
          <p:nvPr>
            <p:ph type="ftr" sz="quarter" idx="11"/>
          </p:nvPr>
        </p:nvSpPr>
        <p:spPr/>
        <p:txBody>
          <a:bodyPr/>
          <a:lstStyle/>
          <a:p>
            <a:endParaRPr lang="nl-NL" dirty="0"/>
          </a:p>
        </p:txBody>
      </p:sp>
      <p:sp>
        <p:nvSpPr>
          <p:cNvPr id="4" name="Slide Number Placeholder 3"/>
          <p:cNvSpPr>
            <a:spLocks noGrp="1"/>
          </p:cNvSpPr>
          <p:nvPr>
            <p:ph type="sldNum" sz="quarter" idx="12"/>
          </p:nvPr>
        </p:nvSpPr>
        <p:spPr/>
        <p:txBody>
          <a:bodyPr/>
          <a:lstStyle/>
          <a:p>
            <a:fld id="{C0F4BC33-876F-4698-9F8A-560751D974C0}" type="slidenum">
              <a:rPr lang="nl-NL" smtClean="0"/>
              <a:t>‹#›</a:t>
            </a:fld>
            <a:endParaRPr lang="nl-NL" dirty="0"/>
          </a:p>
        </p:txBody>
      </p:sp>
    </p:spTree>
    <p:extLst>
      <p:ext uri="{BB962C8B-B14F-4D97-AF65-F5344CB8AC3E}">
        <p14:creationId xmlns:p14="http://schemas.microsoft.com/office/powerpoint/2010/main" val="299720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CEF312FB-68F7-47E0-91A7-FE7732D230E2}" type="datetimeFigureOut">
              <a:rPr lang="nl-NL" smtClean="0"/>
              <a:t>18-9-2018</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0F4BC33-876F-4698-9F8A-560751D974C0}" type="slidenum">
              <a:rPr lang="nl-NL" smtClean="0"/>
              <a:t>‹#›</a:t>
            </a:fld>
            <a:endParaRPr lang="nl-NL" dirty="0"/>
          </a:p>
        </p:txBody>
      </p:sp>
    </p:spTree>
    <p:extLst>
      <p:ext uri="{BB962C8B-B14F-4D97-AF65-F5344CB8AC3E}">
        <p14:creationId xmlns:p14="http://schemas.microsoft.com/office/powerpoint/2010/main" val="166597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EF312FB-68F7-47E0-91A7-FE7732D230E2}" type="datetimeFigureOut">
              <a:rPr lang="nl-NL" smtClean="0"/>
              <a:t>18-9-2018</a:t>
            </a:fld>
            <a:endParaRPr lang="nl-NL"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NL"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0F4BC33-876F-4698-9F8A-560751D974C0}" type="slidenum">
              <a:rPr lang="nl-NL" smtClean="0"/>
              <a:t>‹#›</a:t>
            </a:fld>
            <a:endParaRPr lang="nl-NL" dirty="0"/>
          </a:p>
        </p:txBody>
      </p:sp>
    </p:spTree>
    <p:extLst>
      <p:ext uri="{BB962C8B-B14F-4D97-AF65-F5344CB8AC3E}">
        <p14:creationId xmlns:p14="http://schemas.microsoft.com/office/powerpoint/2010/main" val="319919158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EF312FB-68F7-47E0-91A7-FE7732D230E2}" type="datetimeFigureOut">
              <a:rPr lang="nl-NL" smtClean="0"/>
              <a:t>18-9-2018</a:t>
            </a:fld>
            <a:endParaRPr lang="nl-NL"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NL"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0F4BC33-876F-4698-9F8A-560751D974C0}" type="slidenum">
              <a:rPr lang="nl-NL" smtClean="0"/>
              <a:t>‹#›</a:t>
            </a:fld>
            <a:endParaRPr lang="nl-NL" dirty="0"/>
          </a:p>
        </p:txBody>
      </p:sp>
    </p:spTree>
    <p:extLst>
      <p:ext uri="{BB962C8B-B14F-4D97-AF65-F5344CB8AC3E}">
        <p14:creationId xmlns:p14="http://schemas.microsoft.com/office/powerpoint/2010/main" val="24862617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localhost/hoorcollege/Week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latin typeface="Comic Sans MS" panose="030F0702030302020204" pitchFamily="66" charset="0"/>
              </a:rPr>
              <a:t>Project </a:t>
            </a:r>
            <a:r>
              <a:rPr lang="nl-NL" dirty="0">
                <a:latin typeface="Comic Sans MS" panose="030F0702030302020204" pitchFamily="66" charset="0"/>
              </a:rPr>
              <a:t/>
            </a:r>
            <a:br>
              <a:rPr lang="nl-NL" dirty="0">
                <a:latin typeface="Comic Sans MS" panose="030F0702030302020204" pitchFamily="66" charset="0"/>
              </a:rPr>
            </a:br>
            <a:r>
              <a:rPr lang="nl-NL" dirty="0" smtClean="0">
                <a:latin typeface="Comic Sans MS" panose="030F0702030302020204" pitchFamily="66" charset="0"/>
              </a:rPr>
              <a:t>Webprogrammeren</a:t>
            </a:r>
            <a:endParaRPr lang="nl-NL" dirty="0">
              <a:latin typeface="Comic Sans MS" panose="030F0702030302020204" pitchFamily="66" charset="0"/>
            </a:endParaRPr>
          </a:p>
        </p:txBody>
      </p:sp>
      <p:sp>
        <p:nvSpPr>
          <p:cNvPr id="3" name="Ondertitel 2"/>
          <p:cNvSpPr>
            <a:spLocks noGrp="1"/>
          </p:cNvSpPr>
          <p:nvPr>
            <p:ph type="subTitle" idx="1"/>
          </p:nvPr>
        </p:nvSpPr>
        <p:spPr/>
        <p:txBody>
          <a:bodyPr/>
          <a:lstStyle/>
          <a:p>
            <a:r>
              <a:rPr lang="nl-NL" dirty="0" smtClean="0"/>
              <a:t>sept 2017</a:t>
            </a:r>
            <a:endParaRPr lang="nl-NL" dirty="0"/>
          </a:p>
        </p:txBody>
      </p:sp>
    </p:spTree>
    <p:extLst>
      <p:ext uri="{BB962C8B-B14F-4D97-AF65-F5344CB8AC3E}">
        <p14:creationId xmlns:p14="http://schemas.microsoft.com/office/powerpoint/2010/main" val="2432735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Vervolg</a:t>
            </a:r>
            <a:endParaRPr lang="nl-NL" dirty="0"/>
          </a:p>
        </p:txBody>
      </p:sp>
      <p:sp>
        <p:nvSpPr>
          <p:cNvPr id="3" name="Content Placeholder 2"/>
          <p:cNvSpPr>
            <a:spLocks noGrp="1"/>
          </p:cNvSpPr>
          <p:nvPr>
            <p:ph idx="1"/>
          </p:nvPr>
        </p:nvSpPr>
        <p:spPr/>
        <p:txBody>
          <a:bodyPr/>
          <a:lstStyle/>
          <a:p>
            <a:r>
              <a:rPr lang="nl-NL" sz="2000" dirty="0"/>
              <a:t>Voor de tweede tutoraatles komen de groepen met een voorstel voor de te ontwikkelen website. </a:t>
            </a:r>
            <a:endParaRPr lang="nl-NL" sz="2000" dirty="0" smtClean="0"/>
          </a:p>
          <a:p>
            <a:r>
              <a:rPr lang="nl-NL" sz="2000" dirty="0" smtClean="0"/>
              <a:t>Ook een </a:t>
            </a:r>
            <a:r>
              <a:rPr lang="nl-NL" sz="2000" dirty="0"/>
              <a:t>onderwerp uit het rijtje voorstellen moet goedgekeurd worden door de tutor. Iedere groep levert een globale beschrijving in van de website die gebouwd gaat worden. Dit beslaat ongeveer één A4-tje. </a:t>
            </a:r>
          </a:p>
          <a:p>
            <a:r>
              <a:rPr lang="nl-NL" sz="2000" dirty="0"/>
              <a:t>Kern daarvan is een omschrijving van het soort bedrijf waar het project om moet draaien. </a:t>
            </a:r>
            <a:r>
              <a:rPr lang="nl-NL" sz="2000" dirty="0" smtClean="0"/>
              <a:t/>
            </a:r>
            <a:br>
              <a:rPr lang="nl-NL" sz="2000" dirty="0" smtClean="0"/>
            </a:br>
            <a:r>
              <a:rPr lang="nl-NL" sz="2000" dirty="0" smtClean="0"/>
              <a:t>De </a:t>
            </a:r>
            <a:r>
              <a:rPr lang="nl-NL" sz="2000" dirty="0"/>
              <a:t>beschrijving dient vooral rekening te houden met het gezichtspunt van de gebruiker.</a:t>
            </a:r>
          </a:p>
          <a:p>
            <a:r>
              <a:rPr lang="nl-NL" sz="2000" dirty="0"/>
              <a:t>Het moet duidelijk herkenbaar zijn voor de eindgebruiker wat de mogelijkheden zijn, als hij/zij de webapplicatie gaat gebruiken. De belangrijkste </a:t>
            </a:r>
            <a:r>
              <a:rPr lang="nl-NL" sz="2000" dirty="0" smtClean="0"/>
              <a:t>functies/functionaliteiten </a:t>
            </a:r>
            <a:r>
              <a:rPr lang="nl-NL" sz="2000" dirty="0"/>
              <a:t>dienen genoemd te worden, de details worden later uitgewerkt</a:t>
            </a:r>
            <a:r>
              <a:rPr lang="nl-NL" sz="2000" dirty="0" smtClean="0"/>
              <a:t>.</a:t>
            </a:r>
          </a:p>
          <a:p>
            <a:r>
              <a:rPr lang="nl-NL" dirty="0"/>
              <a:t>Een concrete invulling van de overige taken over de weken is te vinden in de planning van het project op Blackboard.</a:t>
            </a:r>
          </a:p>
        </p:txBody>
      </p:sp>
    </p:spTree>
    <p:extLst>
      <p:ext uri="{BB962C8B-B14F-4D97-AF65-F5344CB8AC3E}">
        <p14:creationId xmlns:p14="http://schemas.microsoft.com/office/powerpoint/2010/main" val="14979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Oplevering</a:t>
            </a:r>
            <a:endParaRPr lang="nl-NL" dirty="0"/>
          </a:p>
        </p:txBody>
      </p:sp>
      <p:sp>
        <p:nvSpPr>
          <p:cNvPr id="3" name="Content Placeholder 2"/>
          <p:cNvSpPr>
            <a:spLocks noGrp="1"/>
          </p:cNvSpPr>
          <p:nvPr>
            <p:ph idx="1"/>
          </p:nvPr>
        </p:nvSpPr>
        <p:spPr/>
        <p:txBody>
          <a:bodyPr>
            <a:normAutofit/>
          </a:bodyPr>
          <a:lstStyle/>
          <a:p>
            <a:r>
              <a:rPr lang="nl-NL" sz="2000" dirty="0"/>
              <a:t>In de laatste week van het project vindt de oplevering plaats. De applicatie moet dan gedemonstreerd worden.</a:t>
            </a:r>
          </a:p>
          <a:p>
            <a:r>
              <a:rPr lang="nl-NL" sz="2000" dirty="0"/>
              <a:t>Zorg ervoor dat in elk geval de volgende onderdelen deel uit maken van de website:</a:t>
            </a:r>
          </a:p>
          <a:p>
            <a:pPr lvl="1">
              <a:buFont typeface="Wingdings" panose="05000000000000000000" pitchFamily="2" charset="2"/>
              <a:buChar char="§"/>
            </a:pPr>
            <a:r>
              <a:rPr lang="nl-NL" sz="2000" dirty="0" smtClean="0"/>
              <a:t>Er </a:t>
            </a:r>
            <a:r>
              <a:rPr lang="nl-NL" sz="2000" dirty="0"/>
              <a:t>dient een verbinding gelegd te worden tussen de website en een </a:t>
            </a:r>
            <a:r>
              <a:rPr lang="nl-NL" sz="2000" dirty="0" smtClean="0"/>
              <a:t>database.</a:t>
            </a:r>
          </a:p>
          <a:p>
            <a:pPr lvl="1">
              <a:buFont typeface="Wingdings" panose="05000000000000000000" pitchFamily="2" charset="2"/>
              <a:buChar char="§"/>
            </a:pPr>
            <a:r>
              <a:rPr lang="nl-NL" sz="2000" dirty="0" smtClean="0"/>
              <a:t>Er </a:t>
            </a:r>
            <a:r>
              <a:rPr lang="nl-NL" sz="2000" dirty="0"/>
              <a:t>moet gewerkt worden met formulier en die formulieren dienen valide te </a:t>
            </a:r>
            <a:r>
              <a:rPr lang="nl-NL" sz="2000" dirty="0" smtClean="0"/>
              <a:t>zijn.</a:t>
            </a:r>
          </a:p>
          <a:p>
            <a:pPr lvl="1">
              <a:buFont typeface="Wingdings" panose="05000000000000000000" pitchFamily="2" charset="2"/>
              <a:buChar char="§"/>
            </a:pPr>
            <a:r>
              <a:rPr lang="nl-NL" sz="2000" dirty="0" smtClean="0"/>
              <a:t>Er </a:t>
            </a:r>
            <a:r>
              <a:rPr lang="nl-NL" sz="2000" dirty="0"/>
              <a:t>moet gebruik gemaakt zijn van sessies om gegevens tijdelijk op te </a:t>
            </a:r>
            <a:r>
              <a:rPr lang="nl-NL" sz="2000" dirty="0" smtClean="0"/>
              <a:t>slaan.</a:t>
            </a:r>
          </a:p>
          <a:p>
            <a:pPr lvl="1">
              <a:buFont typeface="Wingdings" panose="05000000000000000000" pitchFamily="2" charset="2"/>
              <a:buChar char="§"/>
            </a:pPr>
            <a:r>
              <a:rPr lang="nl-NL" sz="2000" dirty="0" smtClean="0"/>
              <a:t>CRUD-toepassingen </a:t>
            </a:r>
            <a:r>
              <a:rPr lang="nl-NL" sz="2000" dirty="0"/>
              <a:t>voor de data moeten aanwezig </a:t>
            </a:r>
            <a:r>
              <a:rPr lang="nl-NL" sz="2000" dirty="0" smtClean="0"/>
              <a:t>zijn.</a:t>
            </a:r>
          </a:p>
          <a:p>
            <a:pPr lvl="1">
              <a:buFont typeface="Wingdings" panose="05000000000000000000" pitchFamily="2" charset="2"/>
              <a:buChar char="§"/>
            </a:pPr>
            <a:r>
              <a:rPr lang="nl-NL" sz="2000" dirty="0" smtClean="0"/>
              <a:t>De </a:t>
            </a:r>
            <a:r>
              <a:rPr lang="nl-NL" sz="2000" dirty="0"/>
              <a:t>site dient te beschikken over een </a:t>
            </a:r>
            <a:r>
              <a:rPr lang="nl-NL" sz="2000" dirty="0" smtClean="0"/>
              <a:t>CMS.</a:t>
            </a:r>
          </a:p>
          <a:p>
            <a:pPr lvl="1">
              <a:buFont typeface="Wingdings" panose="05000000000000000000" pitchFamily="2" charset="2"/>
              <a:buChar char="§"/>
            </a:pPr>
            <a:r>
              <a:rPr lang="nl-NL" sz="2000" dirty="0" smtClean="0"/>
              <a:t>Authenticatie </a:t>
            </a:r>
            <a:r>
              <a:rPr lang="nl-NL" sz="2000" dirty="0"/>
              <a:t>dient </a:t>
            </a:r>
            <a:r>
              <a:rPr lang="nl-NL" sz="2000" dirty="0" smtClean="0"/>
              <a:t>toegepast </a:t>
            </a:r>
            <a:r>
              <a:rPr lang="nl-NL" sz="2000" dirty="0"/>
              <a:t>te zijn</a:t>
            </a:r>
            <a:r>
              <a:rPr lang="nl-NL" sz="2000" dirty="0" smtClean="0"/>
              <a:t>.</a:t>
            </a:r>
            <a:endParaRPr lang="nl-NL" sz="2000" dirty="0"/>
          </a:p>
        </p:txBody>
      </p:sp>
    </p:spTree>
    <p:extLst>
      <p:ext uri="{BB962C8B-B14F-4D97-AF65-F5344CB8AC3E}">
        <p14:creationId xmlns:p14="http://schemas.microsoft.com/office/powerpoint/2010/main" val="1523930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Houd rekening met de volgende details:</a:t>
            </a:r>
            <a:br>
              <a:rPr lang="nl-NL" dirty="0"/>
            </a:br>
            <a:endParaRPr lang="nl-NL"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nl-NL" sz="2000" dirty="0" smtClean="0"/>
              <a:t>Elke </a:t>
            </a:r>
            <a:r>
              <a:rPr lang="nl-NL" sz="2000" dirty="0"/>
              <a:t>afwijking van het ontwerp en/of technische uitwerking moet uitgelegd worden aan en goedgekeurd worden door de </a:t>
            </a:r>
            <a:r>
              <a:rPr lang="nl-NL" sz="2000" dirty="0" smtClean="0"/>
              <a:t>opdrachtgever.</a:t>
            </a:r>
          </a:p>
          <a:p>
            <a:pPr lvl="1">
              <a:buFont typeface="Wingdings" panose="05000000000000000000" pitchFamily="2" charset="2"/>
              <a:buChar char="§"/>
            </a:pPr>
            <a:r>
              <a:rPr lang="nl-NL" sz="2000" dirty="0" smtClean="0"/>
              <a:t>Gebruik </a:t>
            </a:r>
            <a:r>
              <a:rPr lang="nl-NL" sz="2000" dirty="0"/>
              <a:t>consequente naamgeving, zoveel mogelijk volgens de algemene afspraken. Let daarbij op gebruik van hoofd- en kleine letters, op enkel- en meervoud. </a:t>
            </a:r>
            <a:endParaRPr lang="nl-NL" sz="2000" dirty="0" smtClean="0"/>
          </a:p>
          <a:p>
            <a:pPr lvl="1">
              <a:buFont typeface="Wingdings" panose="05000000000000000000" pitchFamily="2" charset="2"/>
              <a:buChar char="§"/>
            </a:pPr>
            <a:r>
              <a:rPr lang="nl-NL" sz="2000" dirty="0" smtClean="0"/>
              <a:t>Gebruik </a:t>
            </a:r>
            <a:r>
              <a:rPr lang="nl-NL" sz="2000" dirty="0"/>
              <a:t>beschrijvende namen die aangeven wat een functie doet, of welke waarde in een variabele wordt </a:t>
            </a:r>
            <a:r>
              <a:rPr lang="nl-NL" sz="2000" dirty="0" smtClean="0"/>
              <a:t>opgeslagen.</a:t>
            </a:r>
          </a:p>
          <a:p>
            <a:pPr lvl="1">
              <a:buFont typeface="Wingdings" panose="05000000000000000000" pitchFamily="2" charset="2"/>
              <a:buChar char="§"/>
            </a:pPr>
            <a:r>
              <a:rPr lang="nl-NL" sz="2000" dirty="0" smtClean="0"/>
              <a:t>Er </a:t>
            </a:r>
            <a:r>
              <a:rPr lang="nl-NL" sz="2000" dirty="0"/>
              <a:t>zijn tenminste twee rollen, ADMIN en gewone gebruiker, meer is </a:t>
            </a:r>
            <a:r>
              <a:rPr lang="nl-NL" sz="2000" dirty="0" smtClean="0"/>
              <a:t>toegestaan.</a:t>
            </a:r>
          </a:p>
          <a:p>
            <a:pPr lvl="1">
              <a:buFont typeface="Wingdings" panose="05000000000000000000" pitchFamily="2" charset="2"/>
              <a:buChar char="§"/>
            </a:pPr>
            <a:r>
              <a:rPr lang="nl-NL" sz="2000" dirty="0" smtClean="0"/>
              <a:t>Een </a:t>
            </a:r>
            <a:r>
              <a:rPr lang="nl-NL" sz="2000" dirty="0"/>
              <a:t>verkoopproces of een soortgelijk proces dient in elk geval geprogrammeerd te zijn.</a:t>
            </a:r>
          </a:p>
          <a:p>
            <a:endParaRPr lang="nl-NL" dirty="0"/>
          </a:p>
        </p:txBody>
      </p:sp>
    </p:spTree>
    <p:extLst>
      <p:ext uri="{BB962C8B-B14F-4D97-AF65-F5344CB8AC3E}">
        <p14:creationId xmlns:p14="http://schemas.microsoft.com/office/powerpoint/2010/main" val="428690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z="3600" dirty="0" smtClean="0"/>
              <a:t>INDIVIDUELE OPDRACHT PROJECT WEBPROGRAMMEREN</a:t>
            </a:r>
            <a:endParaRPr lang="nl-NL" sz="3600" dirty="0"/>
          </a:p>
        </p:txBody>
      </p:sp>
      <p:sp>
        <p:nvSpPr>
          <p:cNvPr id="3" name="Content Placeholder 2"/>
          <p:cNvSpPr>
            <a:spLocks noGrp="1"/>
          </p:cNvSpPr>
          <p:nvPr>
            <p:ph idx="1"/>
          </p:nvPr>
        </p:nvSpPr>
        <p:spPr/>
        <p:txBody>
          <a:bodyPr/>
          <a:lstStyle/>
          <a:p>
            <a:pPr lvl="1">
              <a:buFont typeface="Wingdings" panose="05000000000000000000" pitchFamily="2" charset="2"/>
              <a:buChar char="§"/>
            </a:pPr>
            <a:r>
              <a:rPr lang="nl-NL" sz="2000" dirty="0" smtClean="0"/>
              <a:t>Elk </a:t>
            </a:r>
            <a:r>
              <a:rPr lang="nl-NL" sz="2000" dirty="0"/>
              <a:t>project </a:t>
            </a:r>
            <a:r>
              <a:rPr lang="nl-NL" sz="2000" dirty="0" smtClean="0"/>
              <a:t>kent ook </a:t>
            </a:r>
            <a:r>
              <a:rPr lang="nl-NL" sz="2000" dirty="0"/>
              <a:t>een individuele component. </a:t>
            </a:r>
            <a:endParaRPr lang="nl-NL" sz="2000" dirty="0" smtClean="0"/>
          </a:p>
          <a:p>
            <a:pPr lvl="1">
              <a:buFont typeface="Wingdings" panose="05000000000000000000" pitchFamily="2" charset="2"/>
              <a:buChar char="§"/>
            </a:pPr>
            <a:r>
              <a:rPr lang="nl-NL" sz="2000" dirty="0" smtClean="0"/>
              <a:t>De </a:t>
            </a:r>
            <a:r>
              <a:rPr lang="nl-NL" sz="2000" dirty="0"/>
              <a:t>belangrijkste reden hiervoor is dat er getoetst moet worden of ieder groepslid een voldoende bijdrage heeft geleverd aan het eindresultaat</a:t>
            </a:r>
            <a:r>
              <a:rPr lang="nl-NL" sz="2000" dirty="0" smtClean="0"/>
              <a:t>.</a:t>
            </a:r>
          </a:p>
          <a:p>
            <a:pPr lvl="1">
              <a:buFont typeface="Wingdings" panose="05000000000000000000" pitchFamily="2" charset="2"/>
              <a:buChar char="§"/>
            </a:pPr>
            <a:r>
              <a:rPr lang="nl-NL" sz="2000" dirty="0" smtClean="0"/>
              <a:t>Onderwerp </a:t>
            </a:r>
            <a:r>
              <a:rPr lang="nl-NL" sz="2000" dirty="0"/>
              <a:t>van de opdracht is het enige onderwerp dat bij het programmeren niet wordt getoetst, de koppeling tussen de webapplicatie en de database. </a:t>
            </a:r>
          </a:p>
          <a:p>
            <a:endParaRPr lang="nl-NL" dirty="0"/>
          </a:p>
        </p:txBody>
      </p:sp>
    </p:spTree>
    <p:extLst>
      <p:ext uri="{BB962C8B-B14F-4D97-AF65-F5344CB8AC3E}">
        <p14:creationId xmlns:p14="http://schemas.microsoft.com/office/powerpoint/2010/main" val="4136583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De opdracht:</a:t>
            </a:r>
            <a:br>
              <a:rPr lang="nl-NL" dirty="0"/>
            </a:br>
            <a:endParaRPr lang="nl-NL" dirty="0"/>
          </a:p>
        </p:txBody>
      </p:sp>
      <p:sp>
        <p:nvSpPr>
          <p:cNvPr id="3" name="Content Placeholder 2"/>
          <p:cNvSpPr>
            <a:spLocks noGrp="1"/>
          </p:cNvSpPr>
          <p:nvPr>
            <p:ph idx="1"/>
          </p:nvPr>
        </p:nvSpPr>
        <p:spPr/>
        <p:txBody>
          <a:bodyPr/>
          <a:lstStyle/>
          <a:p>
            <a:r>
              <a:rPr lang="nl-NL" sz="2000" dirty="0" smtClean="0"/>
              <a:t>De </a:t>
            </a:r>
            <a:r>
              <a:rPr lang="nl-NL" sz="2000" dirty="0"/>
              <a:t>webapplicatie kent ongetwijfeld een groot aantal formulieren en overzichten. Iedere student dient een tweetal formulieren en een tweetal overzichten te realiseren</a:t>
            </a:r>
            <a:r>
              <a:rPr lang="nl-NL" sz="2000" dirty="0" smtClean="0"/>
              <a:t>.</a:t>
            </a:r>
            <a:endParaRPr lang="nl-NL" sz="2000" dirty="0"/>
          </a:p>
          <a:p>
            <a:r>
              <a:rPr lang="nl-NL" sz="2000" dirty="0"/>
              <a:t>De ontwerpen (4 in totaal) moeten in een document vastgelegd zijn. De uitwerkingen dienen conform het ontwerp opgeleverd te worden.</a:t>
            </a:r>
          </a:p>
          <a:p>
            <a:endParaRPr lang="nl-NL" dirty="0"/>
          </a:p>
        </p:txBody>
      </p:sp>
    </p:spTree>
    <p:extLst>
      <p:ext uri="{BB962C8B-B14F-4D97-AF65-F5344CB8AC3E}">
        <p14:creationId xmlns:p14="http://schemas.microsoft.com/office/powerpoint/2010/main" val="4159908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Voorbeeld</a:t>
            </a:r>
            <a:endParaRPr lang="nl-NL" dirty="0"/>
          </a:p>
        </p:txBody>
      </p:sp>
      <p:pic>
        <p:nvPicPr>
          <p:cNvPr id="4" name="Content Placeholder 3"/>
          <p:cNvPicPr>
            <a:picLocks noGrp="1" noChangeAspect="1"/>
          </p:cNvPicPr>
          <p:nvPr>
            <p:ph idx="1"/>
          </p:nvPr>
        </p:nvPicPr>
        <p:blipFill>
          <a:blip r:embed="rId2"/>
          <a:stretch>
            <a:fillRect/>
          </a:stretch>
        </p:blipFill>
        <p:spPr>
          <a:xfrm>
            <a:off x="3867915" y="340965"/>
            <a:ext cx="2889754" cy="3633531"/>
          </a:xfrm>
          <a:prstGeom prst="rect">
            <a:avLst/>
          </a:prstGeom>
        </p:spPr>
      </p:pic>
      <p:pic>
        <p:nvPicPr>
          <p:cNvPr id="5" name="Picture 4"/>
          <p:cNvPicPr/>
          <p:nvPr/>
        </p:nvPicPr>
        <p:blipFill>
          <a:blip r:embed="rId3"/>
          <a:stretch>
            <a:fillRect/>
          </a:stretch>
        </p:blipFill>
        <p:spPr>
          <a:xfrm>
            <a:off x="704849" y="4181928"/>
            <a:ext cx="5539318" cy="2210405"/>
          </a:xfrm>
          <a:prstGeom prst="rect">
            <a:avLst/>
          </a:prstGeom>
        </p:spPr>
      </p:pic>
      <p:pic>
        <p:nvPicPr>
          <p:cNvPr id="6" name="Content Placeholder 3">
            <a:hlinkClick r:id="rId4"/>
          </p:cNvPr>
          <p:cNvPicPr/>
          <p:nvPr/>
        </p:nvPicPr>
        <p:blipFill>
          <a:blip r:embed="rId5"/>
          <a:stretch>
            <a:fillRect/>
          </a:stretch>
        </p:blipFill>
        <p:spPr>
          <a:xfrm>
            <a:off x="7665084" y="2570270"/>
            <a:ext cx="4154170" cy="3714750"/>
          </a:xfrm>
          <a:prstGeom prst="rect">
            <a:avLst/>
          </a:prstGeom>
        </p:spPr>
      </p:pic>
    </p:spTree>
    <p:extLst>
      <p:ext uri="{BB962C8B-B14F-4D97-AF65-F5344CB8AC3E}">
        <p14:creationId xmlns:p14="http://schemas.microsoft.com/office/powerpoint/2010/main" val="3073724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Beoordeling individueel</a:t>
            </a:r>
            <a:endParaRPr lang="nl-NL" dirty="0"/>
          </a:p>
        </p:txBody>
      </p:sp>
      <p:sp>
        <p:nvSpPr>
          <p:cNvPr id="3" name="Content Placeholder 2"/>
          <p:cNvSpPr>
            <a:spLocks noGrp="1"/>
          </p:cNvSpPr>
          <p:nvPr>
            <p:ph idx="1"/>
          </p:nvPr>
        </p:nvSpPr>
        <p:spPr/>
        <p:txBody>
          <a:bodyPr/>
          <a:lstStyle/>
          <a:p>
            <a:pPr lvl="1">
              <a:buFont typeface="Wingdings" panose="05000000000000000000" pitchFamily="2" charset="2"/>
              <a:buChar char="§"/>
            </a:pPr>
            <a:r>
              <a:rPr lang="nl-NL" sz="2000" dirty="0"/>
              <a:t>De opdracht dient uiterlijk in week 8 tijdens de tutoraat-uren opgeleverd te worden. </a:t>
            </a:r>
            <a:endParaRPr lang="nl-NL" sz="2000" dirty="0" smtClean="0"/>
          </a:p>
          <a:p>
            <a:pPr lvl="1">
              <a:buFont typeface="Wingdings" panose="05000000000000000000" pitchFamily="2" charset="2"/>
              <a:buChar char="§"/>
            </a:pPr>
            <a:r>
              <a:rPr lang="nl-NL" sz="2000" dirty="0" smtClean="0"/>
              <a:t>Onder </a:t>
            </a:r>
            <a:r>
              <a:rPr lang="nl-NL" sz="2000" dirty="0"/>
              <a:t>opleveren wordt hier verstaan dat de uitwerking getoond dient te worden aan de begeleidend docent, inclusief ontwerp en </a:t>
            </a:r>
            <a:r>
              <a:rPr lang="nl-NL" sz="2000" dirty="0" smtClean="0"/>
              <a:t>validatieregels.</a:t>
            </a:r>
          </a:p>
          <a:p>
            <a:pPr lvl="1">
              <a:buFont typeface="Wingdings" panose="05000000000000000000" pitchFamily="2" charset="2"/>
              <a:buChar char="§"/>
            </a:pPr>
            <a:r>
              <a:rPr lang="nl-NL" sz="2000" dirty="0" smtClean="0"/>
              <a:t>Wordt </a:t>
            </a:r>
            <a:r>
              <a:rPr lang="nl-NL" sz="2000" dirty="0"/>
              <a:t>de opdracht niet op tijd ingeleverd wordt hier een GK (gemiste kans) voor genoteerd en kan er nog een herkansing plaats vinden voor maximaal het cijfer 6. </a:t>
            </a:r>
            <a:endParaRPr lang="nl-NL" sz="2000" dirty="0" smtClean="0"/>
          </a:p>
          <a:p>
            <a:pPr lvl="1">
              <a:buFont typeface="Wingdings" panose="05000000000000000000" pitchFamily="2" charset="2"/>
              <a:buChar char="§"/>
            </a:pPr>
            <a:r>
              <a:rPr lang="nl-NL" sz="2000" dirty="0" smtClean="0"/>
              <a:t>Hetzelfde </a:t>
            </a:r>
            <a:r>
              <a:rPr lang="nl-NL" sz="2000" dirty="0"/>
              <a:t>geldt voor studenten die voor de opdracht een onvoldoende ontvangen.</a:t>
            </a:r>
          </a:p>
          <a:p>
            <a:endParaRPr lang="nl-NL" dirty="0"/>
          </a:p>
        </p:txBody>
      </p:sp>
    </p:spTree>
    <p:extLst>
      <p:ext uri="{BB962C8B-B14F-4D97-AF65-F5344CB8AC3E}">
        <p14:creationId xmlns:p14="http://schemas.microsoft.com/office/powerpoint/2010/main" val="281200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Becijfering</a:t>
            </a:r>
            <a:endParaRPr lang="en-US" dirty="0"/>
          </a:p>
        </p:txBody>
      </p:sp>
      <p:sp>
        <p:nvSpPr>
          <p:cNvPr id="3" name="Content Placeholder 2"/>
          <p:cNvSpPr>
            <a:spLocks noGrp="1"/>
          </p:cNvSpPr>
          <p:nvPr>
            <p:ph idx="1"/>
          </p:nvPr>
        </p:nvSpPr>
        <p:spPr/>
        <p:txBody>
          <a:bodyPr>
            <a:normAutofit lnSpcReduction="10000"/>
          </a:bodyPr>
          <a:lstStyle/>
          <a:p>
            <a:r>
              <a:rPr lang="en-GB" dirty="0" smtClean="0"/>
              <a:t>Voor het project worden dus 2 cijfers toegekend.</a:t>
            </a:r>
          </a:p>
          <a:p>
            <a:r>
              <a:rPr lang="en-GB" dirty="0"/>
              <a:t/>
            </a:r>
            <a:br>
              <a:rPr lang="en-GB" dirty="0"/>
            </a:br>
            <a:r>
              <a:rPr lang="en-GB" dirty="0" smtClean="0"/>
              <a:t>Groepscijfer (75%)</a:t>
            </a:r>
          </a:p>
          <a:p>
            <a:r>
              <a:rPr lang="en-GB" dirty="0" smtClean="0"/>
              <a:t>Individuele opdracht (25%) </a:t>
            </a:r>
            <a:endParaRPr lang="en-US" dirty="0"/>
          </a:p>
          <a:p>
            <a:r>
              <a:rPr lang="en-US" dirty="0" smtClean="0"/>
              <a:t>De credits zijn verdiend als voor beide onderdelen het cijfer &gt;= </a:t>
            </a:r>
            <a:r>
              <a:rPr lang="en-US" dirty="0"/>
              <a:t>5,5 </a:t>
            </a:r>
            <a:r>
              <a:rPr lang="en-US" dirty="0" smtClean="0"/>
              <a:t>behaald is.</a:t>
            </a:r>
            <a:br>
              <a:rPr lang="en-US" dirty="0" smtClean="0"/>
            </a:br>
            <a:r>
              <a:rPr lang="en-US" dirty="0" smtClean="0"/>
              <a:t/>
            </a:r>
            <a:br>
              <a:rPr lang="en-US" dirty="0" smtClean="0"/>
            </a:br>
            <a:r>
              <a:rPr lang="en-US" dirty="0" smtClean="0"/>
              <a:t>Daarnaast moet de student 100% aanwezig zijn geweest.</a:t>
            </a:r>
          </a:p>
          <a:p>
            <a:r>
              <a:rPr lang="en-GB" dirty="0" smtClean="0"/>
              <a:t>Bij een onvoldoende voor de groepsopdracht wordt met de begeleidend docent bepaald welke onderdelen verbeterd moeten worden. Een herkansing wordt beoordeeld met maximaal het cijfer </a:t>
            </a:r>
            <a:r>
              <a:rPr lang="en-GB" dirty="0" smtClean="0"/>
              <a:t>6. </a:t>
            </a:r>
            <a:endParaRPr lang="en-US" dirty="0"/>
          </a:p>
          <a:p>
            <a:endParaRPr lang="en-US" dirty="0"/>
          </a:p>
          <a:p>
            <a:endParaRPr lang="en-US" dirty="0"/>
          </a:p>
        </p:txBody>
      </p:sp>
    </p:spTree>
    <p:extLst>
      <p:ext uri="{BB962C8B-B14F-4D97-AF65-F5344CB8AC3E}">
        <p14:creationId xmlns:p14="http://schemas.microsoft.com/office/powerpoint/2010/main" val="4063939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00063"/>
            <a:ext cx="10772775" cy="1657350"/>
          </a:xfrm>
        </p:spPr>
        <p:txBody>
          <a:bodyPr/>
          <a:lstStyle/>
          <a:p>
            <a:r>
              <a:rPr lang="en-US" dirty="0"/>
              <a:t>	</a:t>
            </a:r>
          </a:p>
        </p:txBody>
      </p:sp>
      <p:sp>
        <p:nvSpPr>
          <p:cNvPr id="3" name="Content Placeholder 2"/>
          <p:cNvSpPr>
            <a:spLocks noGrp="1"/>
          </p:cNvSpPr>
          <p:nvPr>
            <p:ph idx="4294967295"/>
          </p:nvPr>
        </p:nvSpPr>
        <p:spPr>
          <a:xfrm>
            <a:off x="596900" y="968904"/>
            <a:ext cx="10599738" cy="4772025"/>
          </a:xfrm>
          <a:solidFill>
            <a:srgbClr val="FF0000"/>
          </a:solidFill>
        </p:spPr>
        <p:style>
          <a:lnRef idx="2">
            <a:schemeClr val="accent4"/>
          </a:lnRef>
          <a:fillRef idx="1">
            <a:schemeClr val="lt1"/>
          </a:fillRef>
          <a:effectRef idx="0">
            <a:schemeClr val="accent4"/>
          </a:effectRef>
          <a:fontRef idx="minor">
            <a:schemeClr val="dk1"/>
          </a:fontRef>
        </p:style>
        <p:txBody>
          <a:bodyPr>
            <a:normAutofit/>
          </a:bodyPr>
          <a:lstStyle/>
          <a:p>
            <a:pPr marL="0" indent="0">
              <a:buNone/>
            </a:pPr>
            <a:r>
              <a:rPr lang="en-GB" dirty="0" smtClean="0">
                <a:solidFill>
                  <a:srgbClr val="FFFF00"/>
                </a:solidFill>
                <a:latin typeface="Comic Sans MS" panose="030F0702030302020204" pitchFamily="66" charset="0"/>
              </a:rPr>
              <a:t>Het is absoluut NIET toegestaan gebruik te maken van een framework. (GEEN </a:t>
            </a:r>
            <a:r>
              <a:rPr lang="en-GB" dirty="0">
                <a:solidFill>
                  <a:srgbClr val="FFFF00"/>
                </a:solidFill>
                <a:latin typeface="Comic Sans MS" panose="030F0702030302020204" pitchFamily="66" charset="0"/>
              </a:rPr>
              <a:t>wordpress, laravel, cake, </a:t>
            </a:r>
            <a:r>
              <a:rPr lang="en-GB" dirty="0" smtClean="0">
                <a:solidFill>
                  <a:srgbClr val="FFFF00"/>
                </a:solidFill>
                <a:latin typeface="Comic Sans MS" panose="030F0702030302020204" pitchFamily="66" charset="0"/>
              </a:rPr>
              <a:t>etc. dus). </a:t>
            </a:r>
            <a:br>
              <a:rPr lang="en-GB" dirty="0" smtClean="0">
                <a:solidFill>
                  <a:srgbClr val="FFFF00"/>
                </a:solidFill>
                <a:latin typeface="Comic Sans MS" panose="030F0702030302020204" pitchFamily="66" charset="0"/>
              </a:rPr>
            </a:br>
            <a:r>
              <a:rPr lang="en-GB" dirty="0" smtClean="0">
                <a:solidFill>
                  <a:srgbClr val="FFFF00"/>
                </a:solidFill>
                <a:latin typeface="Comic Sans MS" panose="030F0702030302020204" pitchFamily="66" charset="0"/>
              </a:rPr>
              <a:t>Als er toch om wat voor reden noodzakelijk is van een framework gebruik te maken (frontend of </a:t>
            </a:r>
            <a:r>
              <a:rPr lang="en-GB" dirty="0">
                <a:solidFill>
                  <a:srgbClr val="FFFF00"/>
                </a:solidFill>
                <a:latin typeface="Comic Sans MS" panose="030F0702030302020204" pitchFamily="66" charset="0"/>
              </a:rPr>
              <a:t>backend), </a:t>
            </a:r>
            <a:r>
              <a:rPr lang="en-GB" dirty="0" smtClean="0">
                <a:solidFill>
                  <a:srgbClr val="FFFF00"/>
                </a:solidFill>
                <a:latin typeface="Comic Sans MS" panose="030F0702030302020204" pitchFamily="66" charset="0"/>
              </a:rPr>
              <a:t>neem in eerste instantie contact op met de tutor. </a:t>
            </a:r>
            <a:br>
              <a:rPr lang="en-GB" dirty="0" smtClean="0">
                <a:solidFill>
                  <a:srgbClr val="FFFF00"/>
                </a:solidFill>
                <a:latin typeface="Comic Sans MS" panose="030F0702030302020204" pitchFamily="66" charset="0"/>
              </a:rPr>
            </a:br>
            <a:r>
              <a:rPr lang="en-GB" dirty="0" smtClean="0">
                <a:solidFill>
                  <a:srgbClr val="FFFF00"/>
                </a:solidFill>
                <a:latin typeface="Comic Sans MS" panose="030F0702030302020204" pitchFamily="66" charset="0"/>
              </a:rPr>
              <a:t>Het is verplicht een webapplicatie in PHP te bouwen waarbij een koppeling gelegd moet worden met een MySQL-database.</a:t>
            </a:r>
          </a:p>
          <a:p>
            <a:pPr marL="0" indent="0">
              <a:buNone/>
            </a:pPr>
            <a:r>
              <a:rPr lang="en-GB" u="sng" dirty="0" smtClean="0">
                <a:solidFill>
                  <a:srgbClr val="FFFF00"/>
                </a:solidFill>
                <a:latin typeface="Comic Sans MS" panose="030F0702030302020204" pitchFamily="66" charset="0"/>
              </a:rPr>
              <a:t>Na overleg</a:t>
            </a:r>
            <a:r>
              <a:rPr lang="en-GB" dirty="0" smtClean="0">
                <a:solidFill>
                  <a:srgbClr val="FFFF00"/>
                </a:solidFill>
                <a:latin typeface="Comic Sans MS" panose="030F0702030302020204" pitchFamily="66" charset="0"/>
              </a:rPr>
              <a:t> met de begeleidend docent kan hij/zij toestemming geven eventueel een andere database te gebruiken bijv. Maria DB.</a:t>
            </a:r>
          </a:p>
          <a:p>
            <a:pPr marL="0" indent="0">
              <a:buNone/>
            </a:pPr>
            <a:r>
              <a:rPr lang="en-GB" dirty="0" smtClean="0">
                <a:solidFill>
                  <a:srgbClr val="FFFF00"/>
                </a:solidFill>
                <a:latin typeface="Comic Sans MS" panose="030F0702030302020204" pitchFamily="66" charset="0"/>
              </a:rPr>
              <a:t>Criterium</a:t>
            </a:r>
            <a:r>
              <a:rPr lang="en-GB" dirty="0">
                <a:solidFill>
                  <a:srgbClr val="FFFF00"/>
                </a:solidFill>
                <a:latin typeface="Comic Sans MS" panose="030F0702030302020204" pitchFamily="66" charset="0"/>
              </a:rPr>
              <a:t>: </a:t>
            </a:r>
            <a:r>
              <a:rPr lang="en-GB" dirty="0" smtClean="0">
                <a:solidFill>
                  <a:srgbClr val="FFFF00"/>
                </a:solidFill>
                <a:latin typeface="Comic Sans MS" panose="030F0702030302020204" pitchFamily="66" charset="0"/>
              </a:rPr>
              <a:t>iedereen in de groep is op de hoogte van de werking van de andere database.</a:t>
            </a:r>
            <a:endParaRPr lang="en-US" dirty="0">
              <a:solidFill>
                <a:srgbClr val="FFFF00"/>
              </a:solidFill>
              <a:latin typeface="Comic Sans MS" panose="030F0702030302020204" pitchFamily="66" charset="0"/>
            </a:endParaRPr>
          </a:p>
        </p:txBody>
      </p:sp>
    </p:spTree>
    <p:extLst>
      <p:ext uri="{BB962C8B-B14F-4D97-AF65-F5344CB8AC3E}">
        <p14:creationId xmlns:p14="http://schemas.microsoft.com/office/powerpoint/2010/main" val="1233437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Nog een paar wijsheden en adviezen</a:t>
            </a:r>
            <a:endParaRPr lang="en-US" dirty="0"/>
          </a:p>
        </p:txBody>
      </p:sp>
      <p:sp>
        <p:nvSpPr>
          <p:cNvPr id="3" name="Content Placeholder 2"/>
          <p:cNvSpPr>
            <a:spLocks noGrp="1"/>
          </p:cNvSpPr>
          <p:nvPr>
            <p:ph idx="1"/>
          </p:nvPr>
        </p:nvSpPr>
        <p:spPr/>
        <p:txBody>
          <a:bodyPr>
            <a:normAutofit/>
          </a:bodyPr>
          <a:lstStyle/>
          <a:p>
            <a:r>
              <a:rPr lang="en-US" dirty="0" smtClean="0"/>
              <a:t>Zorg voor een evenwichtige groepsamenstelling, selecteer studenten van een gelijk kaliber. Het is frustrerend voor iedereen als je geen bijdrage kunt leveren of in het andere geval alles op jouw bordje terecht komt.</a:t>
            </a:r>
            <a:endParaRPr lang="en-US" dirty="0"/>
          </a:p>
          <a:p>
            <a:r>
              <a:rPr lang="en-US" dirty="0" smtClean="0"/>
              <a:t>Mocht het zo zijn dat een teamlid niet functioneert zoals zou moeten neem ALTIJD zo spoedig mogelijk contact op met de begeleidend docent om het problem binnen het team te bespreken. </a:t>
            </a:r>
            <a:endParaRPr lang="en-US" dirty="0"/>
          </a:p>
          <a:p>
            <a:r>
              <a:rPr lang="en-US" dirty="0" smtClean="0"/>
              <a:t>De docent kan besluiten na hoor en wederhoor een niet-functionerend teamlid uit de groep te verwijderen. </a:t>
            </a:r>
            <a:endParaRPr lang="en-US" dirty="0"/>
          </a:p>
          <a:p>
            <a:r>
              <a:rPr lang="en-US" u="sng" dirty="0" smtClean="0"/>
              <a:t>Check regelmatig het projectdocument op BB. Daar is alle informatie te vinden nodig voor het goed verlopen van dit project.</a:t>
            </a:r>
            <a:endParaRPr lang="en-US" u="sng" dirty="0"/>
          </a:p>
          <a:p>
            <a:endParaRPr lang="en-US" dirty="0"/>
          </a:p>
        </p:txBody>
      </p:sp>
    </p:spTree>
    <p:extLst>
      <p:ext uri="{BB962C8B-B14F-4D97-AF65-F5344CB8AC3E}">
        <p14:creationId xmlns:p14="http://schemas.microsoft.com/office/powerpoint/2010/main" val="267220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Agenda</a:t>
            </a:r>
            <a:endParaRPr lang="nl-NL" dirty="0"/>
          </a:p>
        </p:txBody>
      </p:sp>
      <p:sp>
        <p:nvSpPr>
          <p:cNvPr id="3" name="Content Placeholder 2"/>
          <p:cNvSpPr>
            <a:spLocks noGrp="1"/>
          </p:cNvSpPr>
          <p:nvPr>
            <p:ph idx="1"/>
          </p:nvPr>
        </p:nvSpPr>
        <p:spPr/>
        <p:txBody>
          <a:bodyPr/>
          <a:lstStyle/>
          <a:p>
            <a:r>
              <a:rPr lang="nl-NL" dirty="0" smtClean="0"/>
              <a:t>Groepsopdracht project</a:t>
            </a:r>
          </a:p>
          <a:p>
            <a:r>
              <a:rPr lang="nl-NL" dirty="0" smtClean="0"/>
              <a:t>Individuele opdracht</a:t>
            </a:r>
          </a:p>
          <a:p>
            <a:r>
              <a:rPr lang="nl-NL" dirty="0" smtClean="0"/>
              <a:t>Planning</a:t>
            </a:r>
          </a:p>
          <a:p>
            <a:r>
              <a:rPr lang="nl-NL" dirty="0" smtClean="0"/>
              <a:t>Regels</a:t>
            </a:r>
          </a:p>
          <a:p>
            <a:r>
              <a:rPr lang="nl-NL" dirty="0" smtClean="0"/>
              <a:t>Beoordeling</a:t>
            </a:r>
          </a:p>
          <a:p>
            <a:r>
              <a:rPr lang="nl-NL" dirty="0" smtClean="0"/>
              <a:t>Demo (Niels Nieland en Jeroen Lammersma)</a:t>
            </a:r>
          </a:p>
          <a:p>
            <a:endParaRPr lang="nl-NL" dirty="0"/>
          </a:p>
        </p:txBody>
      </p:sp>
    </p:spTree>
    <p:extLst>
      <p:ext uri="{BB962C8B-B14F-4D97-AF65-F5344CB8AC3E}">
        <p14:creationId xmlns:p14="http://schemas.microsoft.com/office/powerpoint/2010/main" val="2016341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smtClean="0"/>
              <a:t>Wees proactief;</a:t>
            </a:r>
            <a:endParaRPr lang="en-US" dirty="0"/>
          </a:p>
          <a:p>
            <a:r>
              <a:rPr lang="en-US" dirty="0" smtClean="0"/>
              <a:t>Zorg voor het optimale resultaat;</a:t>
            </a:r>
            <a:endParaRPr lang="en-US" dirty="0"/>
          </a:p>
          <a:p>
            <a:r>
              <a:rPr lang="en-US" dirty="0" smtClean="0"/>
              <a:t>Maak iets moois.</a:t>
            </a:r>
            <a:endParaRPr lang="en-US" dirty="0"/>
          </a:p>
        </p:txBody>
      </p:sp>
      <p:pic>
        <p:nvPicPr>
          <p:cNvPr id="4" name="Picture 3"/>
          <p:cNvPicPr>
            <a:picLocks noChangeAspect="1"/>
          </p:cNvPicPr>
          <p:nvPr/>
        </p:nvPicPr>
        <p:blipFill>
          <a:blip r:embed="rId2"/>
          <a:stretch>
            <a:fillRect/>
          </a:stretch>
        </p:blipFill>
        <p:spPr>
          <a:xfrm>
            <a:off x="6878364" y="167161"/>
            <a:ext cx="4475436" cy="6315959"/>
          </a:xfrm>
          <a:prstGeom prst="rect">
            <a:avLst/>
          </a:prstGeom>
        </p:spPr>
      </p:pic>
    </p:spTree>
    <p:extLst>
      <p:ext uri="{BB962C8B-B14F-4D97-AF65-F5344CB8AC3E}">
        <p14:creationId xmlns:p14="http://schemas.microsoft.com/office/powerpoint/2010/main" val="34658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Cheezburger</a:t>
            </a:r>
            <a:endParaRPr lang="nl-NL" dirty="0"/>
          </a:p>
        </p:txBody>
      </p:sp>
      <p:sp>
        <p:nvSpPr>
          <p:cNvPr id="3" name="Content Placeholder 2"/>
          <p:cNvSpPr>
            <a:spLocks noGrp="1"/>
          </p:cNvSpPr>
          <p:nvPr>
            <p:ph idx="1"/>
          </p:nvPr>
        </p:nvSpPr>
        <p:spPr/>
        <p:txBody>
          <a:bodyPr>
            <a:normAutofit/>
          </a:bodyPr>
          <a:lstStyle/>
          <a:p>
            <a:r>
              <a:rPr lang="nl-NL" sz="2000" b="1" dirty="0"/>
              <a:t>Domme ideeën bestaan niet</a:t>
            </a:r>
            <a:r>
              <a:rPr lang="nl-NL" sz="2000" dirty="0" smtClean="0"/>
              <a:t>!</a:t>
            </a:r>
          </a:p>
          <a:p>
            <a:endParaRPr lang="nl-NL" sz="2000" dirty="0"/>
          </a:p>
          <a:p>
            <a:pPr lvl="1">
              <a:buFont typeface="Wingdings" panose="05000000000000000000" pitchFamily="2" charset="2"/>
              <a:buChar char="§"/>
            </a:pPr>
            <a:r>
              <a:rPr lang="nl-NL" sz="2000" dirty="0"/>
              <a:t>Er zijn werkelijk ontelbaar ideeën om een website te beginnen. </a:t>
            </a:r>
            <a:endParaRPr lang="nl-NL" sz="2000" dirty="0" smtClean="0"/>
          </a:p>
          <a:p>
            <a:pPr lvl="1">
              <a:buFont typeface="Wingdings" panose="05000000000000000000" pitchFamily="2" charset="2"/>
              <a:buChar char="§"/>
            </a:pPr>
            <a:r>
              <a:rPr lang="nl-NL" sz="2000" dirty="0" smtClean="0"/>
              <a:t>Zelfs </a:t>
            </a:r>
            <a:r>
              <a:rPr lang="nl-NL" sz="2000" dirty="0"/>
              <a:t>ideeën die op het eerste gezicht maar gek lijken, kunnen een groot succes worden</a:t>
            </a:r>
            <a:r>
              <a:rPr lang="nl-NL" sz="2000" dirty="0" smtClean="0"/>
              <a:t>.</a:t>
            </a:r>
          </a:p>
          <a:p>
            <a:pPr lvl="1">
              <a:buFont typeface="Wingdings" panose="05000000000000000000" pitchFamily="2" charset="2"/>
              <a:buChar char="§"/>
            </a:pPr>
            <a:r>
              <a:rPr lang="nl-NL" sz="2000" dirty="0" smtClean="0"/>
              <a:t>Zo </a:t>
            </a:r>
            <a:r>
              <a:rPr lang="nl-NL" sz="2000" dirty="0"/>
              <a:t>had niemand kunnen voorspellen dat de blog van de Hawaïaanse Eric Nakagawa, genaamd 'I Can Has Cheezburger?', wereldfaam zou bereiken. </a:t>
            </a:r>
            <a:endParaRPr lang="nl-NL" sz="2000" dirty="0" smtClean="0"/>
          </a:p>
          <a:p>
            <a:pPr lvl="1">
              <a:buFont typeface="Wingdings" panose="05000000000000000000" pitchFamily="2" charset="2"/>
              <a:buChar char="§"/>
            </a:pPr>
            <a:r>
              <a:rPr lang="nl-NL" sz="2000" dirty="0" smtClean="0"/>
              <a:t>Hij </a:t>
            </a:r>
            <a:r>
              <a:rPr lang="nl-NL" sz="2000" dirty="0"/>
              <a:t>maakte een blog waarop hij foto's van katten plaatste met humoristische onderschriften. </a:t>
            </a:r>
            <a:r>
              <a:rPr lang="nl-NL" sz="2000" dirty="0" smtClean="0"/>
              <a:t/>
            </a:r>
            <a:br>
              <a:rPr lang="nl-NL" sz="2000" dirty="0" smtClean="0"/>
            </a:br>
            <a:r>
              <a:rPr lang="nl-NL" sz="2000" dirty="0" smtClean="0"/>
              <a:t>Hij </a:t>
            </a:r>
            <a:r>
              <a:rPr lang="nl-NL" sz="2000" dirty="0"/>
              <a:t>kon toen nog niet weten dat dit één van de meest populaire blogs ooit zou worden. </a:t>
            </a:r>
            <a:endParaRPr lang="nl-NL" sz="2000" dirty="0" smtClean="0"/>
          </a:p>
          <a:p>
            <a:pPr lvl="1">
              <a:buFont typeface="Wingdings" panose="05000000000000000000" pitchFamily="2" charset="2"/>
              <a:buChar char="§"/>
            </a:pPr>
            <a:endParaRPr lang="nl-NL" sz="2000" dirty="0"/>
          </a:p>
          <a:p>
            <a:pPr lvl="1">
              <a:buFont typeface="Wingdings" panose="05000000000000000000" pitchFamily="2" charset="2"/>
              <a:buChar char="§"/>
            </a:pPr>
            <a:endParaRPr lang="nl-NL" sz="2000" dirty="0" smtClean="0"/>
          </a:p>
          <a:p>
            <a:pPr lvl="1">
              <a:buFont typeface="Wingdings" panose="05000000000000000000" pitchFamily="2" charset="2"/>
              <a:buChar char="§"/>
            </a:pPr>
            <a:endParaRPr lang="nl-NL" sz="2000" dirty="0"/>
          </a:p>
        </p:txBody>
      </p:sp>
    </p:spTree>
    <p:extLst>
      <p:ext uri="{BB962C8B-B14F-4D97-AF65-F5344CB8AC3E}">
        <p14:creationId xmlns:p14="http://schemas.microsoft.com/office/powerpoint/2010/main" val="80213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Plaatje</a:t>
            </a:r>
            <a:endParaRPr lang="nl-NL" dirty="0"/>
          </a:p>
        </p:txBody>
      </p:sp>
      <p:sp>
        <p:nvSpPr>
          <p:cNvPr id="3" name="Content Placeholder 2"/>
          <p:cNvSpPr>
            <a:spLocks noGrp="1"/>
          </p:cNvSpPr>
          <p:nvPr>
            <p:ph idx="1"/>
          </p:nvPr>
        </p:nvSpPr>
        <p:spPr/>
        <p:txBody>
          <a:bodyPr/>
          <a:lstStyle/>
          <a:p>
            <a:endParaRPr lang="nl-NL" dirty="0" smtClean="0"/>
          </a:p>
          <a:p>
            <a:endParaRPr lang="nl-NL" dirty="0"/>
          </a:p>
          <a:p>
            <a:endParaRPr lang="nl-NL" dirty="0" smtClean="0"/>
          </a:p>
          <a:p>
            <a:endParaRPr lang="nl-NL" dirty="0"/>
          </a:p>
          <a:p>
            <a:endParaRPr lang="nl-NL" dirty="0" smtClean="0"/>
          </a:p>
          <a:p>
            <a:endParaRPr lang="nl-NL" dirty="0"/>
          </a:p>
          <a:p>
            <a:endParaRPr lang="nl-NL" dirty="0" smtClean="0"/>
          </a:p>
          <a:p>
            <a:r>
              <a:rPr lang="nl-NL" dirty="0" smtClean="0"/>
              <a:t>Een </a:t>
            </a:r>
            <a:r>
              <a:rPr lang="nl-NL" dirty="0"/>
              <a:t>origineel idee verzinnen voor een website of blog is alleen zo makkelijk nog niet. </a:t>
            </a:r>
          </a:p>
          <a:p>
            <a:endParaRPr lang="nl-NL" dirty="0"/>
          </a:p>
        </p:txBody>
      </p:sp>
      <p:pic>
        <p:nvPicPr>
          <p:cNvPr id="4" name="Picture 3"/>
          <p:cNvPicPr>
            <a:picLocks noChangeAspect="1"/>
          </p:cNvPicPr>
          <p:nvPr/>
        </p:nvPicPr>
        <p:blipFill>
          <a:blip r:embed="rId2"/>
          <a:stretch>
            <a:fillRect/>
          </a:stretch>
        </p:blipFill>
        <p:spPr>
          <a:xfrm>
            <a:off x="1792989" y="1743823"/>
            <a:ext cx="5761219" cy="3243353"/>
          </a:xfrm>
          <a:prstGeom prst="rect">
            <a:avLst/>
          </a:prstGeom>
        </p:spPr>
      </p:pic>
    </p:spTree>
    <p:extLst>
      <p:ext uri="{BB962C8B-B14F-4D97-AF65-F5344CB8AC3E}">
        <p14:creationId xmlns:p14="http://schemas.microsoft.com/office/powerpoint/2010/main" val="112605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Intro</a:t>
            </a:r>
            <a:endParaRPr lang="nl-NL" dirty="0"/>
          </a:p>
        </p:txBody>
      </p:sp>
      <p:sp>
        <p:nvSpPr>
          <p:cNvPr id="3" name="Content Placeholder 2"/>
          <p:cNvSpPr>
            <a:spLocks noGrp="1"/>
          </p:cNvSpPr>
          <p:nvPr>
            <p:ph idx="1"/>
          </p:nvPr>
        </p:nvSpPr>
        <p:spPr/>
        <p:txBody>
          <a:bodyPr/>
          <a:lstStyle/>
          <a:p>
            <a:r>
              <a:rPr lang="nl-NL" sz="2000" dirty="0"/>
              <a:t>Centraal bij dit thema staat de opbouw van kennis op het gebied van webprogramming (PHP) en aanverwante zaken. De aanverwante zaken zijn in dit geval “Databases, SQL en Projectmanagement</a:t>
            </a:r>
            <a:r>
              <a:rPr lang="nl-NL" sz="2000" dirty="0" smtClean="0"/>
              <a:t>”.</a:t>
            </a:r>
            <a:br>
              <a:rPr lang="nl-NL" sz="2000" dirty="0" smtClean="0"/>
            </a:br>
            <a:endParaRPr lang="nl-NL" sz="2000" dirty="0" smtClean="0"/>
          </a:p>
          <a:p>
            <a:pPr lvl="1">
              <a:buFont typeface="Wingdings" panose="05000000000000000000" pitchFamily="2" charset="2"/>
              <a:buChar char="§"/>
            </a:pPr>
            <a:r>
              <a:rPr lang="nl-NL" sz="2000" dirty="0" smtClean="0"/>
              <a:t>Bij </a:t>
            </a:r>
            <a:r>
              <a:rPr lang="nl-NL" sz="2000" dirty="0"/>
              <a:t>dit project wordt van iedere projectgroep verwacht dat er een dynamische webapplicatie wordt opgeleverd. </a:t>
            </a:r>
            <a:endParaRPr lang="nl-NL" sz="2000" dirty="0" smtClean="0"/>
          </a:p>
          <a:p>
            <a:pPr lvl="1">
              <a:buFont typeface="Wingdings" panose="05000000000000000000" pitchFamily="2" charset="2"/>
              <a:buChar char="§"/>
            </a:pPr>
            <a:r>
              <a:rPr lang="nl-NL" sz="2000" dirty="0" smtClean="0"/>
              <a:t>Het </a:t>
            </a:r>
            <a:r>
              <a:rPr lang="nl-NL" sz="2000" dirty="0"/>
              <a:t>is natuurlijk niet zo dat van elke groep gevraagd kan worden een professionele site te ontwerpen binnen de gestelde tijd. </a:t>
            </a:r>
            <a:endParaRPr lang="nl-NL" sz="2000" dirty="0" smtClean="0"/>
          </a:p>
          <a:p>
            <a:pPr lvl="1">
              <a:buFont typeface="Wingdings" panose="05000000000000000000" pitchFamily="2" charset="2"/>
              <a:buChar char="§"/>
            </a:pPr>
            <a:r>
              <a:rPr lang="nl-NL" sz="2000" dirty="0" smtClean="0"/>
              <a:t>Maak </a:t>
            </a:r>
            <a:r>
              <a:rPr lang="nl-NL" sz="2000" dirty="0"/>
              <a:t>daarbij een juiste afweging van de hoeveelheid materiaal dat deel gaat uitmaken van de website. </a:t>
            </a:r>
            <a:endParaRPr lang="nl-NL" sz="2000" dirty="0" smtClean="0"/>
          </a:p>
          <a:p>
            <a:pPr lvl="1">
              <a:buFont typeface="Wingdings" panose="05000000000000000000" pitchFamily="2" charset="2"/>
              <a:buChar char="§"/>
            </a:pPr>
            <a:r>
              <a:rPr lang="nl-NL" sz="2000" dirty="0" smtClean="0"/>
              <a:t>Overleg </a:t>
            </a:r>
            <a:r>
              <a:rPr lang="nl-NL" sz="2000" dirty="0"/>
              <a:t>vooral veelvuldig met de begeleidend docent om te voorkomen dat er een keuze gemaakt wordt voor een te ingewikkelde site waardoor de oplevering aan het eind van het thema in gevaar komt.</a:t>
            </a:r>
          </a:p>
          <a:p>
            <a:endParaRPr lang="nl-NL" dirty="0"/>
          </a:p>
        </p:txBody>
      </p:sp>
    </p:spTree>
    <p:extLst>
      <p:ext uri="{BB962C8B-B14F-4D97-AF65-F5344CB8AC3E}">
        <p14:creationId xmlns:p14="http://schemas.microsoft.com/office/powerpoint/2010/main" val="275544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Opdrachten</a:t>
            </a:r>
            <a:endParaRPr lang="nl-NL" dirty="0"/>
          </a:p>
        </p:txBody>
      </p:sp>
      <p:sp>
        <p:nvSpPr>
          <p:cNvPr id="3" name="Content Placeholder 2"/>
          <p:cNvSpPr>
            <a:spLocks noGrp="1"/>
          </p:cNvSpPr>
          <p:nvPr>
            <p:ph idx="1"/>
          </p:nvPr>
        </p:nvSpPr>
        <p:spPr/>
        <p:txBody>
          <a:bodyPr>
            <a:normAutofit/>
          </a:bodyPr>
          <a:lstStyle/>
          <a:p>
            <a:r>
              <a:rPr lang="nl-NL" sz="2000" dirty="0"/>
              <a:t>Ter inspiratie een aantal opdrachten die kunnen dienen als mogelijk onderwerp voor de website. Voorwaarde voor het opzetten van de website is het hebben van een proces waarbij klanten bestellingen kunnen plaatsen of eigen bijdragen kunnen toevoegen aan de site</a:t>
            </a:r>
            <a:r>
              <a:rPr lang="nl-NL" sz="2000" dirty="0" smtClean="0"/>
              <a:t>.</a:t>
            </a:r>
          </a:p>
          <a:p>
            <a:pPr marL="457200" indent="-457200">
              <a:buFont typeface="+mj-lt"/>
              <a:buAutoNum type="arabicPeriod"/>
            </a:pPr>
            <a:r>
              <a:rPr lang="nl-NL" sz="2000" dirty="0" smtClean="0"/>
              <a:t>Healthy aging / Quantified self</a:t>
            </a:r>
          </a:p>
          <a:p>
            <a:pPr marL="457200" indent="-457200">
              <a:buFont typeface="+mj-lt"/>
              <a:buAutoNum type="arabicPeriod"/>
            </a:pPr>
            <a:r>
              <a:rPr lang="nl-NL" sz="2000" dirty="0" smtClean="0"/>
              <a:t>Grappige </a:t>
            </a:r>
            <a:r>
              <a:rPr lang="nl-NL" sz="2000" dirty="0"/>
              <a:t>clips en foto’s: Humor </a:t>
            </a:r>
            <a:r>
              <a:rPr lang="nl-NL" sz="2000" dirty="0" smtClean="0"/>
              <a:t>scoort. </a:t>
            </a:r>
          </a:p>
          <a:p>
            <a:pPr marL="457200" indent="-457200">
              <a:buFont typeface="+mj-lt"/>
              <a:buAutoNum type="arabicPeriod"/>
            </a:pPr>
            <a:r>
              <a:rPr lang="nl-NL" sz="2000" dirty="0" smtClean="0"/>
              <a:t>Receptenlijn</a:t>
            </a:r>
          </a:p>
          <a:p>
            <a:pPr marL="457200" indent="-457200">
              <a:buFont typeface="+mj-lt"/>
              <a:buAutoNum type="arabicPeriod"/>
            </a:pPr>
            <a:r>
              <a:rPr lang="nl-NL" sz="2000" dirty="0" smtClean="0"/>
              <a:t>Reizensite</a:t>
            </a:r>
          </a:p>
          <a:p>
            <a:pPr marL="457200" indent="-457200">
              <a:buFont typeface="+mj-lt"/>
              <a:buAutoNum type="arabicPeriod"/>
            </a:pPr>
            <a:r>
              <a:rPr lang="nl-NL" sz="2000" dirty="0" smtClean="0"/>
              <a:t>Alternatief voor thuisbezorgd</a:t>
            </a:r>
          </a:p>
          <a:p>
            <a:pPr marL="457200" indent="-457200">
              <a:buFont typeface="+mj-lt"/>
              <a:buAutoNum type="arabicPeriod"/>
            </a:pPr>
            <a:r>
              <a:rPr lang="nl-NL" sz="2000" dirty="0" smtClean="0"/>
              <a:t>Kom </a:t>
            </a:r>
            <a:r>
              <a:rPr lang="nl-NL" sz="2000" dirty="0"/>
              <a:t>met een eigen en origineel idee.  Er is echter één voorwaarde: de begeleidend docent moet overtuigd worden dat er voldoende kwaliteit aan het project zit. </a:t>
            </a:r>
            <a:endParaRPr lang="nl-NL" sz="2000" dirty="0" smtClean="0"/>
          </a:p>
          <a:p>
            <a:pPr marL="457200" indent="-457200">
              <a:buFont typeface="+mj-lt"/>
              <a:buAutoNum type="arabicPeriod"/>
            </a:pPr>
            <a:endParaRPr lang="nl-NL" sz="2000" dirty="0" smtClean="0"/>
          </a:p>
          <a:p>
            <a:pPr marL="457200" indent="-457200">
              <a:buFont typeface="+mj-lt"/>
              <a:buAutoNum type="arabicPeriod"/>
            </a:pPr>
            <a:endParaRPr lang="nl-NL" sz="2000" dirty="0"/>
          </a:p>
        </p:txBody>
      </p:sp>
    </p:spTree>
    <p:extLst>
      <p:ext uri="{BB962C8B-B14F-4D97-AF65-F5344CB8AC3E}">
        <p14:creationId xmlns:p14="http://schemas.microsoft.com/office/powerpoint/2010/main" val="364630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Stappenplan</a:t>
            </a:r>
            <a:endParaRPr lang="nl-NL" dirty="0"/>
          </a:p>
        </p:txBody>
      </p:sp>
      <p:sp>
        <p:nvSpPr>
          <p:cNvPr id="3" name="Content Placeholder 2"/>
          <p:cNvSpPr>
            <a:spLocks noGrp="1"/>
          </p:cNvSpPr>
          <p:nvPr>
            <p:ph idx="1"/>
          </p:nvPr>
        </p:nvSpPr>
        <p:spPr/>
        <p:txBody>
          <a:bodyPr>
            <a:normAutofit/>
          </a:bodyPr>
          <a:lstStyle/>
          <a:p>
            <a:r>
              <a:rPr lang="nl-NL" sz="2000" dirty="0"/>
              <a:t>Iedereen kan een website maken. </a:t>
            </a:r>
            <a:endParaRPr lang="nl-NL" sz="2000" dirty="0" smtClean="0"/>
          </a:p>
          <a:p>
            <a:r>
              <a:rPr lang="nl-NL" sz="2000" dirty="0" smtClean="0"/>
              <a:t>Maar </a:t>
            </a:r>
            <a:r>
              <a:rPr lang="nl-NL" sz="2000" dirty="0"/>
              <a:t>voor een effectief werkende site is het handig om er eerst goed over na te denken en een soort stappenplan te hanteren. </a:t>
            </a:r>
            <a:endParaRPr lang="nl-NL" sz="2000" dirty="0" smtClean="0"/>
          </a:p>
          <a:p>
            <a:r>
              <a:rPr lang="nl-NL" sz="2000" dirty="0" smtClean="0"/>
              <a:t>Hoe </a:t>
            </a:r>
            <a:r>
              <a:rPr lang="nl-NL" sz="2000" dirty="0"/>
              <a:t>te handelen wordt in het planningsoverzicht van het project heel uitgebreid beschreven. </a:t>
            </a:r>
            <a:endParaRPr lang="nl-NL" sz="2000" dirty="0" smtClean="0"/>
          </a:p>
          <a:p>
            <a:r>
              <a:rPr lang="nl-NL" sz="2000" dirty="0" smtClean="0"/>
              <a:t>Hier </a:t>
            </a:r>
            <a:r>
              <a:rPr lang="nl-NL" sz="2000" dirty="0"/>
              <a:t>volgen nu enkele richtlijnen om het geheel handen en voeten te geven</a:t>
            </a:r>
            <a:r>
              <a:rPr lang="nl-NL" sz="2000" dirty="0" smtClean="0"/>
              <a:t>.</a:t>
            </a:r>
          </a:p>
          <a:p>
            <a:pPr marL="457200" indent="-457200">
              <a:buFont typeface="+mj-lt"/>
              <a:buAutoNum type="arabicPeriod"/>
            </a:pPr>
            <a:r>
              <a:rPr lang="nl-NL" sz="2000" dirty="0" smtClean="0"/>
              <a:t>Wat is het doel van de site?</a:t>
            </a:r>
          </a:p>
          <a:p>
            <a:pPr marL="457200" indent="-457200">
              <a:buFont typeface="+mj-lt"/>
              <a:buAutoNum type="arabicPeriod"/>
            </a:pPr>
            <a:r>
              <a:rPr lang="nl-NL" sz="2000" dirty="0" smtClean="0"/>
              <a:t>Bepaal de doelgroep en hun behoeften.</a:t>
            </a:r>
          </a:p>
          <a:p>
            <a:pPr marL="457200" indent="-457200">
              <a:buFont typeface="+mj-lt"/>
              <a:buAutoNum type="arabicPeriod"/>
            </a:pPr>
            <a:r>
              <a:rPr lang="nl-NL" sz="2000" dirty="0" smtClean="0"/>
              <a:t>Lay-out van de site.</a:t>
            </a:r>
            <a:endParaRPr lang="nl-NL" sz="2000" dirty="0"/>
          </a:p>
        </p:txBody>
      </p:sp>
    </p:spTree>
    <p:extLst>
      <p:ext uri="{BB962C8B-B14F-4D97-AF65-F5344CB8AC3E}">
        <p14:creationId xmlns:p14="http://schemas.microsoft.com/office/powerpoint/2010/main" val="191570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Vervolg</a:t>
            </a:r>
            <a:endParaRPr lang="nl-NL" dirty="0"/>
          </a:p>
        </p:txBody>
      </p:sp>
      <p:sp>
        <p:nvSpPr>
          <p:cNvPr id="3" name="Content Placeholder 2"/>
          <p:cNvSpPr>
            <a:spLocks noGrp="1"/>
          </p:cNvSpPr>
          <p:nvPr>
            <p:ph idx="1"/>
          </p:nvPr>
        </p:nvSpPr>
        <p:spPr/>
        <p:txBody>
          <a:bodyPr/>
          <a:lstStyle/>
          <a:p>
            <a:pPr marL="457200" indent="-457200">
              <a:buAutoNum type="arabicPeriod" startAt="4"/>
            </a:pPr>
            <a:r>
              <a:rPr lang="nl-NL" dirty="0" smtClean="0"/>
              <a:t>Huisstijl</a:t>
            </a:r>
          </a:p>
          <a:p>
            <a:pPr marL="457200" indent="-457200">
              <a:buAutoNum type="arabicPeriod" startAt="4"/>
            </a:pPr>
            <a:r>
              <a:rPr lang="nl-NL" dirty="0" smtClean="0"/>
              <a:t>Menustructuur</a:t>
            </a:r>
          </a:p>
          <a:p>
            <a:pPr marL="457200" indent="-457200">
              <a:buAutoNum type="arabicPeriod" startAt="4"/>
            </a:pPr>
            <a:r>
              <a:rPr lang="nl-NL" dirty="0" smtClean="0"/>
              <a:t>Internet standaarden</a:t>
            </a:r>
          </a:p>
          <a:p>
            <a:pPr marL="457200" indent="-457200">
              <a:buAutoNum type="arabicPeriod" startAt="4"/>
            </a:pPr>
            <a:r>
              <a:rPr lang="nl-NL" dirty="0" smtClean="0"/>
              <a:t>Functionaliteiten</a:t>
            </a:r>
          </a:p>
          <a:p>
            <a:pPr marL="457200" indent="-457200">
              <a:buAutoNum type="arabicPeriod" startAt="4"/>
            </a:pPr>
            <a:r>
              <a:rPr lang="nl-NL" dirty="0" smtClean="0"/>
              <a:t>Focus </a:t>
            </a:r>
            <a:endParaRPr lang="nl-NL" dirty="0"/>
          </a:p>
        </p:txBody>
      </p:sp>
    </p:spTree>
    <p:extLst>
      <p:ext uri="{BB962C8B-B14F-4D97-AF65-F5344CB8AC3E}">
        <p14:creationId xmlns:p14="http://schemas.microsoft.com/office/powerpoint/2010/main" val="204924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Opzet</a:t>
            </a:r>
            <a:endParaRPr lang="nl-NL" dirty="0"/>
          </a:p>
        </p:txBody>
      </p:sp>
      <p:sp>
        <p:nvSpPr>
          <p:cNvPr id="3" name="Content Placeholder 2"/>
          <p:cNvSpPr>
            <a:spLocks noGrp="1"/>
          </p:cNvSpPr>
          <p:nvPr>
            <p:ph idx="1"/>
          </p:nvPr>
        </p:nvSpPr>
        <p:spPr/>
        <p:txBody>
          <a:bodyPr/>
          <a:lstStyle/>
          <a:p>
            <a:r>
              <a:rPr lang="nl-NL" sz="2000" dirty="0" smtClean="0"/>
              <a:t>Alle tutoraat-uren zijn verplicht!!!</a:t>
            </a:r>
          </a:p>
          <a:p>
            <a:r>
              <a:rPr lang="nl-NL" sz="2000" dirty="0" smtClean="0"/>
              <a:t>Een projectgroep kent maximaal 5 leden, absoluut niet meer.</a:t>
            </a:r>
          </a:p>
          <a:p>
            <a:r>
              <a:rPr lang="nl-NL" sz="2000" dirty="0" smtClean="0"/>
              <a:t>Iedere groep maakt als eerste een Plan van Aanpak.</a:t>
            </a:r>
          </a:p>
          <a:p>
            <a:r>
              <a:rPr lang="nl-NL" sz="2000" dirty="0"/>
              <a:t>Afspraken tussen de groepsleden komen daarbij aan bod:</a:t>
            </a:r>
          </a:p>
          <a:p>
            <a:r>
              <a:rPr lang="nl-NL" sz="2000" dirty="0" smtClean="0"/>
              <a:t>•	Hoe </a:t>
            </a:r>
            <a:r>
              <a:rPr lang="nl-NL" sz="2000" dirty="0"/>
              <a:t>wordt er bijvoorbeeld omgegaan met studenten die zich niet aan de </a:t>
            </a:r>
            <a:r>
              <a:rPr lang="nl-NL" sz="2000" dirty="0" smtClean="0"/>
              <a:t>	afspraken </a:t>
            </a:r>
            <a:r>
              <a:rPr lang="nl-NL" sz="2000" dirty="0"/>
              <a:t>houden</a:t>
            </a:r>
            <a:r>
              <a:rPr lang="nl-NL" sz="2000" dirty="0" smtClean="0"/>
              <a:t>?</a:t>
            </a:r>
          </a:p>
          <a:p>
            <a:r>
              <a:rPr lang="nl-NL" sz="2000" dirty="0" smtClean="0"/>
              <a:t>•</a:t>
            </a:r>
            <a:r>
              <a:rPr lang="nl-NL" sz="2000" dirty="0"/>
              <a:t>	Wat spreekt een groep af over aanwezigheid? etc.</a:t>
            </a:r>
          </a:p>
          <a:p>
            <a:r>
              <a:rPr lang="nl-NL" sz="2000" dirty="0"/>
              <a:t>•	Een opzet hoe de verschillende taken over de weken ingedeeld gaan worden.</a:t>
            </a:r>
          </a:p>
          <a:p>
            <a:endParaRPr lang="nl-NL" dirty="0"/>
          </a:p>
        </p:txBody>
      </p:sp>
    </p:spTree>
    <p:extLst>
      <p:ext uri="{BB962C8B-B14F-4D97-AF65-F5344CB8AC3E}">
        <p14:creationId xmlns:p14="http://schemas.microsoft.com/office/powerpoint/2010/main" val="57818691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2443</TotalTime>
  <Words>980</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 Light</vt:lpstr>
      <vt:lpstr>Comic Sans MS</vt:lpstr>
      <vt:lpstr>Wingdings</vt:lpstr>
      <vt:lpstr>Metropolitan</vt:lpstr>
      <vt:lpstr>Project  Webprogrammeren</vt:lpstr>
      <vt:lpstr>Agenda</vt:lpstr>
      <vt:lpstr>Cheezburger</vt:lpstr>
      <vt:lpstr>Plaatje</vt:lpstr>
      <vt:lpstr>Intro</vt:lpstr>
      <vt:lpstr>Opdrachten</vt:lpstr>
      <vt:lpstr>Stappenplan</vt:lpstr>
      <vt:lpstr>Vervolg</vt:lpstr>
      <vt:lpstr>Opzet</vt:lpstr>
      <vt:lpstr>Vervolg</vt:lpstr>
      <vt:lpstr>Oplevering</vt:lpstr>
      <vt:lpstr>Houd rekening met de volgende details: </vt:lpstr>
      <vt:lpstr>INDIVIDUELE OPDRACHT PROJECT WEBPROGRAMMEREN</vt:lpstr>
      <vt:lpstr>De opdracht: </vt:lpstr>
      <vt:lpstr>Voorbeeld</vt:lpstr>
      <vt:lpstr>Beoordeling individueel</vt:lpstr>
      <vt:lpstr>Becijfering</vt:lpstr>
      <vt:lpstr> </vt:lpstr>
      <vt:lpstr>Nog een paar wijsheden en adviezen</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project  Web programming</dc:title>
  <dc:creator>Ronald van Dijk</dc:creator>
  <cp:lastModifiedBy>Spare2</cp:lastModifiedBy>
  <cp:revision>50</cp:revision>
  <dcterms:created xsi:type="dcterms:W3CDTF">2016-09-23T21:36:21Z</dcterms:created>
  <dcterms:modified xsi:type="dcterms:W3CDTF">2018-09-18T13:08:43Z</dcterms:modified>
</cp:coreProperties>
</file>