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D9B3A27-C369-4E26-9F48-B4657CBB340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BE16A9-5315-408C-96D8-6C94F578D6D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5F63F5-863A-4CBB-B825-0F37A2AEDCA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221F709-E4C3-4B57-8630-D3513270404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6BC7FE-B521-4AAE-9B30-6929B3F200B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2B1E3E1-D72B-4DB6-84AA-E8D202974ED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6824FC3-F5DB-4069-864A-05DE92ADC83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354DBA9-F400-482E-B815-189FEB0E1F9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ECA109E-980F-4DCD-8478-36869C1D0C0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8E40029-531A-4219-B1D8-979B87583B6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E508A46-8660-4B53-B369-DE127C72FA8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ADE75A-ED25-48DE-A438-734E86328B1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7B443FC-AFCE-4FB5-8CBB-7AD4A97A785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355C566-576F-4588-A849-E3E26F84505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A9F7C6A-D5E2-43F1-BFD8-2BC711A76F5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B2F3F14-D03A-4F15-BFAE-7DDC5FC7642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1D1402-01AB-4DC2-B12A-58B315EAD7E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2237053-E0B8-4D9A-841D-E050605AB87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2CF4DB-EF34-4E1E-BF0B-5249441E34A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0A2D3BB-B5D8-4B6F-B7DE-2D1D2BF51A4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A27AB98-A4BE-437D-8396-788EF6A8520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F4BE64F-2FE6-47C4-9147-44D8F7CD133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9DF6A34-E39E-41DC-ADFD-1730C3CBD70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46DD528-F02C-4F2C-8EFA-215DC0B59FE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3D794F8-EDAE-4C2B-94BB-2BE1C1AAEAC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914D0A5-7403-40F1-A77A-58C6DD00BB6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CustomerRegistered triggert confirmation mail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Ipv dat registratiemodule dat zelf initieert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625F37-5488-45C4-B543-0852A0609B0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72EC3D0-C503-43C5-807D-B15E843528C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4C74490-A35A-48C5-80AB-7BF6796BE70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40B744-2B5B-44C4-9B30-A6F126863B1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zxx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2200" cy="21996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3;p2" descr=""/>
          <p:cNvPicPr/>
          <p:nvPr/>
        </p:nvPicPr>
        <p:blipFill>
          <a:blip r:embed="rId2"/>
          <a:stretch/>
        </p:blipFill>
        <p:spPr>
          <a:xfrm>
            <a:off x="420840" y="362520"/>
            <a:ext cx="798480" cy="225000"/>
          </a:xfrm>
          <a:prstGeom prst="rect">
            <a:avLst/>
          </a:prstGeom>
          <a:ln>
            <a:noFill/>
          </a:ln>
        </p:spPr>
      </p:pic>
      <p:sp>
        <p:nvSpPr>
          <p:cNvPr id="2" name="CustomShape 2" hidden="1"/>
          <p:cNvSpPr/>
          <p:nvPr/>
        </p:nvSpPr>
        <p:spPr>
          <a:xfrm>
            <a:off x="3670560" y="1410840"/>
            <a:ext cx="180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5757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oogle Shape;16;p3" descr=""/>
          <p:cNvPicPr/>
          <p:nvPr/>
        </p:nvPicPr>
        <p:blipFill>
          <a:blip r:embed="rId3"/>
          <a:srcRect l="0" t="18520" r="0" b="21568"/>
          <a:stretch/>
        </p:blipFill>
        <p:spPr>
          <a:xfrm>
            <a:off x="0" y="1086840"/>
            <a:ext cx="9142200" cy="3648600"/>
          </a:xfrm>
          <a:prstGeom prst="rect">
            <a:avLst/>
          </a:prstGeom>
          <a:ln>
            <a:noFill/>
          </a:ln>
        </p:spPr>
      </p:pic>
      <p:pic>
        <p:nvPicPr>
          <p:cNvPr id="4" name="Google Shape;17;p3" descr=""/>
          <p:cNvPicPr/>
          <p:nvPr/>
        </p:nvPicPr>
        <p:blipFill>
          <a:blip r:embed="rId4"/>
          <a:stretch/>
        </p:blipFill>
        <p:spPr>
          <a:xfrm>
            <a:off x="3877920" y="399960"/>
            <a:ext cx="1286640" cy="363240"/>
          </a:xfrm>
          <a:prstGeom prst="rect">
            <a:avLst/>
          </a:prstGeom>
          <a:ln>
            <a:noFill/>
          </a:ln>
        </p:spPr>
      </p:pic>
      <p:pic>
        <p:nvPicPr>
          <p:cNvPr id="5" name="Google Shape;18;p3" descr="Axxes_Header_2.jpg"/>
          <p:cNvPicPr/>
          <p:nvPr/>
        </p:nvPicPr>
        <p:blipFill>
          <a:blip r:embed="rId5"/>
          <a:srcRect l="0" t="13211" r="0" b="26674"/>
          <a:stretch/>
        </p:blipFill>
        <p:spPr>
          <a:xfrm>
            <a:off x="0" y="1086840"/>
            <a:ext cx="9142200" cy="3666240"/>
          </a:xfrm>
          <a:prstGeom prst="rect">
            <a:avLst/>
          </a:prstGeom>
          <a:ln>
            <a:noFill/>
          </a:ln>
        </p:spPr>
      </p:pic>
      <p:pic>
        <p:nvPicPr>
          <p:cNvPr id="6" name="Google Shape;20;p3" descr=""/>
          <p:cNvPicPr/>
          <p:nvPr/>
        </p:nvPicPr>
        <p:blipFill>
          <a:blip r:embed="rId6"/>
          <a:srcRect l="0" t="15723" r="0" b="24459"/>
          <a:stretch/>
        </p:blipFill>
        <p:spPr>
          <a:xfrm>
            <a:off x="0" y="1086840"/>
            <a:ext cx="9142200" cy="366624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9142200" cy="21996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oogle Shape;13;p2" descr=""/>
          <p:cNvPicPr/>
          <p:nvPr/>
        </p:nvPicPr>
        <p:blipFill>
          <a:blip r:embed="rId2"/>
          <a:stretch/>
        </p:blipFill>
        <p:spPr>
          <a:xfrm>
            <a:off x="420840" y="362520"/>
            <a:ext cx="798480" cy="2250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3670560" y="1410840"/>
            <a:ext cx="180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5757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2200" cy="21996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oogle Shape;13;p2" descr=""/>
          <p:cNvPicPr/>
          <p:nvPr/>
        </p:nvPicPr>
        <p:blipFill>
          <a:blip r:embed="rId2"/>
          <a:stretch/>
        </p:blipFill>
        <p:spPr>
          <a:xfrm>
            <a:off x="420840" y="362520"/>
            <a:ext cx="798480" cy="2250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3670560" y="1410840"/>
            <a:ext cx="180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5757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0" y="0"/>
            <a:ext cx="9142200" cy="5141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0" y="0"/>
            <a:ext cx="9142200" cy="514188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27;p4" descr=""/>
          <p:cNvPicPr/>
          <p:nvPr/>
        </p:nvPicPr>
        <p:blipFill>
          <a:blip r:embed="rId3"/>
          <a:stretch/>
        </p:blipFill>
        <p:spPr>
          <a:xfrm flipH="1">
            <a:off x="4457160" y="1073520"/>
            <a:ext cx="232560" cy="1659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3339720" y="456480"/>
            <a:ext cx="24631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IT</a:t>
            </a:r>
            <a:r>
              <a:rPr b="0" lang="en-US" sz="1400" spc="-1" strike="noStrike">
                <a:solidFill>
                  <a:srgbClr val="575756"/>
                </a:solidFill>
                <a:latin typeface="Century Gothic"/>
                <a:ea typeface="Century Gothic"/>
              </a:rPr>
              <a:t> IS ABOUT PEOPLE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9142200" cy="21996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Google Shape;13;p2" descr=""/>
          <p:cNvPicPr/>
          <p:nvPr/>
        </p:nvPicPr>
        <p:blipFill>
          <a:blip r:embed="rId2"/>
          <a:stretch/>
        </p:blipFill>
        <p:spPr>
          <a:xfrm>
            <a:off x="420840" y="362520"/>
            <a:ext cx="798480" cy="2250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3670560" y="1410840"/>
            <a:ext cx="180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5757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0" y="0"/>
            <a:ext cx="9142200" cy="5141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0" y="0"/>
            <a:ext cx="9142200" cy="514188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Google Shape;27;p4" descr=""/>
          <p:cNvPicPr/>
          <p:nvPr/>
        </p:nvPicPr>
        <p:blipFill>
          <a:blip r:embed="rId3"/>
          <a:stretch/>
        </p:blipFill>
        <p:spPr>
          <a:xfrm flipH="1">
            <a:off x="4457160" y="1073520"/>
            <a:ext cx="232560" cy="165960"/>
          </a:xfrm>
          <a:prstGeom prst="rect">
            <a:avLst/>
          </a:prstGeom>
          <a:ln>
            <a:noFill/>
          </a:ln>
        </p:spPr>
      </p:pic>
      <p:sp>
        <p:nvSpPr>
          <p:cNvPr id="137" name="CustomShape 5"/>
          <p:cNvSpPr/>
          <p:nvPr/>
        </p:nvSpPr>
        <p:spPr>
          <a:xfrm>
            <a:off x="3339720" y="456480"/>
            <a:ext cx="24631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IT</a:t>
            </a:r>
            <a:r>
              <a:rPr b="0" lang="en-US" sz="1400" spc="-1" strike="noStrike">
                <a:solidFill>
                  <a:srgbClr val="575756"/>
                </a:solidFill>
                <a:latin typeface="Century Gothic"/>
                <a:ea typeface="Century Gothic"/>
              </a:rPr>
              <a:t> IS ABOUT PEOPLE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9142920" cy="22068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Google Shape;13;p2" descr=""/>
          <p:cNvPicPr/>
          <p:nvPr/>
        </p:nvPicPr>
        <p:blipFill>
          <a:blip r:embed="rId2"/>
          <a:stretch/>
        </p:blipFill>
        <p:spPr>
          <a:xfrm>
            <a:off x="420840" y="362520"/>
            <a:ext cx="799200" cy="22572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3670560" y="1410840"/>
            <a:ext cx="180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5757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mailto:e.mail@email.com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387080" y="1046520"/>
            <a:ext cx="6617520" cy="107352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08000" bIns="108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Eventing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240840" y="4070880"/>
            <a:ext cx="2641680" cy="4932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08000" bIns="108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Traineeship 2020</a:t>
            </a:r>
            <a:br/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Pieter Drijkoningen</a:t>
            </a:r>
            <a:endParaRPr b="0" lang="zx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Event Channel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192680" y="1995120"/>
            <a:ext cx="661752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Medium waarop events gepubliceerd/afgelezen worden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Verantwoordelijk voor het afleveren van events bij de juiste consumer(s)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RabbitMQ cluster, EventDispatcher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957240" y="1771560"/>
            <a:ext cx="742788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Events als communicatie mechanisme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Events als communicatie mechanisme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188720" y="2031120"/>
            <a:ext cx="669240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Applicaties communiceren met elkaar adhv events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Vaak gebruikt in microservices architectuur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Platform- en taalonafhankelijk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Nood aan middleware om events van producer tot consumer te krijgen (event channel)</a:t>
            </a:r>
            <a:endParaRPr b="0" lang="zxx" sz="135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751"/>
              </a:spcBef>
            </a:pP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AMQP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197000" y="1647720"/>
            <a:ext cx="66175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Protocol gemaakt voor asynchronous messaging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Exchanges: waar berichten op worden gepublished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Queues: waar berichten van worden afgelezen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Routing keys: bepaalt op welke queue berichten gezet worden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Implementaties: RabbitMQ, ActiveMQ,...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AMQP</a:t>
            </a:r>
            <a:endParaRPr b="0" lang="zxx" sz="2700" spc="-1" strike="noStrike">
              <a:latin typeface="Arial"/>
            </a:endParaRPr>
          </a:p>
        </p:txBody>
      </p:sp>
      <p:pic>
        <p:nvPicPr>
          <p:cNvPr id="250" name="Google Shape;237;g41acfafc19_1_118" descr=""/>
          <p:cNvPicPr/>
          <p:nvPr/>
        </p:nvPicPr>
        <p:blipFill>
          <a:blip r:embed="rId1"/>
          <a:stretch/>
        </p:blipFill>
        <p:spPr>
          <a:xfrm>
            <a:off x="1172880" y="1407960"/>
            <a:ext cx="6665760" cy="312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Fanout Exchange</a:t>
            </a:r>
            <a:endParaRPr b="0" lang="zxx" sz="2700" spc="-1" strike="noStrike">
              <a:latin typeface="Arial"/>
            </a:endParaRPr>
          </a:p>
        </p:txBody>
      </p:sp>
      <p:pic>
        <p:nvPicPr>
          <p:cNvPr id="252" name="Google Shape;251;g41acfafc19_1_132" descr=""/>
          <p:cNvPicPr/>
          <p:nvPr/>
        </p:nvPicPr>
        <p:blipFill>
          <a:blip r:embed="rId1"/>
          <a:stretch/>
        </p:blipFill>
        <p:spPr>
          <a:xfrm>
            <a:off x="1649160" y="2102040"/>
            <a:ext cx="5713200" cy="20937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1257480" y="1716480"/>
            <a:ext cx="6692400" cy="5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Routeert berichten naar alle queues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Direct Exchange</a:t>
            </a:r>
            <a:endParaRPr b="0" lang="zxx" sz="2700" spc="-1" strike="noStrike">
              <a:latin typeface="Arial"/>
            </a:endParaRPr>
          </a:p>
        </p:txBody>
      </p:sp>
      <p:pic>
        <p:nvPicPr>
          <p:cNvPr id="255" name="Google Shape;244;g41acfafc19_1_125" descr=""/>
          <p:cNvPicPr/>
          <p:nvPr/>
        </p:nvPicPr>
        <p:blipFill>
          <a:blip r:embed="rId1"/>
          <a:stretch/>
        </p:blipFill>
        <p:spPr>
          <a:xfrm>
            <a:off x="1714680" y="2223000"/>
            <a:ext cx="5713200" cy="2084040"/>
          </a:xfrm>
          <a:prstGeom prst="rect">
            <a:avLst/>
          </a:prstGeom>
          <a:ln>
            <a:noFill/>
          </a:ln>
        </p:spPr>
      </p:pic>
      <p:sp>
        <p:nvSpPr>
          <p:cNvPr id="256" name="CustomShape 2"/>
          <p:cNvSpPr/>
          <p:nvPr/>
        </p:nvSpPr>
        <p:spPr>
          <a:xfrm>
            <a:off x="1257480" y="1716480"/>
            <a:ext cx="6692400" cy="5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Routeert berichten naar alle queues met matching routing key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Topic Exchange</a:t>
            </a:r>
            <a:endParaRPr b="0" lang="zxx" sz="2700" spc="-1" strike="noStrike">
              <a:latin typeface="Arial"/>
            </a:endParaRPr>
          </a:p>
        </p:txBody>
      </p:sp>
      <p:pic>
        <p:nvPicPr>
          <p:cNvPr id="258" name="Google Shape;258;g41acfafc19_1_140" descr=""/>
          <p:cNvPicPr/>
          <p:nvPr/>
        </p:nvPicPr>
        <p:blipFill>
          <a:blip r:embed="rId1"/>
          <a:stretch/>
        </p:blipFill>
        <p:spPr>
          <a:xfrm>
            <a:off x="1649160" y="1976760"/>
            <a:ext cx="5713200" cy="209376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1257480" y="1716480"/>
            <a:ext cx="6692400" cy="5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Routeert berichten naar alle queues met matching routing key (ondersteunt wildcards)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Headers Exchange</a:t>
            </a:r>
            <a:endParaRPr b="0" lang="zxx" sz="2700" spc="-1" strike="noStrike">
              <a:latin typeface="Arial"/>
            </a:endParaRPr>
          </a:p>
        </p:txBody>
      </p:sp>
      <p:pic>
        <p:nvPicPr>
          <p:cNvPr id="261" name="Google Shape;265;g41acfafc19_1_154" descr=""/>
          <p:cNvPicPr/>
          <p:nvPr/>
        </p:nvPicPr>
        <p:blipFill>
          <a:blip r:embed="rId1"/>
          <a:stretch/>
        </p:blipFill>
        <p:spPr>
          <a:xfrm>
            <a:off x="1649160" y="1976760"/>
            <a:ext cx="5713200" cy="209376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1257480" y="1716480"/>
            <a:ext cx="6692400" cy="5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Routeert berichten naar alle queues obv header matching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Spring AMQP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245960" y="1647720"/>
            <a:ext cx="66175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Spring-boot-starter-amqp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Queues, exchanges en binding creëren:</a:t>
            </a:r>
            <a:br/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new Queue()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new TopicExchange()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BindingBuilder.bind()</a:t>
            </a:r>
            <a:br/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DejaVu Sans"/>
              </a:rPr>
              <a:t> 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Makkelijk berichten publiceren op exchange:</a:t>
            </a:r>
            <a:br/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rabbitTemplate.convertAndSend(...)</a:t>
            </a:r>
            <a:br/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DejaVu Sans"/>
              </a:rPr>
              <a:t> 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Eenvoudig queue consumers definiëren:</a:t>
            </a:r>
            <a:br/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@RabbitListener(queues = {“QUEUE_NAME”})</a:t>
            </a:r>
            <a:br/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public void consume(Object message) { … }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Inhoud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197000" y="1952640"/>
            <a:ext cx="66175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50000"/>
              </a:lnSpc>
              <a:spcBef>
                <a:spcPts val="751"/>
              </a:spcBef>
              <a:buClr>
                <a:srgbClr val="f7a436"/>
              </a:buClr>
              <a:buFont typeface="Arial"/>
              <a:buAutoNum type="arabicPeriod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 driven programming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50000"/>
              </a:lnSpc>
              <a:buClr>
                <a:srgbClr val="f7a436"/>
              </a:buClr>
              <a:buFont typeface="Arial"/>
              <a:buAutoNum type="arabicPeriod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Events als communicatie mechanisme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50000"/>
              </a:lnSpc>
              <a:buClr>
                <a:srgbClr val="f7a436"/>
              </a:buClr>
              <a:buFont typeface="Arial"/>
              <a:buAutoNum type="arabicPeriod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Events als programming model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50000"/>
              </a:lnSpc>
              <a:buClr>
                <a:srgbClr val="f7a436"/>
              </a:buClr>
              <a:buFont typeface="Arial"/>
              <a:buAutoNum type="arabicPeriod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 Sourcing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57160" y="1771560"/>
            <a:ext cx="742788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Oefening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957240" y="1771560"/>
            <a:ext cx="742788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Events als programming model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Events als programming model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97000" y="1647720"/>
            <a:ext cx="66175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Onderdelen binnen 1 applicatie communiceren adhv events</a:t>
            </a:r>
            <a:endParaRPr b="0" lang="zxx" sz="135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In contrast met traditionele 3-laags architectuur: </a:t>
            </a:r>
            <a:br/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controller → service → repository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Kan complexe flows binnen 1 systeem opsplitsen in duidelijke subflows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Eenvoudig om nieuwe componenten te koppelen aan bestaande events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Logica kan complexer worden om te volgen wegens extra indirectie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Spring Events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197000" y="1647720"/>
            <a:ext cx="66175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Out-of-the-box support voor event-driven programming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ApplicationEventPublisher dient als event channel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@EventListener maakt het mogelijk om makkelijk consumers te definiëren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Context lifecycle events: ContextStartedEvent, ContextClosedEvent,...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857160" y="1771560"/>
            <a:ext cx="742788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Oefening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957240" y="1771560"/>
            <a:ext cx="742788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Event Sourcing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Event Sourcing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197000" y="1647720"/>
            <a:ext cx="66175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51"/>
              </a:spcBef>
            </a:pPr>
            <a:endParaRPr b="0" lang="zxx" sz="180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Database bevat events ipv een model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Elke state change genereert event -&gt; opgeslagen in globale EventStore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Event Sourcing</a:t>
            </a:r>
            <a:endParaRPr b="0" lang="zxx" sz="2700" spc="-1" strike="noStrike">
              <a:latin typeface="Arial"/>
            </a:endParaRPr>
          </a:p>
        </p:txBody>
      </p:sp>
      <p:graphicFrame>
        <p:nvGraphicFramePr>
          <p:cNvPr id="276" name="Table 2"/>
          <p:cNvGraphicFramePr/>
          <p:nvPr/>
        </p:nvGraphicFramePr>
        <p:xfrm>
          <a:off x="952560" y="1809720"/>
          <a:ext cx="7511400" cy="1142280"/>
        </p:xfrm>
        <a:graphic>
          <a:graphicData uri="http://schemas.openxmlformats.org/drawingml/2006/table">
            <a:tbl>
              <a:tblPr/>
              <a:tblGrid>
                <a:gridCol w="1265040"/>
                <a:gridCol w="1563840"/>
                <a:gridCol w="4682880"/>
              </a:tblGrid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2019-09-04T12:00:00Z</a:t>
                      </a:r>
                      <a:endParaRPr b="0" lang="zxx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CustomerRegistered</a:t>
                      </a:r>
                      <a:endParaRPr b="0" lang="zxx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{“id”:”customer-1”, “email”:”</a:t>
                      </a:r>
                      <a:r>
                        <a:rPr b="0" lang="en-US" sz="800" spc="-1" strike="noStrike" u="sng">
                          <a:solidFill>
                            <a:srgbClr val="8f8f8f"/>
                          </a:solidFill>
                          <a:uFillTx/>
                          <a:latin typeface="Arial"/>
                          <a:ea typeface="Arial"/>
                          <a:hlinkClick r:id="rId1"/>
                        </a:rPr>
                        <a:t>e.mail@email.com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”, “address”: “123 Main Street, CitiesVille”}</a:t>
                      </a:r>
                      <a:endParaRPr b="0" lang="zxx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2019-09-04T12:30:00Z</a:t>
                      </a:r>
                      <a:endParaRPr b="0" lang="zxx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OrderPlaced</a:t>
                      </a:r>
                      <a:endParaRPr b="0" lang="zxx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{“id”:”order-1”, “customer”:”customer-1”, “totalValue”: 49,99, “order”: [...]}</a:t>
                      </a:r>
                      <a:endParaRPr b="0" lang="zxx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2019-09-04T13:00:00Z</a:t>
                      </a:r>
                      <a:endParaRPr b="0" lang="zxx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CustomerAddressChanged</a:t>
                      </a:r>
                      <a:endParaRPr b="0" lang="zxx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{“id”:”customer-1”, “address”: “124 Main Street, CitiesVille”}</a:t>
                      </a:r>
                      <a:endParaRPr b="0" lang="zxx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7" name="CustomShape 3"/>
          <p:cNvSpPr/>
          <p:nvPr/>
        </p:nvSpPr>
        <p:spPr>
          <a:xfrm>
            <a:off x="1645920" y="2834640"/>
            <a:ext cx="6526080" cy="23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51"/>
              </a:spcBef>
            </a:pPr>
            <a:endParaRPr b="0" lang="zxx" sz="180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Geen verlies van informatie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Volledige audit log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Current state wordt berekend obv alle voorgaande events (projectie)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Event Sourcing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188720" y="1828800"/>
            <a:ext cx="6617520" cy="11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Continu events query’en en replayen is niet efficiënt -&gt; snapshots maken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Events blijven single source of truth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857160" y="1771560"/>
            <a:ext cx="742788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Demo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957240" y="1771560"/>
            <a:ext cx="742788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Event Driven Programming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221120" y="730080"/>
            <a:ext cx="657000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Feedback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197000" y="1952640"/>
            <a:ext cx="6940440" cy="25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https://forms.office.com/Pages/ResponsePage.aspx?id=tsPR7Ye-u0OS1HqRHFzuFzf05V3wFXZIsWm671aH0uFUNjQ0Wk5OVlFTOFdTSlNWOVMwTVRMWjFIRS4u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Event Driven Programming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197000" y="1952640"/>
            <a:ext cx="66175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Programming paradigm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Events ipv requests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Wat zijn events juist?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97000" y="1571760"/>
            <a:ext cx="66175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Geven een state-change aan in een systeem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Zelfomvattend, granulair, immutable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Metadata + payload</a:t>
            </a:r>
            <a:endParaRPr b="0" lang="zxx" sz="135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{</a:t>
            </a:r>
            <a:endParaRPr b="0" lang="zxx" sz="135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“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timestamp”: “2019-09-04T12:00:00.000Z”,</a:t>
            </a:r>
            <a:endParaRPr b="0" lang="zxx" sz="135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“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event”: ORDER_PLACED”</a:t>
            </a:r>
            <a:endParaRPr b="0" lang="zxx" sz="135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“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payload”: {</a:t>
            </a:r>
            <a:endParaRPr b="0" lang="zxx" sz="135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“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customerId”: 1,</a:t>
            </a:r>
            <a:endParaRPr b="0" lang="zxx" sz="135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“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orderTotal”: 123,</a:t>
            </a:r>
            <a:endParaRPr b="0" lang="zxx" sz="135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	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“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orderDetails”: {}</a:t>
            </a:r>
            <a:endParaRPr b="0" lang="zxx" sz="135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}</a:t>
            </a:r>
            <a:endParaRPr b="0" lang="zxx" sz="135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}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Events vs Requests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197000" y="1952640"/>
            <a:ext cx="66175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 producer bepaalt niet wie de ontvanger is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Verwoording</a:t>
            </a: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zxx" sz="13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“</a:t>
            </a: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Request based software speaks when spoken to, event driven software speaks when it has something to say.”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Componenten van event-driven software</a:t>
            </a:r>
            <a:br/>
            <a:endParaRPr b="0" lang="zxx" sz="27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197000" y="1647720"/>
            <a:ext cx="66175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 Producer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 Consumer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Event Channel</a:t>
            </a:r>
            <a:endParaRPr b="0" lang="zxx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Event Producer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201320" y="1895760"/>
            <a:ext cx="661752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Detecteert state change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Creëert het event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Publiceert op event channel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Onwetend van consumers</a:t>
            </a:r>
            <a:endParaRPr b="0" lang="zxx" sz="135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78400" y="166896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221120" y="73008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	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    </a:t>
            </a:r>
            <a:r>
              <a:rPr b="0" lang="en-US" sz="2700" spc="-1" strike="noStrike">
                <a:solidFill>
                  <a:srgbClr val="f7a436"/>
                </a:solidFill>
                <a:latin typeface="Calibri"/>
                <a:ea typeface="Calibri"/>
              </a:rPr>
              <a:t>Event Consumer</a:t>
            </a:r>
            <a:endParaRPr b="0" lang="zxx" sz="27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321920" y="1990800"/>
            <a:ext cx="661752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Ontvangt events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spcBef>
                <a:spcPts val="751"/>
              </a:spcBef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Voert bijhorende actie uit</a:t>
            </a: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endParaRPr b="0" lang="zxx" sz="1350" spc="-1" strike="noStrike">
              <a:latin typeface="Arial"/>
            </a:endParaRPr>
          </a:p>
          <a:p>
            <a:pPr marL="457200" indent="-318240">
              <a:lnSpc>
                <a:spcPct val="100000"/>
              </a:lnSpc>
              <a:buClr>
                <a:srgbClr val="f7a436"/>
              </a:buClr>
              <a:buFont typeface="Arial"/>
              <a:buChar char="-"/>
            </a:pPr>
            <a:r>
              <a:rPr b="0" lang="en-US" sz="1350" spc="-1" strike="noStrike">
                <a:solidFill>
                  <a:srgbClr val="575756"/>
                </a:solidFill>
                <a:latin typeface="Calibri"/>
                <a:ea typeface="Calibri"/>
              </a:rPr>
              <a:t>Onwetend van producer(s)</a:t>
            </a:r>
            <a:endParaRPr b="0" lang="zxx" sz="135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878400" y="1668960"/>
            <a:ext cx="65692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2019-07-09T09:54:28Z</dcterms:created>
  <dc:creator>Annelies Wellens</dc:creator>
  <dc:description/>
  <dc:language>en-US</dc:language>
  <cp:lastModifiedBy/>
  <dcterms:modified xsi:type="dcterms:W3CDTF">2020-08-31T23:47:00Z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0x01010020A4786EB02F0048A931E391524AFCF800F04D0C736EAAA144A162CB0A954C483D</vt:lpwstr>
  </property>
</Properties>
</file>