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79" r:id="rId9"/>
    <p:sldId id="260" r:id="rId10"/>
    <p:sldId id="267" r:id="rId11"/>
    <p:sldId id="268" r:id="rId12"/>
    <p:sldId id="269" r:id="rId13"/>
    <p:sldId id="283" r:id="rId14"/>
    <p:sldId id="278" r:id="rId15"/>
    <p:sldId id="261" r:id="rId16"/>
    <p:sldId id="277" r:id="rId17"/>
    <p:sldId id="262" r:id="rId18"/>
    <p:sldId id="270" r:id="rId19"/>
    <p:sldId id="272" r:id="rId20"/>
    <p:sldId id="273" r:id="rId21"/>
    <p:sldId id="275" r:id="rId22"/>
    <p:sldId id="281" r:id="rId23"/>
    <p:sldId id="282" r:id="rId24"/>
    <p:sldId id="290" r:id="rId25"/>
    <p:sldId id="288" r:id="rId26"/>
    <p:sldId id="289" r:id="rId27"/>
    <p:sldId id="285" r:id="rId28"/>
    <p:sldId id="286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2E5E7-448D-45E2-988D-4D749EC7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855" y="3428998"/>
            <a:ext cx="6343019" cy="2268559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Fatty</a:t>
            </a:r>
            <a:r>
              <a:rPr lang="nl-BE" dirty="0"/>
              <a:t> acid </a:t>
            </a:r>
            <a:r>
              <a:rPr lang="nl-BE" dirty="0" err="1"/>
              <a:t>patterns</a:t>
            </a:r>
            <a:r>
              <a:rPr lang="nl-BE" dirty="0"/>
              <a:t> in </a:t>
            </a:r>
            <a:r>
              <a:rPr lang="nl-BE" dirty="0" err="1"/>
              <a:t>glass</a:t>
            </a:r>
            <a:r>
              <a:rPr lang="nl-BE" dirty="0"/>
              <a:t> </a:t>
            </a:r>
            <a:r>
              <a:rPr lang="nl-BE" dirty="0" err="1"/>
              <a:t>eels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119ACE-1D1E-4DE2-B4D4-140365F6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16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D699-0873-4E3F-8345-A0584825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Fishing </a:t>
            </a:r>
            <a:r>
              <a:rPr lang="nl-BE" dirty="0" err="1"/>
              <a:t>Methods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44E16B-B32F-42D5-8610-A4E92016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1341120"/>
            <a:ext cx="5364480" cy="5364480"/>
          </a:xfrm>
          <a:prstGeom prst="rect">
            <a:avLst/>
          </a:prstGeom>
        </p:spPr>
      </p:pic>
      <p:pic>
        <p:nvPicPr>
          <p:cNvPr id="4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95BE5579-1E76-46E0-BCA7-A0CE0F09E9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D699-0873-4E3F-8345-A0584825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Fishing </a:t>
            </a:r>
            <a:r>
              <a:rPr lang="nl-BE" dirty="0" err="1"/>
              <a:t>Methods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44E16B-B32F-42D5-8610-A4E92016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8" y="1341120"/>
            <a:ext cx="5329303" cy="5364480"/>
          </a:xfrm>
          <a:prstGeom prst="rect">
            <a:avLst/>
          </a:prstGeom>
        </p:spPr>
      </p:pic>
      <p:pic>
        <p:nvPicPr>
          <p:cNvPr id="4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EED0F927-2DBE-448C-BC0A-8EBC36AC3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D699-0873-4E3F-8345-A0584825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Fishing </a:t>
            </a:r>
            <a:r>
              <a:rPr lang="nl-BE" dirty="0" err="1"/>
              <a:t>Methods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44E16B-B32F-42D5-8610-A4E92016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8" y="1358708"/>
            <a:ext cx="5329303" cy="5329303"/>
          </a:xfrm>
          <a:prstGeom prst="rect">
            <a:avLst/>
          </a:prstGeom>
        </p:spPr>
      </p:pic>
      <p:pic>
        <p:nvPicPr>
          <p:cNvPr id="4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8C569324-EB0C-4E06-A9ED-C379BCAC17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6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BDBC7-2DC2-47E8-9E18-C2070B0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muur, binnen&#10;&#10;Automatisch gegenereerde beschrijving">
            <a:extLst>
              <a:ext uri="{FF2B5EF4-FFF2-40B4-BE49-F238E27FC236}">
                <a16:creationId xmlns:a16="http://schemas.microsoft.com/office/drawing/2014/main" id="{D3AF1E8B-E1DD-4183-BB1D-400B31FE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938"/>
          <a:stretch/>
        </p:blipFill>
        <p:spPr>
          <a:xfrm>
            <a:off x="1621861" y="890180"/>
            <a:ext cx="9083040" cy="5077640"/>
          </a:xfrm>
        </p:spPr>
      </p:pic>
    </p:spTree>
    <p:extLst>
      <p:ext uri="{BB962C8B-B14F-4D97-AF65-F5344CB8AC3E}">
        <p14:creationId xmlns:p14="http://schemas.microsoft.com/office/powerpoint/2010/main" val="1051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3D3B9-2FF5-4865-BFCA-DAEA70E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1B66D-D666-4239-BE96-63135CBE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5">
            <a:hlinkClick r:id="rId2" action="ppaction://hlinksldjump"/>
            <a:extLst>
              <a:ext uri="{FF2B5EF4-FFF2-40B4-BE49-F238E27FC236}">
                <a16:creationId xmlns:a16="http://schemas.microsoft.com/office/drawing/2014/main" id="{3B321B4C-0857-4778-B102-256A118DE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CBA95-273C-40A4-847C-CFFFBF4A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Location</a:t>
            </a:r>
            <a:endParaRPr lang="en-GB" dirty="0"/>
          </a:p>
        </p:txBody>
      </p:sp>
      <p:pic>
        <p:nvPicPr>
          <p:cNvPr id="5" name="Tijdelijke aanduiding voor inhoud 4" descr="Afbeelding met tekst, kaart&#10;&#10;Automatisch gegenereerde beschrijving">
            <a:extLst>
              <a:ext uri="{FF2B5EF4-FFF2-40B4-BE49-F238E27FC236}">
                <a16:creationId xmlns:a16="http://schemas.microsoft.com/office/drawing/2014/main" id="{96196993-87DF-4B5D-8AA7-FBBC68EEC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521680"/>
            <a:ext cx="3984276" cy="3997325"/>
          </a:xfrm>
        </p:spPr>
      </p:pic>
      <p:pic>
        <p:nvPicPr>
          <p:cNvPr id="7" name="Afbeelding 6" descr="Afbeelding met tekst, kaart&#10;&#10;Automatisch gegenereerde beschrijving">
            <a:extLst>
              <a:ext uri="{FF2B5EF4-FFF2-40B4-BE49-F238E27FC236}">
                <a16:creationId xmlns:a16="http://schemas.microsoft.com/office/drawing/2014/main" id="{4432EC8E-A95D-464A-BA53-DE4CF3BE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1509364"/>
            <a:ext cx="3979166" cy="4009641"/>
          </a:xfrm>
          <a:prstGeom prst="rect">
            <a:avLst/>
          </a:prstGeom>
        </p:spPr>
      </p:pic>
      <p:pic>
        <p:nvPicPr>
          <p:cNvPr id="8" name="Tijdelijke aanduiding voor inhoud 5">
            <a:hlinkClick r:id="rId4" action="ppaction://hlinksldjump"/>
            <a:extLst>
              <a:ext uri="{FF2B5EF4-FFF2-40B4-BE49-F238E27FC236}">
                <a16:creationId xmlns:a16="http://schemas.microsoft.com/office/drawing/2014/main" id="{07DFC654-EFCA-4C0A-82BA-649D6ED46A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D6D48-A3DA-4662-81F4-5729F7E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64C31-9521-40D4-ABB9-5A2A2F5D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5">
            <a:hlinkClick r:id="rId2" action="ppaction://hlinksldjump"/>
            <a:extLst>
              <a:ext uri="{FF2B5EF4-FFF2-40B4-BE49-F238E27FC236}">
                <a16:creationId xmlns:a16="http://schemas.microsoft.com/office/drawing/2014/main" id="{5D023AC1-0671-4F0D-A4F3-C859D9B37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4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 descr="Afbeelding met tekst, kaart&#10;&#10;Automatisch gegenereerde beschrijving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23" y="1361440"/>
            <a:ext cx="5385753" cy="5415280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23" y="1373276"/>
            <a:ext cx="5385753" cy="5391607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4" y="1373276"/>
            <a:ext cx="5327071" cy="5391607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8CCB7-D562-4DF1-9ADE-4868BB06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674B7E-78A2-4541-9718-B79D419B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fbeeldingsresultaat voor glass eel">
            <a:extLst>
              <a:ext uri="{FF2B5EF4-FFF2-40B4-BE49-F238E27FC236}">
                <a16:creationId xmlns:a16="http://schemas.microsoft.com/office/drawing/2014/main" id="{C5D14873-FA45-4AF0-8CCB-C04D2595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8" y="329110"/>
            <a:ext cx="10360403" cy="61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6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4" y="1390909"/>
            <a:ext cx="5327071" cy="5356340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4" y="1393912"/>
            <a:ext cx="5327071" cy="5350333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2" y="1626670"/>
            <a:ext cx="3557616" cy="3565426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9DFE604D-C6E8-42D7-9EF3-4E084E204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192" y="1626670"/>
            <a:ext cx="3557616" cy="3585043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F0B4F542-E1DF-445F-AE1A-7665326F9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902" y="1607053"/>
            <a:ext cx="3565388" cy="35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B6EB-0FC0-4710-A098-D035971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679" y="793152"/>
            <a:ext cx="8934379" cy="1077229"/>
          </a:xfrm>
        </p:spPr>
        <p:txBody>
          <a:bodyPr/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ladders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A0A6F-1521-4AE3-BCB1-E5613CE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57" y="1646287"/>
            <a:ext cx="3530279" cy="3565426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3F37119-8084-40AB-9CDA-C671E623F3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DFE604D-C6E8-42D7-9EF3-4E084E204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09" y="1642358"/>
            <a:ext cx="3557616" cy="35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7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55F58-7C2D-4E4D-805E-F39A288D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426D0D-D069-426A-BC35-D55923E6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5">
            <a:hlinkClick r:id="rId2" action="ppaction://hlinksldjump"/>
            <a:extLst>
              <a:ext uri="{FF2B5EF4-FFF2-40B4-BE49-F238E27FC236}">
                <a16:creationId xmlns:a16="http://schemas.microsoft.com/office/drawing/2014/main" id="{5C6C1FFA-C143-40B0-AED5-48679DFA4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5095-44AD-4247-B50B-525C28BE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51F3A0B-F696-4185-A872-A991C434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217" y="449013"/>
            <a:ext cx="4912613" cy="595997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BA1F5CF-76F3-4089-A2C3-09DCB3D4F384}"/>
              </a:ext>
            </a:extLst>
          </p:cNvPr>
          <p:cNvSpPr txBox="1"/>
          <p:nvPr/>
        </p:nvSpPr>
        <p:spPr>
          <a:xfrm>
            <a:off x="6096000" y="6471920"/>
            <a:ext cx="4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R.J. Henderson, 2009</a:t>
            </a:r>
            <a:endParaRPr lang="en-GB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07CEA91A-382E-4A6B-920A-229DCA133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92"/>
          <a:stretch/>
        </p:blipFill>
        <p:spPr>
          <a:xfrm>
            <a:off x="991941" y="-2058"/>
            <a:ext cx="1945497" cy="2125531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68E3EF82-CAD2-423E-9248-09370B20A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13"/>
          <a:stretch/>
        </p:blipFill>
        <p:spPr>
          <a:xfrm>
            <a:off x="8859522" y="-2057"/>
            <a:ext cx="1945497" cy="2222124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ADE90E68-7659-49CD-8B6D-AA7886072F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913"/>
          <a:stretch/>
        </p:blipFill>
        <p:spPr>
          <a:xfrm>
            <a:off x="8859521" y="2218171"/>
            <a:ext cx="1945498" cy="2165524"/>
          </a:xfrm>
          <a:prstGeom prst="rect">
            <a:avLst/>
          </a:prstGeom>
        </p:spPr>
      </p:pic>
      <p:pic>
        <p:nvPicPr>
          <p:cNvPr id="12" name="Afbeelding 11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88A9176-A611-403B-9AEF-2F75BFFC47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592"/>
          <a:stretch/>
        </p:blipFill>
        <p:spPr>
          <a:xfrm>
            <a:off x="991941" y="2137079"/>
            <a:ext cx="1945497" cy="2125531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A3C122A1-733D-437E-8F8B-CDEF89E468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592"/>
          <a:stretch/>
        </p:blipFill>
        <p:spPr>
          <a:xfrm>
            <a:off x="991941" y="4262609"/>
            <a:ext cx="1945498" cy="2125531"/>
          </a:xfrm>
          <a:prstGeom prst="rect">
            <a:avLst/>
          </a:prstGeom>
        </p:spPr>
      </p:pic>
      <p:pic>
        <p:nvPicPr>
          <p:cNvPr id="16" name="Afbeelding 1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69CFCABA-252A-4BD5-B980-8AE64A1029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297"/>
          <a:stretch/>
        </p:blipFill>
        <p:spPr>
          <a:xfrm>
            <a:off x="8853342" y="4342723"/>
            <a:ext cx="1951677" cy="2172402"/>
          </a:xfrm>
          <a:prstGeom prst="rect">
            <a:avLst/>
          </a:prstGeom>
        </p:spPr>
      </p:pic>
      <p:pic>
        <p:nvPicPr>
          <p:cNvPr id="19" name="Afbeelding 18" descr="Afbeelding met tekst&#10;&#10;Automatisch gegenereerde beschrijving">
            <a:extLst>
              <a:ext uri="{FF2B5EF4-FFF2-40B4-BE49-F238E27FC236}">
                <a16:creationId xmlns:a16="http://schemas.microsoft.com/office/drawing/2014/main" id="{38BADB9C-D45E-4AE4-9E86-442385B727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4309"/>
          <a:stretch/>
        </p:blipFill>
        <p:spPr>
          <a:xfrm>
            <a:off x="8853342" y="4308291"/>
            <a:ext cx="1951677" cy="22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5095-44AD-4247-B50B-525C28BE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51F3A0B-F696-4185-A872-A991C434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217" y="449013"/>
            <a:ext cx="4912613" cy="595997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BA1F5CF-76F3-4089-A2C3-09DCB3D4F384}"/>
              </a:ext>
            </a:extLst>
          </p:cNvPr>
          <p:cNvSpPr txBox="1"/>
          <p:nvPr/>
        </p:nvSpPr>
        <p:spPr>
          <a:xfrm>
            <a:off x="6096000" y="6471920"/>
            <a:ext cx="4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R.J. Henderson, 2009</a:t>
            </a:r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DE90E68-7659-49CD-8B6D-AA788607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10"/>
          <a:stretch/>
        </p:blipFill>
        <p:spPr>
          <a:xfrm>
            <a:off x="9227890" y="762977"/>
            <a:ext cx="1972169" cy="270201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3C122A1-733D-437E-8F8B-CDEF89E46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39"/>
          <a:stretch/>
        </p:blipFill>
        <p:spPr>
          <a:xfrm>
            <a:off x="1291905" y="3767836"/>
            <a:ext cx="1925448" cy="2641150"/>
          </a:xfrm>
          <a:prstGeom prst="rect">
            <a:avLst/>
          </a:prstGeom>
        </p:spPr>
      </p:pic>
      <p:pic>
        <p:nvPicPr>
          <p:cNvPr id="7" name="Afbeelding 6" descr="Afbeelding met tekst, kaart&#10;&#10;Automatisch gegenereerde beschrijving">
            <a:extLst>
              <a:ext uri="{FF2B5EF4-FFF2-40B4-BE49-F238E27FC236}">
                <a16:creationId xmlns:a16="http://schemas.microsoft.com/office/drawing/2014/main" id="{CE1C1CC7-B722-4B34-B2ED-934C1180C8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403"/>
          <a:stretch/>
        </p:blipFill>
        <p:spPr>
          <a:xfrm>
            <a:off x="9227890" y="3767481"/>
            <a:ext cx="1972169" cy="25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EF88-E1A1-4567-8D9B-3E5E09C2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165D1D1-2664-4F5C-8E97-6DCFBDBF2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461979"/>
              </p:ext>
            </p:extLst>
          </p:nvPr>
        </p:nvGraphicFramePr>
        <p:xfrm>
          <a:off x="0" y="0"/>
          <a:ext cx="12192002" cy="6983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252">
                  <a:extLst>
                    <a:ext uri="{9D8B030D-6E8A-4147-A177-3AD203B41FA5}">
                      <a16:colId xmlns:a16="http://schemas.microsoft.com/office/drawing/2014/main" val="888318881"/>
                    </a:ext>
                  </a:extLst>
                </a:gridCol>
                <a:gridCol w="880749">
                  <a:extLst>
                    <a:ext uri="{9D8B030D-6E8A-4147-A177-3AD203B41FA5}">
                      <a16:colId xmlns:a16="http://schemas.microsoft.com/office/drawing/2014/main" val="2602267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17950867"/>
                    </a:ext>
                  </a:extLst>
                </a:gridCol>
                <a:gridCol w="990743">
                  <a:extLst>
                    <a:ext uri="{9D8B030D-6E8A-4147-A177-3AD203B41FA5}">
                      <a16:colId xmlns:a16="http://schemas.microsoft.com/office/drawing/2014/main" val="3060062189"/>
                    </a:ext>
                  </a:extLst>
                </a:gridCol>
                <a:gridCol w="1041258">
                  <a:extLst>
                    <a:ext uri="{9D8B030D-6E8A-4147-A177-3AD203B41FA5}">
                      <a16:colId xmlns:a16="http://schemas.microsoft.com/office/drawing/2014/main" val="814197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47951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0081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066335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4826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6582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960163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0324529"/>
                    </a:ext>
                  </a:extLst>
                </a:gridCol>
              </a:tblGrid>
              <a:tr h="178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Week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extLst>
                  <a:ext uri="{0D108BD9-81ED-4DB2-BD59-A6C34878D82A}">
                    <a16:rowId xmlns:a16="http://schemas.microsoft.com/office/drawing/2014/main" val="4155077459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extLst>
                  <a:ext uri="{0D108BD9-81ED-4DB2-BD59-A6C34878D82A}">
                    <a16:rowId xmlns:a16="http://schemas.microsoft.com/office/drawing/2014/main" val="1462896288"/>
                  </a:ext>
                </a:extLst>
              </a:tr>
              <a:tr h="1375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SFA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extLst>
                  <a:ext uri="{0D108BD9-81ED-4DB2-BD59-A6C34878D82A}">
                    <a16:rowId xmlns:a16="http://schemas.microsoft.com/office/drawing/2014/main" val="591435387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14:00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2,83 ±0,72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2,68 ±0,79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3,16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2,69 ±0,66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2,04 ±0,63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2,10 ±0,61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1,43 ±0,34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1,61 ±0,42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1,63 ±0,57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1,68 ±0,48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1,39 ±0,34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703971764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15:00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0,49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0,53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0,55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0,50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0,43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0,47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0,47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0,43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0,47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0,48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431284346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23,79 ±0,70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24,03 ±1,09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24,33 ±0,76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23,91 ±0,71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22,63 ±1,21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23,09 ±0,59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22,05 ±1,12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22,15 ±0,97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21,55 ±1,15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20,13 ±1,00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19,86 ±1,80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608141573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0,53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0,55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0,53 ±0,01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0,56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0,54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0,58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0,74 ±0,15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0,68 ±0,12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0,71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0,94 ±0,16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1,09 ±0,26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275468694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6,05 ±0,81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6,37 ±0,59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5,65 ±0,29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6,39 ±0,51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6,75 ±0,78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7,17 ±0,52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8,01 ±0,79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7,89 ±0,38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8,12 ±0,55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8,82 ±0,48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9,11 ±0,59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905006170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0,20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0,20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0,19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0,22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0,21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0,27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0,30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0,28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0,30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0,29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0,28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617502598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22:00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0,13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0,09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0,07 ±0,02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0,10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0,10 ±0,02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0,14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0,15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0,15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0,14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0,20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0,17 ±0,02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08092866"/>
                  </a:ext>
                </a:extLst>
              </a:tr>
              <a:tr h="105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Total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34,01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34,45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34,36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32,69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33,81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33,15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33,19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32,88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32,53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32,37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525805576"/>
                  </a:ext>
                </a:extLst>
              </a:tr>
              <a:tr h="1375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MUFA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extLst>
                  <a:ext uri="{0D108BD9-81ED-4DB2-BD59-A6C34878D82A}">
                    <a16:rowId xmlns:a16="http://schemas.microsoft.com/office/drawing/2014/main" val="811597051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16:1 (cis-9)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4,23 ±0,46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4,17 ±0,71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4,52 ±0,68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4,26 ±0,52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3,34 ±0,60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3,43 ±0,56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3,06 ±0,58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3,14 ±0,54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3,65 ±1,40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4,05 ±1,40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3,10 ±0,72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3925788707"/>
                  </a:ext>
                </a:extLst>
              </a:tr>
              <a:tr h="215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16:1 + iso-17:00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0,60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0,60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0,61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0,60 ±0,12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0,53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0,56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0,56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0,64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0,64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0,91 ±0,34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1,14 ±0,37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32524724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17:1 + 16:2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0,38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0,38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0,43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0,41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0,38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0,36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0,37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0,40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0,49 ±0,14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517593985"/>
                  </a:ext>
                </a:extLst>
              </a:tr>
              <a:tr h="215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18:1 (cis-11)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4,08 ±0,33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3,99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4,17 ±0,40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4,16 ±0,32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6,02 ±5,10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3,87 ±0,56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3,76 ±0,48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4,00 ±0,46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4,29 ±0,53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5,31 ±0,85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5,94 ±1,46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3795154548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18:1 (cis-9)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17,05 ±0,81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17,24 ±1,65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17,42 ±2,13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16,76 ±1,00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15,34 ±1,56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15,47 ±1,32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14,00 ±1,39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14,20 ±0,82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13,71 ±1,21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9,31 ±0,56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10,39 ±1,41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3768655777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20:1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1,20 ±0,23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1,27 ±0,29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1,44 ±0,26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1,31 ±0,10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1,18 ±0,15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1,21 ±0,24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1,12 ±0,37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0,94 ±0,14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1,04 ±0,26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0,49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0,62 ±0,22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328007598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24:1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1,95 ±0,38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2,40 ±0,52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1,99 ±0,48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2,25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2,45 ±0,66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2,57 ±0,47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3,19 ±0,54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3,04 ±0,52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2,85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3,30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3,19 ±0,74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409721780"/>
                  </a:ext>
                </a:extLst>
              </a:tr>
              <a:tr h="105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Total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29,49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30,58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29,77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29,28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27,49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26,06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26,33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26,58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23,86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24,83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834967020"/>
                  </a:ext>
                </a:extLst>
              </a:tr>
              <a:tr h="1375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PUFA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/>
                </a:tc>
                <a:extLst>
                  <a:ext uri="{0D108BD9-81ED-4DB2-BD59-A6C34878D82A}">
                    <a16:rowId xmlns:a16="http://schemas.microsoft.com/office/drawing/2014/main" val="896971048"/>
                  </a:ext>
                </a:extLst>
              </a:tr>
              <a:tr h="1375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559079168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18:3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0,70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0,53 ±0,15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0,69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0,57 ±0,14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0,46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0,51 ±0,17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0,41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0,41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0,36 ±0,17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0,24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281553316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18:4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0,29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0,21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0,29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0,23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0,17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0,14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0,13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0,10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7800271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20:4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2,90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2,38 ±0,46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2,90 ±0,39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2,52 ±0,28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2,36 ±0,28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2,21 ±0,33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1,67 ±0,40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1,88 ±0,29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1,83 ±0,24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0,97 ±0,18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0,91 ±0,16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682438882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20:5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6,87 ±0,80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6,69 ±0,74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6,49 ±0,58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6,84 ±0,73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6,90 ±0,73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7,17 ±0,58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7,55 ±0,56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8,14 ±0,37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9,46 ±1,09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11,42 ±1,01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11,14 ±1,79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4065511679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22:5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3,14 ±0,17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3,36 ±0,48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3,45 ±0,29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3,31 ±0,31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3,46 ±0,30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3,39 ±0,40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3,10 ±0,36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3,34 ±0,18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3,50 ±0,41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4,45 ±0,77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4,58 ±1,12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337682337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22:6 (n-3)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18,06 ±1,33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17,46 ±2,99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16,77 ±2,39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17,63 ±1,62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19,66 ±2,48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19,54 ±2,21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20,74 ±1,34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20,37 ±1,28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19,22 ±1,34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18,97 ±2,16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18,29 ±2,77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660002979"/>
                  </a:ext>
                </a:extLst>
              </a:tr>
              <a:tr h="105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Total n-3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31,96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30.63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30,59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31,1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32,92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33,71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34,58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36,3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35,26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718699895"/>
                  </a:ext>
                </a:extLst>
              </a:tr>
              <a:tr h="199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18:2 (n-6)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0,93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0,89 ±0,08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0,93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0,88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0,80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0,84 ±0,06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0,90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0,87 ±0,12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1,00 ±0,19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1,01 ±0,19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0,82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572069676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20:3 (n-6)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0,15 ±0,02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0,14 ±0,02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0,17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0,17 ±0,03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0,16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0,19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0,21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0,26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0,20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459379335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20:4 (n-6)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2,53 ±0,52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2,82 ±0,80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2,25 ±0,56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2,84 ±0,47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3,32 ±0,91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3,66 ±0,78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4,78 ±1,34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4,10 ±1,07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3,58 ±0,73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4,40 ±0,68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4,66 ±0,66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110651955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22:5 (n-6)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±0,04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0,43 ±0,07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0,39 ±0,16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0,44 ±0,11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0,45 ±0,05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0,50 ±0,12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0,64 ±0,14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0,54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0,48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0,57 ±0,13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0,58 ±0,09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2111501518"/>
                  </a:ext>
                </a:extLst>
              </a:tr>
              <a:tr h="249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</a:rPr>
                        <a:t>Total n-6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4,05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3,71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4,32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4,74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5,17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6,48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5,70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5,27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6,24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6,26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306995727"/>
                  </a:ext>
                </a:extLst>
              </a:tr>
              <a:tr h="215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Total PUFA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36,01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34,93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34,30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35,42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37,72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38,07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40,18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39,99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39,86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42,54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41,52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624" marR="29624" marT="0" marB="0" anchor="b"/>
                </a:tc>
                <a:extLst>
                  <a:ext uri="{0D108BD9-81ED-4DB2-BD59-A6C34878D82A}">
                    <a16:rowId xmlns:a16="http://schemas.microsoft.com/office/drawing/2014/main" val="14457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36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5095-44AD-4247-B50B-525C28BE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tekst, ontvangstbewijs&#10;&#10;Automatisch gegenereerde beschrijving">
            <a:extLst>
              <a:ext uri="{FF2B5EF4-FFF2-40B4-BE49-F238E27FC236}">
                <a16:creationId xmlns:a16="http://schemas.microsoft.com/office/drawing/2014/main" id="{351F3A0B-F696-4185-A872-A991C434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449013"/>
            <a:ext cx="8489326" cy="595997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BA1F5CF-76F3-4089-A2C3-09DCB3D4F384}"/>
              </a:ext>
            </a:extLst>
          </p:cNvPr>
          <p:cNvSpPr txBox="1"/>
          <p:nvPr/>
        </p:nvSpPr>
        <p:spPr>
          <a:xfrm>
            <a:off x="6096000" y="6471920"/>
            <a:ext cx="4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R.J. Henderson, 2009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F0C5D54-612C-4073-9027-D681E1600476}"/>
              </a:ext>
            </a:extLst>
          </p:cNvPr>
          <p:cNvSpPr txBox="1"/>
          <p:nvPr/>
        </p:nvSpPr>
        <p:spPr>
          <a:xfrm>
            <a:off x="3342640" y="2143760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7AC3EEB-08AA-4F0E-B19C-4C8372DF1B50}"/>
              </a:ext>
            </a:extLst>
          </p:cNvPr>
          <p:cNvSpPr txBox="1"/>
          <p:nvPr/>
        </p:nvSpPr>
        <p:spPr>
          <a:xfrm>
            <a:off x="7691120" y="2143759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6FCA8EC-2E11-4F09-ABDA-F2A4B4F6BFE1}"/>
              </a:ext>
            </a:extLst>
          </p:cNvPr>
          <p:cNvSpPr txBox="1"/>
          <p:nvPr/>
        </p:nvSpPr>
        <p:spPr>
          <a:xfrm>
            <a:off x="3342640" y="3149600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FBC438F-4145-4D70-B2B7-7D0B60835590}"/>
              </a:ext>
            </a:extLst>
          </p:cNvPr>
          <p:cNvSpPr txBox="1"/>
          <p:nvPr/>
        </p:nvSpPr>
        <p:spPr>
          <a:xfrm>
            <a:off x="7691120" y="3149600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5817A3D-D98D-4AFB-986E-027B63F32496}"/>
              </a:ext>
            </a:extLst>
          </p:cNvPr>
          <p:cNvSpPr txBox="1"/>
          <p:nvPr/>
        </p:nvSpPr>
        <p:spPr>
          <a:xfrm>
            <a:off x="3342640" y="3978547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903689-E2E8-403D-8847-983A89E20AD7}"/>
              </a:ext>
            </a:extLst>
          </p:cNvPr>
          <p:cNvSpPr txBox="1"/>
          <p:nvPr/>
        </p:nvSpPr>
        <p:spPr>
          <a:xfrm>
            <a:off x="7691120" y="3978547"/>
            <a:ext cx="680720" cy="200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9838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5E043-9AFF-4AD5-B57D-31DE1787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F351C-9CF5-4A21-86C5-167B3D48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Ecological</a:t>
            </a:r>
            <a:r>
              <a:rPr lang="nl-BE" dirty="0"/>
              <a:t> </a:t>
            </a:r>
            <a:r>
              <a:rPr lang="nl-BE" dirty="0" err="1"/>
              <a:t>significance</a:t>
            </a:r>
            <a:endParaRPr lang="nl-BE" dirty="0"/>
          </a:p>
          <a:p>
            <a:r>
              <a:rPr lang="nl-BE" dirty="0" err="1"/>
              <a:t>Metabolic</a:t>
            </a:r>
            <a:r>
              <a:rPr lang="nl-BE" dirty="0"/>
              <a:t> </a:t>
            </a:r>
            <a:r>
              <a:rPr lang="nl-BE" dirty="0" err="1"/>
              <a:t>capacities</a:t>
            </a:r>
            <a:r>
              <a:rPr lang="nl-BE" dirty="0"/>
              <a:t> of </a:t>
            </a:r>
            <a:r>
              <a:rPr lang="nl-BE" dirty="0" err="1"/>
              <a:t>glass</a:t>
            </a:r>
            <a:r>
              <a:rPr lang="nl-BE" dirty="0"/>
              <a:t> </a:t>
            </a:r>
            <a:r>
              <a:rPr lang="nl-BE" dirty="0" err="1"/>
              <a:t>eel</a:t>
            </a:r>
            <a:endParaRPr lang="nl-BE" dirty="0"/>
          </a:p>
          <a:p>
            <a:endParaRPr lang="en-GB" dirty="0"/>
          </a:p>
        </p:txBody>
      </p:sp>
      <p:pic>
        <p:nvPicPr>
          <p:cNvPr id="4" name="Tijdelijke aanduiding voor inhoud 5">
            <a:hlinkClick r:id="rId2" action="ppaction://hlinksldjump"/>
            <a:extLst>
              <a:ext uri="{FF2B5EF4-FFF2-40B4-BE49-F238E27FC236}">
                <a16:creationId xmlns:a16="http://schemas.microsoft.com/office/drawing/2014/main" id="{5A45E978-FFC3-4573-93D3-436623F65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E2E3B-5695-4ECF-A079-53A30F3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01231"/>
            <a:ext cx="7958331" cy="1077229"/>
          </a:xfrm>
        </p:spPr>
        <p:txBody>
          <a:bodyPr/>
          <a:lstStyle/>
          <a:p>
            <a:r>
              <a:rPr lang="nl-BE" dirty="0" err="1"/>
              <a:t>Overview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D52E0-124C-441D-9070-D6EFC62B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49" y="1238834"/>
            <a:ext cx="2353502" cy="439626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>
                <a:hlinkClick r:id="rId2" action="ppaction://hlinksldjump"/>
              </a:rPr>
              <a:t>Global </a:t>
            </a:r>
            <a:r>
              <a:rPr lang="nl-BE" dirty="0" err="1">
                <a:hlinkClick r:id="rId2" action="ppaction://hlinksldjump"/>
              </a:rPr>
              <a:t>Patterns</a:t>
            </a:r>
            <a:endParaRPr lang="en-GB" dirty="0">
              <a:hlinkClick r:id="rId2" action="ppaction://hlinksldjump"/>
            </a:endParaRPr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684D48D2-3428-45B4-A4CF-F6BA31EF0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2886888" y="2316063"/>
            <a:ext cx="6418223" cy="2792832"/>
          </a:xfrm>
          <a:prstGeom prst="rect">
            <a:avLst/>
          </a:prstGeom>
        </p:spPr>
      </p:pic>
      <p:sp>
        <p:nvSpPr>
          <p:cNvPr id="6" name="Tekstvak 5">
            <a:hlinkClick r:id="rId4" action="ppaction://hlinksldjump"/>
            <a:extLst>
              <a:ext uri="{FF2B5EF4-FFF2-40B4-BE49-F238E27FC236}">
                <a16:creationId xmlns:a16="http://schemas.microsoft.com/office/drawing/2014/main" id="{8FDC7788-F035-49E4-9CD8-7BA2515710AC}"/>
              </a:ext>
            </a:extLst>
          </p:cNvPr>
          <p:cNvSpPr txBox="1"/>
          <p:nvPr/>
        </p:nvSpPr>
        <p:spPr>
          <a:xfrm>
            <a:off x="1140903" y="2390861"/>
            <a:ext cx="165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Fishing </a:t>
            </a:r>
            <a:r>
              <a:rPr lang="nl-BE" sz="1600" dirty="0" err="1"/>
              <a:t>method</a:t>
            </a:r>
            <a:endParaRPr lang="en-GB" sz="1600" dirty="0"/>
          </a:p>
        </p:txBody>
      </p:sp>
      <p:sp>
        <p:nvSpPr>
          <p:cNvPr id="7" name="Tekstvak 6">
            <a:hlinkClick r:id="rId5" action="ppaction://hlinksldjump"/>
            <a:extLst>
              <a:ext uri="{FF2B5EF4-FFF2-40B4-BE49-F238E27FC236}">
                <a16:creationId xmlns:a16="http://schemas.microsoft.com/office/drawing/2014/main" id="{A9BB76A3-4B5F-4AA4-BA61-C48CC71B02EA}"/>
              </a:ext>
            </a:extLst>
          </p:cNvPr>
          <p:cNvSpPr txBox="1"/>
          <p:nvPr/>
        </p:nvSpPr>
        <p:spPr>
          <a:xfrm>
            <a:off x="9398465" y="2316063"/>
            <a:ext cx="11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Location</a:t>
            </a:r>
            <a:endParaRPr lang="en-GB" dirty="0"/>
          </a:p>
        </p:txBody>
      </p:sp>
      <p:sp>
        <p:nvSpPr>
          <p:cNvPr id="8" name="Tekstvak 7">
            <a:hlinkClick r:id="rId6" action="ppaction://hlinksldjump"/>
            <a:extLst>
              <a:ext uri="{FF2B5EF4-FFF2-40B4-BE49-F238E27FC236}">
                <a16:creationId xmlns:a16="http://schemas.microsoft.com/office/drawing/2014/main" id="{76D55813-1253-42ED-8CEE-E88576027264}"/>
              </a:ext>
            </a:extLst>
          </p:cNvPr>
          <p:cNvSpPr txBox="1"/>
          <p:nvPr/>
        </p:nvSpPr>
        <p:spPr>
          <a:xfrm>
            <a:off x="2886888" y="5284833"/>
            <a:ext cx="195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Substrates</a:t>
            </a:r>
            <a:r>
              <a:rPr lang="nl-BE" dirty="0"/>
              <a:t> vs. </a:t>
            </a:r>
            <a:r>
              <a:rPr lang="nl-BE" dirty="0" err="1"/>
              <a:t>eel</a:t>
            </a:r>
            <a:r>
              <a:rPr lang="nl-BE" dirty="0"/>
              <a:t> Ladder at </a:t>
            </a:r>
            <a:r>
              <a:rPr lang="nl-BE" dirty="0" err="1"/>
              <a:t>Pumping</a:t>
            </a:r>
            <a:r>
              <a:rPr lang="nl-BE" dirty="0"/>
              <a:t> station</a:t>
            </a:r>
            <a:endParaRPr lang="en-GB" dirty="0"/>
          </a:p>
        </p:txBody>
      </p:sp>
      <p:sp>
        <p:nvSpPr>
          <p:cNvPr id="9" name="Tekstvak 8">
            <a:hlinkClick r:id="rId7" action="ppaction://hlinksldjump"/>
            <a:extLst>
              <a:ext uri="{FF2B5EF4-FFF2-40B4-BE49-F238E27FC236}">
                <a16:creationId xmlns:a16="http://schemas.microsoft.com/office/drawing/2014/main" id="{C9FC53F7-1B79-448B-8942-B3ABD950B0DD}"/>
              </a:ext>
            </a:extLst>
          </p:cNvPr>
          <p:cNvSpPr txBox="1"/>
          <p:nvPr/>
        </p:nvSpPr>
        <p:spPr>
          <a:xfrm>
            <a:off x="6673118" y="5284833"/>
            <a:ext cx="272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Metabolic</a:t>
            </a:r>
            <a:r>
              <a:rPr lang="nl-BE" dirty="0"/>
              <a:t> </a:t>
            </a:r>
            <a:r>
              <a:rPr lang="nl-BE" dirty="0" err="1"/>
              <a:t>pathways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differences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1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50DE9-C5CF-409F-9CA0-8D04B65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</a:t>
            </a:r>
            <a:r>
              <a:rPr lang="nl-BE" dirty="0" err="1"/>
              <a:t>Patterns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858A78-273F-4D58-85E0-A91066FD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17" y="1346670"/>
            <a:ext cx="5295111" cy="5306610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1738F87D-A7C3-44D4-A3DD-7C21E1B0DD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1DFF-A332-4811-AD85-A53D71E3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</a:t>
            </a:r>
            <a:r>
              <a:rPr lang="nl-BE" dirty="0" err="1"/>
              <a:t>Patterns</a:t>
            </a:r>
            <a:endParaRPr lang="en-GB" dirty="0"/>
          </a:p>
        </p:txBody>
      </p:sp>
      <p:pic>
        <p:nvPicPr>
          <p:cNvPr id="7" name="Afbeelding 6" descr="Afbeelding met vogel, foto, muur, wit&#10;&#10;Automatisch gegenereerde beschrijving">
            <a:extLst>
              <a:ext uri="{FF2B5EF4-FFF2-40B4-BE49-F238E27FC236}">
                <a16:creationId xmlns:a16="http://schemas.microsoft.com/office/drawing/2014/main" id="{90C256A5-C1F9-4DA4-9102-FEC8157D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02" y="1346670"/>
            <a:ext cx="5346941" cy="5335354"/>
          </a:xfrm>
          <a:prstGeom prst="rect">
            <a:avLst/>
          </a:prstGeom>
        </p:spPr>
      </p:pic>
      <p:pic>
        <p:nvPicPr>
          <p:cNvPr id="9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0AB5136A-AD65-4A0D-8D35-245BF09919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1DFF-A332-4811-AD85-A53D71E3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</a:t>
            </a:r>
            <a:r>
              <a:rPr lang="nl-BE" dirty="0" err="1"/>
              <a:t>Patterns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C256A5-C1F9-4DA4-9102-FEC8157D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02" y="1346670"/>
            <a:ext cx="5346940" cy="5335354"/>
          </a:xfrm>
          <a:prstGeom prst="rect">
            <a:avLst/>
          </a:prstGeom>
        </p:spPr>
      </p:pic>
      <p:pic>
        <p:nvPicPr>
          <p:cNvPr id="5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51421978-B9ED-4B39-858C-1A46107549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1DFF-A332-4811-AD85-A53D71E3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</a:t>
            </a:r>
            <a:r>
              <a:rPr lang="nl-BE" dirty="0" err="1"/>
              <a:t>Patterns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C256A5-C1F9-4DA4-9102-FEC8157D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95" y="1346670"/>
            <a:ext cx="5335354" cy="5335354"/>
          </a:xfrm>
          <a:prstGeom prst="rect">
            <a:avLst/>
          </a:prstGeom>
        </p:spPr>
      </p:pic>
      <p:pic>
        <p:nvPicPr>
          <p:cNvPr id="5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46F628C7-8A90-49D1-BD37-469450900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C0EB1-CB30-47A5-B84A-0D3A12A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E5746C-2EF6-4C85-96AB-7B897242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5">
            <a:hlinkClick r:id="rId2" action="ppaction://hlinksldjump"/>
            <a:extLst>
              <a:ext uri="{FF2B5EF4-FFF2-40B4-BE49-F238E27FC236}">
                <a16:creationId xmlns:a16="http://schemas.microsoft.com/office/drawing/2014/main" id="{4A9D1197-3FBF-44BD-B6C0-C4F1582E6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2717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CD699-0873-4E3F-8345-A0584825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Fishing </a:t>
            </a:r>
            <a:r>
              <a:rPr lang="nl-BE" dirty="0" err="1"/>
              <a:t>Methods</a:t>
            </a:r>
            <a:endParaRPr lang="en-GB" dirty="0"/>
          </a:p>
        </p:txBody>
      </p:sp>
      <p:pic>
        <p:nvPicPr>
          <p:cNvPr id="5" name="Afbeelding 4" descr="Afbeelding met tekst, kaart&#10;&#10;Automatisch gegenereerde beschrijving">
            <a:extLst>
              <a:ext uri="{FF2B5EF4-FFF2-40B4-BE49-F238E27FC236}">
                <a16:creationId xmlns:a16="http://schemas.microsoft.com/office/drawing/2014/main" id="{BE44E16B-B32F-42D5-8610-A4E92016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8" y="1341120"/>
            <a:ext cx="5387804" cy="5364480"/>
          </a:xfrm>
          <a:prstGeom prst="rect">
            <a:avLst/>
          </a:prstGeom>
        </p:spPr>
      </p:pic>
      <p:pic>
        <p:nvPicPr>
          <p:cNvPr id="6" name="Tijdelijke aanduiding voor inhoud 5">
            <a:hlinkClick r:id="rId3" action="ppaction://hlinksldjump"/>
            <a:extLst>
              <a:ext uri="{FF2B5EF4-FFF2-40B4-BE49-F238E27FC236}">
                <a16:creationId xmlns:a16="http://schemas.microsoft.com/office/drawing/2014/main" id="{3BF1701D-D101-4811-B693-15A77A710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 b="1613"/>
          <a:stretch/>
        </p:blipFill>
        <p:spPr>
          <a:xfrm>
            <a:off x="9389289" y="5837337"/>
            <a:ext cx="1898472" cy="8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472</TotalTime>
  <Words>1066</Words>
  <Application>Microsoft Office PowerPoint</Application>
  <PresentationFormat>Breedbeeld</PresentationFormat>
  <Paragraphs>445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MS Shell Dlg 2</vt:lpstr>
      <vt:lpstr>Wingdings</vt:lpstr>
      <vt:lpstr>Wingdings 3</vt:lpstr>
      <vt:lpstr>Madison</vt:lpstr>
      <vt:lpstr>Fatty acid patterns in glass eels</vt:lpstr>
      <vt:lpstr>PowerPoint-presentatie</vt:lpstr>
      <vt:lpstr>Overview</vt:lpstr>
      <vt:lpstr>Global Patterns</vt:lpstr>
      <vt:lpstr>Global Patterns</vt:lpstr>
      <vt:lpstr>Global Patterns</vt:lpstr>
      <vt:lpstr>Global Patterns</vt:lpstr>
      <vt:lpstr>PowerPoint-presentatie</vt:lpstr>
      <vt:lpstr>Fishing Methods</vt:lpstr>
      <vt:lpstr>Fishing Methods</vt:lpstr>
      <vt:lpstr>Fishing Methods</vt:lpstr>
      <vt:lpstr>Fishing Methods</vt:lpstr>
      <vt:lpstr>PowerPoint-presentatie</vt:lpstr>
      <vt:lpstr>PowerPoint-presentatie</vt:lpstr>
      <vt:lpstr>Location</vt:lpstr>
      <vt:lpstr>PowerPoint-presentatie</vt:lpstr>
      <vt:lpstr>Substrates vs. eel ladders at pumping station</vt:lpstr>
      <vt:lpstr>Substrates vs. eel ladders at pumping station</vt:lpstr>
      <vt:lpstr>Substrates vs. eel ladders at pumping station</vt:lpstr>
      <vt:lpstr>Substrates vs. eel ladders at pumping station</vt:lpstr>
      <vt:lpstr>Substrates vs. eel ladders at pumping station</vt:lpstr>
      <vt:lpstr>Substrates vs. eel ladders at pumping station</vt:lpstr>
      <vt:lpstr>Substrates vs. eel ladders at pumping station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Fatty Acid patterns in Glass eels</dc:title>
  <dc:creator>Michiel perneel</dc:creator>
  <cp:lastModifiedBy>Michiel perneel</cp:lastModifiedBy>
  <cp:revision>22</cp:revision>
  <dcterms:created xsi:type="dcterms:W3CDTF">2019-10-21T12:35:13Z</dcterms:created>
  <dcterms:modified xsi:type="dcterms:W3CDTF">2019-10-21T20:28:05Z</dcterms:modified>
</cp:coreProperties>
</file>