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1" r:id="rId3"/>
    <p:sldId id="277" r:id="rId4"/>
    <p:sldId id="281" r:id="rId5"/>
    <p:sldId id="278" r:id="rId6"/>
    <p:sldId id="276" r:id="rId7"/>
    <p:sldId id="280" r:id="rId8"/>
    <p:sldId id="272" r:id="rId9"/>
    <p:sldId id="282" r:id="rId10"/>
    <p:sldId id="283" r:id="rId11"/>
    <p:sldId id="284" r:id="rId12"/>
    <p:sldId id="285" r:id="rId13"/>
    <p:sldId id="287" r:id="rId14"/>
    <p:sldId id="288" r:id="rId15"/>
    <p:sldId id="289" r:id="rId16"/>
    <p:sldId id="269" r:id="rId17"/>
    <p:sldId id="290" r:id="rId18"/>
    <p:sldId id="291" r:id="rId19"/>
    <p:sldId id="286" r:id="rId20"/>
  </p:sldIdLst>
  <p:sldSz cx="12188825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F8331440-F808-45FB-B7A0-00BC54349A20}">
          <p14:sldIdLst>
            <p14:sldId id="256"/>
            <p14:sldId id="271"/>
            <p14:sldId id="277"/>
            <p14:sldId id="281"/>
            <p14:sldId id="278"/>
            <p14:sldId id="276"/>
            <p14:sldId id="280"/>
            <p14:sldId id="272"/>
            <p14:sldId id="282"/>
            <p14:sldId id="283"/>
            <p14:sldId id="284"/>
            <p14:sldId id="285"/>
            <p14:sldId id="287"/>
            <p14:sldId id="288"/>
            <p14:sldId id="289"/>
            <p14:sldId id="269"/>
            <p14:sldId id="290"/>
            <p14:sldId id="291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45" autoAdjust="0"/>
    <p:restoredTop sz="94706" autoAdjust="0"/>
  </p:normalViewPr>
  <p:slideViewPr>
    <p:cSldViewPr>
      <p:cViewPr varScale="1">
        <p:scale>
          <a:sx n="78" d="100"/>
          <a:sy n="78" d="100"/>
        </p:scale>
        <p:origin x="408" y="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01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6310D4-574D-4759-B6EC-49882DF7C15D}" type="datetime1">
              <a:rPr lang="nl-NL" smtClean="0"/>
              <a:t>26-3-2019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nl-NL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1A612E-CBE9-46A7-BC34-577B3695DA8E}" type="datetime1">
              <a:rPr lang="nl-NL" noProof="0" smtClean="0"/>
              <a:t>26-3-2019</a:t>
            </a:fld>
            <a:endParaRPr lang="nl-NL" noProof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C971FF-EF28-4195-A575-329446EFAA55}" type="slidenum">
              <a:rPr lang="nl-NL" noProof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1438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6426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7590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7475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7809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2338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nl-NL" smtClean="0"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4002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rije vorm 4" descr="Kaart van Europa"/>
          <p:cNvSpPr>
            <a:spLocks noEditPoints="1"/>
          </p:cNvSpPr>
          <p:nvPr/>
        </p:nvSpPr>
        <p:spPr bwMode="auto">
          <a:xfrm>
            <a:off x="3805238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nl-NL" noProof="0">
              <a:solidFill>
                <a:schemeClr val="l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 noProof="0"/>
              <a:t>Klik om de subtitelstijl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3833F9-5D07-4AE1-9128-6F0313A0A803}" type="datetime1">
              <a:rPr lang="nl-NL" noProof="0" smtClean="0"/>
              <a:t>26-3-2019</a:t>
            </a:fld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nl-NL" noProof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ED0579-9CD9-4FB0-969A-E022F9DAC190}" type="datetime1">
              <a:rPr lang="nl-NL" noProof="0" smtClean="0"/>
              <a:t>26-3-2019</a:t>
            </a:fld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nl-NL" noProof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8594AC-6DE9-410F-B7C0-CED37DF36AEF}" type="datetime1">
              <a:rPr lang="nl-NL" noProof="0" smtClean="0"/>
              <a:t>26-3-2019</a:t>
            </a:fld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nl-NL" noProof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BFD3B1-E4FD-431C-96AA-3D942C3E1DE8}" type="datetime1">
              <a:rPr lang="nl-NL" noProof="0" smtClean="0"/>
              <a:t>26-3-2019</a:t>
            </a:fld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nl-NL" noProof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9D3860-64EC-448C-900C-208F49F17490}" type="datetime1">
              <a:rPr lang="nl-NL" noProof="0" smtClean="0"/>
              <a:t>26-3-2019</a:t>
            </a:fld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nl-NL" noProof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/>
              <a:t>Een voettekst toevoegen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0B149F-81EB-43F7-ABF9-17A6AE98B0A2}" type="datetime1">
              <a:rPr lang="nl-NL" noProof="0" smtClean="0"/>
              <a:t>26-3-2019</a:t>
            </a:fld>
            <a:endParaRPr lang="nl-NL" noProof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nl-NL" noProof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/>
              <a:t>Een voettekst toevoegen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B127B9-6640-4F6C-89A5-360806C1CBF6}" type="datetime1">
              <a:rPr lang="nl-NL" noProof="0" smtClean="0"/>
              <a:t>26-3-2019</a:t>
            </a:fld>
            <a:endParaRPr lang="nl-NL" noProof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nl-NL" noProof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5BDC8E-727B-4952-81EB-F9A3B23E8F11}" type="datetime1">
              <a:rPr lang="nl-NL" smtClean="0"/>
              <a:t>26-3-2019</a:t>
            </a:fld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nl-NL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nl-NL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D7F085-8E83-4F3C-8468-95E04D84183B}" type="datetime1">
              <a:rPr lang="nl-NL" noProof="0" smtClean="0"/>
              <a:t>26-3-2019</a:t>
            </a:fld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nl-NL" noProof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nl-NL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afbeelding 2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idx="1" hasCustomPrompt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A6114F-4FED-4FD9-A4AD-F24C83F9A1D4}" type="datetime1">
              <a:rPr lang="nl-NL" noProof="0" smtClean="0"/>
              <a:t>26-3-2019</a:t>
            </a:fld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nl-NL" noProof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28044B54-96F4-4B85-9A60-9EE0D55207BB}" type="datetime1">
              <a:rPr lang="nl-NL" noProof="0" smtClean="0"/>
              <a:t>26-3-2019</a:t>
            </a:fld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36C87F6-986D-49E6-AF40-1B3A1EE8064D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1465" y="1824010"/>
            <a:ext cx="11305256" cy="1751857"/>
          </a:xfrm>
        </p:spPr>
        <p:txBody>
          <a:bodyPr rtlCol="0">
            <a:noAutofit/>
          </a:bodyPr>
          <a:lstStyle/>
          <a:p>
            <a:pPr algn="ctr" rtl="0"/>
            <a:r>
              <a:rPr lang="nl-NL" sz="4800" b="1" dirty="0" err="1"/>
              <a:t>voedingsGedrag</a:t>
            </a:r>
            <a:r>
              <a:rPr lang="nl-NL" sz="4800" b="1" dirty="0"/>
              <a:t> van glasaal </a:t>
            </a:r>
            <a:br>
              <a:rPr lang="nl-NL" sz="6000" dirty="0"/>
            </a:br>
            <a:r>
              <a:rPr lang="nl-NL" sz="3200" dirty="0"/>
              <a:t>in een antropogeen gereguleerd systeem</a:t>
            </a:r>
            <a:endParaRPr lang="nl-NL" sz="6000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93812" y="4797152"/>
            <a:ext cx="12385376" cy="1181459"/>
          </a:xfrm>
        </p:spPr>
        <p:txBody>
          <a:bodyPr rtlCol="0"/>
          <a:lstStyle/>
          <a:p>
            <a:pPr rtl="0"/>
            <a:r>
              <a:rPr lang="nl-NL" dirty="0"/>
              <a:t>Michiel Perneel	Begeleider: Dr. </a:t>
            </a:r>
            <a:r>
              <a:rPr lang="nl-NL" dirty="0" err="1"/>
              <a:t>Pieterjan</a:t>
            </a:r>
            <a:r>
              <a:rPr lang="nl-NL" dirty="0"/>
              <a:t> Verhelst	Promotor: Marleen De </a:t>
            </a:r>
            <a:r>
              <a:rPr lang="nl-NL" dirty="0" err="1"/>
              <a:t>Troch</a:t>
            </a:r>
            <a:br>
              <a:rPr lang="nl-NL" dirty="0"/>
            </a:br>
            <a:r>
              <a:rPr lang="nl-NL" dirty="0"/>
              <a:t>2</a:t>
            </a:r>
            <a:r>
              <a:rPr lang="nl-NL" baseline="30000" dirty="0"/>
              <a:t>e</a:t>
            </a:r>
            <a:r>
              <a:rPr lang="nl-NL" dirty="0"/>
              <a:t> master </a:t>
            </a:r>
            <a:r>
              <a:rPr lang="nl-NL" dirty="0" err="1"/>
              <a:t>Evolutionary</a:t>
            </a:r>
            <a:r>
              <a:rPr lang="nl-NL" dirty="0"/>
              <a:t> </a:t>
            </a:r>
            <a:r>
              <a:rPr lang="nl-NL" dirty="0" err="1"/>
              <a:t>Biology</a:t>
            </a:r>
            <a:r>
              <a:rPr lang="nl-NL" dirty="0"/>
              <a:t> &amp; </a:t>
            </a:r>
            <a:r>
              <a:rPr lang="nl-NL" dirty="0" err="1"/>
              <a:t>Biodiversity</a:t>
            </a:r>
            <a:r>
              <a:rPr lang="nl-NL" dirty="0"/>
              <a:t> </a:t>
            </a:r>
            <a:r>
              <a:rPr lang="nl-NL" dirty="0" err="1"/>
              <a:t>UGent</a:t>
            </a:r>
            <a:endParaRPr lang="nl-NL" dirty="0"/>
          </a:p>
        </p:txBody>
      </p:sp>
      <p:pic>
        <p:nvPicPr>
          <p:cNvPr id="6148" name="Picture 4" descr="Afbeeldingsresultaat voor ghent university logo">
            <a:extLst>
              <a:ext uri="{FF2B5EF4-FFF2-40B4-BE49-F238E27FC236}">
                <a16:creationId xmlns:a16="http://schemas.microsoft.com/office/drawing/2014/main" id="{4FBE5FEB-CFD1-4D55-9BE1-94A9D6193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0964"/>
            <a:ext cx="1708795" cy="136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fbeeldingsresultaat voor inbo logo">
            <a:extLst>
              <a:ext uri="{FF2B5EF4-FFF2-40B4-BE49-F238E27FC236}">
                <a16:creationId xmlns:a16="http://schemas.microsoft.com/office/drawing/2014/main" id="{AC8B2B55-9C7C-40E7-B202-6EFA95952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557" y="5500342"/>
            <a:ext cx="10643368" cy="135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92D44-9C29-4615-8BDC-05ACBBB0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5A7D16BE-6450-412C-BD9E-D14E01333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80" y="45683"/>
            <a:ext cx="7776864" cy="6766634"/>
          </a:xfrm>
        </p:spPr>
      </p:pic>
    </p:spTree>
    <p:extLst>
      <p:ext uri="{BB962C8B-B14F-4D97-AF65-F5344CB8AC3E}">
        <p14:creationId xmlns:p14="http://schemas.microsoft.com/office/powerpoint/2010/main" val="40982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AD0B8-1147-4617-BCD8-6465F94C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A9CAEB7-8F1A-4C7B-9441-6CB0A41B7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4AE14C0-6CD7-40E1-A9E7-E7AF39525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17" y="238336"/>
            <a:ext cx="10340115" cy="638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7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EA9B0-A51B-49B7-A8D6-13D9FB6E0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4EAC13C-A7C0-4E34-BA1B-F2382CD16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0111"/>
          <a:stretch/>
        </p:blipFill>
        <p:spPr>
          <a:xfrm>
            <a:off x="3321272" y="6500"/>
            <a:ext cx="3312242" cy="3413194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E7FB5BDA-C819-4E53-A86C-BE20B4EFE3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111"/>
          <a:stretch/>
        </p:blipFill>
        <p:spPr>
          <a:xfrm>
            <a:off x="0" y="-2806"/>
            <a:ext cx="3321272" cy="34225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960F0AEC-4D65-4C20-89F1-0BEA9EEE68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628"/>
          <a:stretch/>
        </p:blipFill>
        <p:spPr>
          <a:xfrm>
            <a:off x="6633514" y="6500"/>
            <a:ext cx="3283648" cy="3413194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610F09E-0C65-4E78-85BF-3E2BDE5535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313" r="41570"/>
          <a:stretch/>
        </p:blipFill>
        <p:spPr>
          <a:xfrm>
            <a:off x="-33154" y="3438306"/>
            <a:ext cx="3449296" cy="341319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5FC79F2-0B95-41C9-949C-7097DC4AA3B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003" r="44600"/>
          <a:stretch/>
        </p:blipFill>
        <p:spPr>
          <a:xfrm>
            <a:off x="3416142" y="3419694"/>
            <a:ext cx="3283647" cy="3438306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DB4FFE89-A0EA-485C-ABCB-42E8EA49062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751" r="41673"/>
          <a:stretch/>
        </p:blipFill>
        <p:spPr>
          <a:xfrm>
            <a:off x="6699789" y="3413193"/>
            <a:ext cx="3561201" cy="3438307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EEEDDDF8-8C4E-4C1F-B770-EC8A2E588E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616" t="21969" b="14741"/>
          <a:stretch/>
        </p:blipFill>
        <p:spPr>
          <a:xfrm>
            <a:off x="9622804" y="2020473"/>
            <a:ext cx="2566021" cy="231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6F339-CE04-444F-9FAD-8A981A85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7DE372A7-2DBC-4846-A9A1-6F38FD886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527"/>
            <a:ext cx="12205294" cy="6120946"/>
          </a:xfrm>
        </p:spPr>
      </p:pic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01A77E29-FAB4-4DE8-AE27-36C795B501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58" b="12236"/>
          <a:stretch/>
        </p:blipFill>
        <p:spPr>
          <a:xfrm>
            <a:off x="261764" y="980290"/>
            <a:ext cx="3899072" cy="468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3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8B068-279C-4953-8E34-A25627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5B2573CA-8AD6-47FF-94A9-82F9A2AB4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643"/>
            <a:ext cx="12188825" cy="6112714"/>
          </a:xfrm>
        </p:spPr>
      </p:pic>
    </p:spTree>
    <p:extLst>
      <p:ext uri="{BB962C8B-B14F-4D97-AF65-F5344CB8AC3E}">
        <p14:creationId xmlns:p14="http://schemas.microsoft.com/office/powerpoint/2010/main" val="279575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8E702-3E6B-4D47-88A6-8F7BEB14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DD195BD-C71E-4ED1-9762-EFD7A48BE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7218"/>
            <a:ext cx="12188825" cy="6103563"/>
          </a:xfrm>
        </p:spPr>
      </p:pic>
    </p:spTree>
    <p:extLst>
      <p:ext uri="{BB962C8B-B14F-4D97-AF65-F5344CB8AC3E}">
        <p14:creationId xmlns:p14="http://schemas.microsoft.com/office/powerpoint/2010/main" val="416731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Conclusies</a:t>
            </a:r>
          </a:p>
        </p:txBody>
      </p:sp>
      <p:pic>
        <p:nvPicPr>
          <p:cNvPr id="4" name="Tijdelijke aanduiding voor afbeelding 3">
            <a:extLst>
              <a:ext uri="{FF2B5EF4-FFF2-40B4-BE49-F238E27FC236}">
                <a16:creationId xmlns:a16="http://schemas.microsoft.com/office/drawing/2014/main" id="{A9B4FF3B-14DF-4038-9162-B6AE179EF44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9" r="11559"/>
          <a:stretch>
            <a:fillRect/>
          </a:stretch>
        </p:blipFill>
        <p:spPr>
          <a:xfrm>
            <a:off x="821569" y="509137"/>
            <a:ext cx="3611488" cy="3513880"/>
          </a:xfr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3CB119F3-ED05-4A6A-B834-217589915C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4" b="14979"/>
          <a:stretch/>
        </p:blipFill>
        <p:spPr>
          <a:xfrm>
            <a:off x="821569" y="4901062"/>
            <a:ext cx="3611488" cy="1956937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6C1ADE90-E54E-4835-A3EE-149FC3058946}"/>
              </a:ext>
            </a:extLst>
          </p:cNvPr>
          <p:cNvSpPr txBox="1"/>
          <p:nvPr/>
        </p:nvSpPr>
        <p:spPr>
          <a:xfrm>
            <a:off x="5806380" y="2385637"/>
            <a:ext cx="5256584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nl-BE" sz="2400" dirty="0"/>
              <a:t>Glasaaltjes voeden zich vanaf pigmentatiestadium VIB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nl-BE" sz="2400" dirty="0"/>
              <a:t>Voeden zich een week eerder aan pompgemaal, dan in het midden van het kanaal en op het eind aan het sluizencomplex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nl-BE" sz="2400" dirty="0"/>
              <a:t>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AC5AF-B55A-456A-BF55-E344CEA9B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Verder onderzoek</a:t>
            </a:r>
            <a:endParaRPr lang="en-GB" dirty="0"/>
          </a:p>
        </p:txBody>
      </p:sp>
      <p:pic>
        <p:nvPicPr>
          <p:cNvPr id="6" name="Tijdelijke aanduiding voor afbeelding 5">
            <a:extLst>
              <a:ext uri="{FF2B5EF4-FFF2-40B4-BE49-F238E27FC236}">
                <a16:creationId xmlns:a16="http://schemas.microsoft.com/office/drawing/2014/main" id="{80C4E8DD-9BC5-48CC-AA09-4C6E76A72FA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9" r="11559"/>
          <a:stretch>
            <a:fillRect/>
          </a:stretch>
        </p:blipFill>
        <p:spPr>
          <a:xfrm>
            <a:off x="684213" y="338185"/>
            <a:ext cx="3177951" cy="3092060"/>
          </a:xfr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2E55D94-01BA-4DBE-83FE-2477D34A20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4845995"/>
            <a:ext cx="3177951" cy="2377257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A00911C2-B35B-4E22-8B48-06F45E3798D0}"/>
              </a:ext>
            </a:extLst>
          </p:cNvPr>
          <p:cNvSpPr txBox="1"/>
          <p:nvPr/>
        </p:nvSpPr>
        <p:spPr>
          <a:xfrm>
            <a:off x="5806380" y="2385637"/>
            <a:ext cx="525658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nl-BE" sz="2400" dirty="0"/>
              <a:t>Vetzuuranalyses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nl-BE" sz="2400" dirty="0"/>
              <a:t>Kopmorfologie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nl-BE" sz="2400" dirty="0"/>
              <a:t>Link met </a:t>
            </a:r>
            <a:r>
              <a:rPr lang="nl-BE" sz="2400" dirty="0" err="1"/>
              <a:t>fysico-chemische</a:t>
            </a:r>
            <a:r>
              <a:rPr lang="nl-BE" sz="2400" dirty="0"/>
              <a:t> omstandigheden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nl-BE" sz="2400" dirty="0"/>
              <a:t>Evaluatie aangepast spuibeheer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4861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9290B-72D3-4C4D-B0E6-F97A5554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BEDANKT VOOR DE AANDACHT!</a:t>
            </a:r>
            <a:endParaRPr lang="en-GB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38F56D6-B697-4960-A248-9A9BC45A025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F4F8863-A17D-4AA3-A1C3-FAA3B8C06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/>
              <a:t>vragen, bedenkingen &amp; suggesties:</a:t>
            </a:r>
          </a:p>
          <a:p>
            <a:r>
              <a:rPr lang="nl-BE" dirty="0"/>
              <a:t>Michiel.perneel@ugent.be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4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86036-FE2B-41D5-ADFC-D766001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729A72A-FDA0-40F5-B964-87D920F8F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066"/>
            <a:ext cx="12186592" cy="6093296"/>
          </a:xfrm>
        </p:spPr>
      </p:pic>
    </p:spTree>
    <p:extLst>
      <p:ext uri="{BB962C8B-B14F-4D97-AF65-F5344CB8AC3E}">
        <p14:creationId xmlns:p14="http://schemas.microsoft.com/office/powerpoint/2010/main" val="28843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9756" y="171400"/>
            <a:ext cx="4012702" cy="835496"/>
          </a:xfrm>
        </p:spPr>
        <p:txBody>
          <a:bodyPr rtlCol="0"/>
          <a:lstStyle/>
          <a:p>
            <a:pPr rtl="0"/>
            <a:r>
              <a:rPr lang="nl-NL" dirty="0"/>
              <a:t>levenscyclus</a:t>
            </a:r>
          </a:p>
        </p:txBody>
      </p:sp>
      <p:pic>
        <p:nvPicPr>
          <p:cNvPr id="1026" name="Picture 2" descr="Afbeeldingsresultaat voor european eel life cycle">
            <a:extLst>
              <a:ext uri="{FF2B5EF4-FFF2-40B4-BE49-F238E27FC236}">
                <a16:creationId xmlns:a16="http://schemas.microsoft.com/office/drawing/2014/main" id="{D1CF8233-5BCF-4B15-A465-CA9AD2558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044" y="171400"/>
            <a:ext cx="7920880" cy="657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29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9756" y="171400"/>
            <a:ext cx="4012702" cy="835496"/>
          </a:xfrm>
        </p:spPr>
        <p:txBody>
          <a:bodyPr rtlCol="0"/>
          <a:lstStyle/>
          <a:p>
            <a:pPr rtl="0"/>
            <a:r>
              <a:rPr lang="nl-NL" dirty="0"/>
              <a:t>levenscyclus</a:t>
            </a:r>
          </a:p>
        </p:txBody>
      </p:sp>
      <p:pic>
        <p:nvPicPr>
          <p:cNvPr id="1026" name="Picture 2" descr="Afbeeldingsresultaat voor european eel life cycle">
            <a:extLst>
              <a:ext uri="{FF2B5EF4-FFF2-40B4-BE49-F238E27FC236}">
                <a16:creationId xmlns:a16="http://schemas.microsoft.com/office/drawing/2014/main" id="{D1CF8233-5BCF-4B15-A465-CA9AD2558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349" y="280002"/>
            <a:ext cx="7720543" cy="640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101963B8-B050-42AC-A315-68C1D537ED3A}"/>
              </a:ext>
            </a:extLst>
          </p:cNvPr>
          <p:cNvSpPr/>
          <p:nvPr/>
        </p:nvSpPr>
        <p:spPr>
          <a:xfrm>
            <a:off x="5014292" y="305550"/>
            <a:ext cx="7183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nl-NL" sz="5400" b="1" cap="none" spc="0" dirty="0">
                <a:ln/>
                <a:solidFill>
                  <a:schemeClr val="accent4"/>
                </a:solidFill>
                <a:effectLst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9814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EE2FC-FD15-4BD5-B4F8-609F96B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1D83701-4EA2-4565-B512-B05FE1056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36" y="34380"/>
            <a:ext cx="7776864" cy="2629587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B52CB5E-C6EA-4002-AAAE-2F5F3F110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2697549"/>
            <a:ext cx="9393008" cy="3751054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FDD313A0-633F-4E43-977A-7EB8FE61C011}"/>
              </a:ext>
            </a:extLst>
          </p:cNvPr>
          <p:cNvSpPr txBox="1"/>
          <p:nvPr/>
        </p:nvSpPr>
        <p:spPr>
          <a:xfrm>
            <a:off x="1232123" y="6448603"/>
            <a:ext cx="26642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nl-BE" sz="2400" dirty="0"/>
              <a:t>MARINE SNEEUW</a:t>
            </a:r>
            <a:endParaRPr lang="en-GB" sz="24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79629A2-84E2-4F73-AB3B-78CA7C45C4E7}"/>
              </a:ext>
            </a:extLst>
          </p:cNvPr>
          <p:cNvSpPr txBox="1"/>
          <p:nvPr/>
        </p:nvSpPr>
        <p:spPr>
          <a:xfrm>
            <a:off x="5602919" y="6446691"/>
            <a:ext cx="26642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nl-BE" sz="2400" dirty="0"/>
              <a:t>MAAGINHOUD</a:t>
            </a:r>
            <a:endParaRPr lang="en-GB" sz="2400" dirty="0"/>
          </a:p>
        </p:txBody>
      </p:sp>
      <p:pic>
        <p:nvPicPr>
          <p:cNvPr id="2050" name="Picture 2" descr="Afbeeldingsresultaat voor GLASS EEL">
            <a:extLst>
              <a:ext uri="{FF2B5EF4-FFF2-40B4-BE49-F238E27FC236}">
                <a16:creationId xmlns:a16="http://schemas.microsoft.com/office/drawing/2014/main" id="{B73FD800-5464-4844-ACF0-FC8A62C3B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584" y="34380"/>
            <a:ext cx="4047795" cy="278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92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9756" y="171400"/>
            <a:ext cx="4012702" cy="835496"/>
          </a:xfrm>
        </p:spPr>
        <p:txBody>
          <a:bodyPr rtlCol="0"/>
          <a:lstStyle/>
          <a:p>
            <a:pPr rtl="0"/>
            <a:r>
              <a:rPr lang="nl-NL" dirty="0"/>
              <a:t>levenscyclus</a:t>
            </a:r>
          </a:p>
        </p:txBody>
      </p:sp>
      <p:pic>
        <p:nvPicPr>
          <p:cNvPr id="1026" name="Picture 2" descr="Afbeeldingsresultaat voor european eel life cycle">
            <a:extLst>
              <a:ext uri="{FF2B5EF4-FFF2-40B4-BE49-F238E27FC236}">
                <a16:creationId xmlns:a16="http://schemas.microsoft.com/office/drawing/2014/main" id="{D1CF8233-5BCF-4B15-A465-CA9AD2558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349" y="339756"/>
            <a:ext cx="7648535" cy="634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3AD26101-4494-4A6D-850D-E38189506398}"/>
              </a:ext>
            </a:extLst>
          </p:cNvPr>
          <p:cNvSpPr/>
          <p:nvPr/>
        </p:nvSpPr>
        <p:spPr>
          <a:xfrm>
            <a:off x="7030516" y="337168"/>
            <a:ext cx="7183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nl-NL" sz="5400" b="1" cap="none" spc="0" dirty="0">
                <a:ln/>
                <a:solidFill>
                  <a:schemeClr val="accent4"/>
                </a:solidFill>
                <a:effectLst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3537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FF4C4-475D-4ED1-BE1D-72F2D4BC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257838BD-797D-4BC1-9888-562B64F52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83" b="63519"/>
          <a:stretch/>
        </p:blipFill>
        <p:spPr>
          <a:xfrm>
            <a:off x="1066986" y="7932"/>
            <a:ext cx="10054852" cy="2290266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BAB0FCF1-412C-4309-8DB1-AA7D906A1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064" y="2445288"/>
            <a:ext cx="6264696" cy="418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6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9756" y="171400"/>
            <a:ext cx="4012702" cy="835496"/>
          </a:xfrm>
        </p:spPr>
        <p:txBody>
          <a:bodyPr rtlCol="0"/>
          <a:lstStyle/>
          <a:p>
            <a:pPr rtl="0"/>
            <a:r>
              <a:rPr lang="nl-NL" dirty="0"/>
              <a:t>levenscyclus</a:t>
            </a:r>
          </a:p>
        </p:txBody>
      </p:sp>
      <p:pic>
        <p:nvPicPr>
          <p:cNvPr id="1026" name="Picture 2" descr="Afbeeldingsresultaat voor european eel life cycle">
            <a:extLst>
              <a:ext uri="{FF2B5EF4-FFF2-40B4-BE49-F238E27FC236}">
                <a16:creationId xmlns:a16="http://schemas.microsoft.com/office/drawing/2014/main" id="{D1CF8233-5BCF-4B15-A465-CA9AD2558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28" y="84903"/>
            <a:ext cx="8264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3AD26101-4494-4A6D-850D-E38189506398}"/>
              </a:ext>
            </a:extLst>
          </p:cNvPr>
          <p:cNvSpPr/>
          <p:nvPr/>
        </p:nvSpPr>
        <p:spPr>
          <a:xfrm>
            <a:off x="7179590" y="-70937"/>
            <a:ext cx="7183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nl-NL" sz="5400" b="1" cap="none" spc="0" dirty="0">
                <a:ln/>
                <a:solidFill>
                  <a:schemeClr val="accent4"/>
                </a:solidFill>
                <a:effectLst/>
              </a:rPr>
              <a:t>?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015340B-7DFE-4C7E-A8E2-38836F7BE037}"/>
              </a:ext>
            </a:extLst>
          </p:cNvPr>
          <p:cNvSpPr/>
          <p:nvPr/>
        </p:nvSpPr>
        <p:spPr>
          <a:xfrm>
            <a:off x="6896618" y="290265"/>
            <a:ext cx="7183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nl-NL" sz="5400" b="1" cap="none" spc="0" dirty="0">
                <a:ln/>
                <a:solidFill>
                  <a:schemeClr val="accent4"/>
                </a:solidFill>
                <a:effectLst/>
              </a:rPr>
              <a:t>?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28AE814F-92E1-4336-990E-EF6592C65456}"/>
              </a:ext>
            </a:extLst>
          </p:cNvPr>
          <p:cNvSpPr/>
          <p:nvPr/>
        </p:nvSpPr>
        <p:spPr>
          <a:xfrm>
            <a:off x="6051945" y="0"/>
            <a:ext cx="7183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nl-NL" sz="5400" b="1" cap="none" spc="0" dirty="0">
                <a:ln/>
                <a:solidFill>
                  <a:schemeClr val="accent4"/>
                </a:solidFill>
                <a:effectLst/>
              </a:rPr>
              <a:t>?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3D30B7C9-AA90-4CBD-8E5D-33339E452C66}"/>
              </a:ext>
            </a:extLst>
          </p:cNvPr>
          <p:cNvSpPr/>
          <p:nvPr/>
        </p:nvSpPr>
        <p:spPr>
          <a:xfrm>
            <a:off x="7462563" y="622967"/>
            <a:ext cx="7183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nl-NL" sz="5400" b="1" cap="none" spc="0" dirty="0">
                <a:ln/>
                <a:solidFill>
                  <a:schemeClr val="accent4"/>
                </a:solidFill>
                <a:effectLst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3286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6104" y="0"/>
            <a:ext cx="9753600" cy="980728"/>
          </a:xfrm>
        </p:spPr>
        <p:txBody>
          <a:bodyPr rtlCol="0"/>
          <a:lstStyle/>
          <a:p>
            <a:pPr rtl="0"/>
            <a:r>
              <a:rPr lang="nl-NL" dirty="0"/>
              <a:t>Methodologie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7123725-0F47-4DE8-9908-651401EEA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" y="1196753"/>
            <a:ext cx="7130994" cy="5661248"/>
          </a:xfr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D1C77ED-838D-4E96-A71B-241EDC0400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388" y="30553"/>
            <a:ext cx="6243256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9BCBE-08CE-4A05-A8D3-DEDF6FF3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707502-9C01-4CBE-9DE4-348AB7B2C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9A0AC27-86BD-4097-A54F-BFEBB3765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25194"/>
            <a:ext cx="11046289" cy="681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9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al Europa 16: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001179_TF02804877" id="{243E2AF5-C4BC-4B01-BB16-8DB6BFFED856}" vid="{4101CCD0-0A47-402C-961D-6FD37881CA30}"/>
    </a:ext>
  </a:extLst>
</a:theme>
</file>

<file path=ppt/theme/theme2.xml><?xml version="1.0" encoding="utf-8"?>
<a:theme xmlns:a="http://schemas.openxmlformats.org/drawingml/2006/main" name="Office-thema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 wereldkaartserie, Europa (breedbeeld)</Template>
  <TotalTime>481</TotalTime>
  <Words>85</Words>
  <Application>Microsoft Office PowerPoint</Application>
  <PresentationFormat>Aangepast</PresentationFormat>
  <Paragraphs>34</Paragraphs>
  <Slides>19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2" baseType="lpstr">
      <vt:lpstr>Arial</vt:lpstr>
      <vt:lpstr>Century Gothic</vt:lpstr>
      <vt:lpstr>Continentaal Europa 16:9</vt:lpstr>
      <vt:lpstr>voedingsGedrag van glasaal  in een antropogeen gereguleerd systeem</vt:lpstr>
      <vt:lpstr>levenscyclus</vt:lpstr>
      <vt:lpstr>levenscyclus</vt:lpstr>
      <vt:lpstr>PowerPoint-presentatie</vt:lpstr>
      <vt:lpstr>levenscyclus</vt:lpstr>
      <vt:lpstr>PowerPoint-presentatie</vt:lpstr>
      <vt:lpstr>levenscyclus</vt:lpstr>
      <vt:lpstr>Methodologie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Conclusies</vt:lpstr>
      <vt:lpstr>Verder onderzoek</vt:lpstr>
      <vt:lpstr>BEDANKT VOOR DE AANDACHT!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glasaal</dc:title>
  <dc:creator>Michiel Perneel</dc:creator>
  <cp:lastModifiedBy>Michiel Perneel</cp:lastModifiedBy>
  <cp:revision>18</cp:revision>
  <dcterms:created xsi:type="dcterms:W3CDTF">2019-03-19T19:08:41Z</dcterms:created>
  <dcterms:modified xsi:type="dcterms:W3CDTF">2019-03-26T15:54:57Z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