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25"/>
  </p:notesMasterIdLst>
  <p:handoutMasterIdLst>
    <p:handoutMasterId r:id="rId26"/>
  </p:handoutMasterIdLst>
  <p:sldIdLst>
    <p:sldId id="471" r:id="rId2"/>
    <p:sldId id="660" r:id="rId3"/>
    <p:sldId id="656" r:id="rId4"/>
    <p:sldId id="657" r:id="rId5"/>
    <p:sldId id="637" r:id="rId6"/>
    <p:sldId id="640" r:id="rId7"/>
    <p:sldId id="641" r:id="rId8"/>
    <p:sldId id="642" r:id="rId9"/>
    <p:sldId id="643" r:id="rId10"/>
    <p:sldId id="644" r:id="rId11"/>
    <p:sldId id="645" r:id="rId12"/>
    <p:sldId id="646" r:id="rId13"/>
    <p:sldId id="647" r:id="rId14"/>
    <p:sldId id="648" r:id="rId15"/>
    <p:sldId id="649" r:id="rId16"/>
    <p:sldId id="650" r:id="rId17"/>
    <p:sldId id="651" r:id="rId18"/>
    <p:sldId id="652" r:id="rId19"/>
    <p:sldId id="653" r:id="rId20"/>
    <p:sldId id="654" r:id="rId21"/>
    <p:sldId id="655" r:id="rId22"/>
    <p:sldId id="658" r:id="rId23"/>
    <p:sldId id="6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4" pos="7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McDevitt" initials="MG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0E2"/>
    <a:srgbClr val="002A40"/>
    <a:srgbClr val="CD28A3"/>
    <a:srgbClr val="002B42"/>
    <a:srgbClr val="FFA500"/>
    <a:srgbClr val="D5E4E5"/>
    <a:srgbClr val="FF6A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8"/>
    <p:restoredTop sz="81092" autoAdjust="0"/>
  </p:normalViewPr>
  <p:slideViewPr>
    <p:cSldViewPr snapToGrid="0" snapToObjects="1">
      <p:cViewPr varScale="1">
        <p:scale>
          <a:sx n="105" d="100"/>
          <a:sy n="105" d="100"/>
        </p:scale>
        <p:origin x="1656" y="184"/>
      </p:cViewPr>
      <p:guideLst>
        <p:guide orient="horz" pos="3840"/>
        <p:guide pos="3864"/>
        <p:guide pos="7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314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71A3B-994A-3A49-B57B-E42F4CDF9B6F}" type="datetimeFigureOut">
              <a:rPr lang="en-US" smtClean="0">
                <a:latin typeface="Arial" charset="0"/>
              </a:rPr>
              <a:t>9/9/20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D8BA3-4CB8-0949-BA41-682344F7479D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7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7F3A0D5-E9AF-4B44-8B89-BAB2B2CD0CCD}" type="datetimeFigureOut">
              <a:rPr lang="en-US" smtClean="0"/>
              <a:pPr/>
              <a:t>9/9/20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39297335-E23B-0545-8DFE-98A3B1147F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8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7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9616" y="5467527"/>
            <a:ext cx="9144000" cy="12536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Star Presenter Name</a:t>
            </a:r>
          </a:p>
          <a:p>
            <a:r>
              <a:rPr lang="en-US" dirty="0"/>
              <a:t>Staff Scientist @ Bioinformatics Core @ GIDB</a:t>
            </a:r>
          </a:p>
          <a:p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63065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Must Attend Workshop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4182634"/>
            <a:ext cx="103632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600" b="0" i="0">
                <a:solidFill>
                  <a:srgbClr val="06D0E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Gladstone Institutes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ts val="54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92700" y="457200"/>
            <a:ext cx="6262688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defRPr sz="2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2A40"/>
                </a:solidFill>
              </a:defRPr>
            </a:lvl2pPr>
            <a:lvl3pPr>
              <a:defRPr sz="1800">
                <a:solidFill>
                  <a:srgbClr val="002A4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gradFill>
            <a:gsLst>
              <a:gs pos="0">
                <a:srgbClr val="002A40"/>
              </a:gs>
              <a:gs pos="0">
                <a:srgbClr val="007E92">
                  <a:lumMod val="78000"/>
                </a:srgbClr>
              </a:gs>
              <a:gs pos="100000">
                <a:srgbClr val="002A40"/>
              </a:gs>
              <a:gs pos="100000">
                <a:srgbClr val="002A40"/>
              </a:gs>
            </a:gsLst>
            <a:lin ang="2700000" scaled="1"/>
          </a:gradFill>
          <a:effectLst/>
        </p:spPr>
        <p:txBody>
          <a:bodyPr lIns="182880" rIns="18288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33534"/>
            <a:ext cx="3932237" cy="3635454"/>
          </a:xfrm>
          <a:prstGeom prst="rect">
            <a:avLst/>
          </a:prstGeom>
        </p:spPr>
        <p:txBody>
          <a:bodyPr/>
          <a:lstStyle>
            <a:lvl1pPr marL="285750" indent="-285750">
              <a:buSzPct val="80000"/>
              <a:buFont typeface="Zapf Dingbats"/>
              <a:buChar char="✦"/>
              <a:defRPr sz="16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8269D-AFB9-3746-BC4F-7D1CB1E9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5B73E-8F1B-FC4A-88E8-3C3D119E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88774-A28C-744F-9159-F348073C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A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0" i="0">
                <a:solidFill>
                  <a:srgbClr val="002A4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9034-3E92-EA43-8695-5847E49E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662D-5D72-304B-B26F-DA8F1F2D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6880-11E1-C54E-9CC3-5D3150D5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A4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D9F9-4866-2C4E-8715-9F3E1FCA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D8770-880C-F34F-9CDC-AA408DF5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CC18-3CC6-134A-AB48-B509029F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193536" y="1735138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193536" y="3870960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735139"/>
            <a:ext cx="475488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84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63066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"/>
            <a:ext cx="12183232" cy="6853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gradFill>
          <a:gsLst>
            <a:gs pos="0">
              <a:srgbClr val="002A40"/>
            </a:gs>
            <a:gs pos="0">
              <a:srgbClr val="007E92">
                <a:lumMod val="78000"/>
              </a:srgbClr>
            </a:gs>
            <a:gs pos="100000">
              <a:srgbClr val="002A40"/>
            </a:gs>
            <a:gs pos="100000">
              <a:srgbClr val="002A4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7960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"/>
            <a:ext cx="12183232" cy="6853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26" y="2597728"/>
            <a:ext cx="6138949" cy="1662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752275"/>
          </a:xfrm>
          <a:prstGeom prst="rect">
            <a:avLst/>
          </a:prstGeom>
        </p:spPr>
        <p:txBody>
          <a:bodyPr lIns="182880" tIns="0" rIns="0" bIns="0">
            <a:spAutoFit/>
          </a:bodyPr>
          <a:lstStyle>
            <a:lvl1pPr marL="457200" indent="-4572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4pPr>
            <a:lvl5pPr marL="21145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A61093-104A-3F48-A441-57D9D495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txBody>
          <a:bodyPr lIns="182880" tIns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A48E8-F0AA-9D4B-8702-008B8CF86FF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93CBB-8A69-B749-A978-F952C3CB31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A6EDD-0AA4-C14E-87E6-2DB381DB9D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723207"/>
            <a:ext cx="10515600" cy="6093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695859"/>
            <a:ext cx="10515600" cy="1752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880100"/>
          </a:xfrm>
          <a:prstGeom prst="rect">
            <a:avLst/>
          </a:prstGeom>
          <a:gradFill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</a:gradFill>
          <a:effectLst/>
        </p:spPr>
        <p:txBody>
          <a:bodyPr lIns="182880" tIns="0" rIns="182880" bIns="0" anchor="ctr" anchorCtr="0">
            <a:noAutofit/>
          </a:bodyPr>
          <a:lstStyle>
            <a:lvl1pPr>
              <a:lnSpc>
                <a:spcPts val="54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92700" y="457200"/>
            <a:ext cx="6262688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342900" indent="-34290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Zapf Dingbats"/>
              <a:buChar char="✦"/>
              <a:defRPr sz="2200" b="0" i="0">
                <a:solidFill>
                  <a:srgbClr val="002A4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2A40"/>
                </a:solidFill>
              </a:defRPr>
            </a:lvl2pPr>
            <a:lvl3pPr>
              <a:defRPr sz="1800">
                <a:solidFill>
                  <a:srgbClr val="002A4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69F69-56A6-2D49-9671-658A0CD331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D9541-EF29-144A-9A0E-4E6C7B079F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4C786-5C5C-C345-854B-880B99CCE7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7297EE-AF36-F544-95BB-117173E1B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7862E-4DEF-974C-91A7-F75BFFB61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1CDD8-88F1-7047-9C13-42D5511FB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D226-0294-9E42-8E4F-806E71086749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A6CDF-E9CC-E544-B2C9-C5187A35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9" r:id="rId2"/>
    <p:sldLayoutId id="2147483774" r:id="rId3"/>
    <p:sldLayoutId id="2147483779" r:id="rId4"/>
    <p:sldLayoutId id="2147483780" r:id="rId5"/>
    <p:sldLayoutId id="2147483773" r:id="rId6"/>
    <p:sldLayoutId id="2147483768" r:id="rId7"/>
    <p:sldLayoutId id="2147483770" r:id="rId8"/>
    <p:sldLayoutId id="2147483764" r:id="rId9"/>
    <p:sldLayoutId id="2147483775" r:id="rId10"/>
    <p:sldLayoutId id="2147483765" r:id="rId11"/>
    <p:sldLayoutId id="2147483776" r:id="rId12"/>
    <p:sldLayoutId id="2147483778" r:id="rId13"/>
    <p:sldLayoutId id="2147483781" r:id="rId14"/>
    <p:sldLayoutId id="214748378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7.emf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8288"/>
            <a:ext cx="9144000" cy="12536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Reuben Thomas</a:t>
            </a:r>
          </a:p>
          <a:p>
            <a:r>
              <a:rPr lang="en-US" dirty="0"/>
              <a:t>Associate Director/Staff Scientist @ Bioinformatics Core @ GIDB</a:t>
            </a:r>
          </a:p>
          <a:p>
            <a:r>
              <a:rPr lang="en-US" dirty="0"/>
              <a:t>09/14/2020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u="sng" dirty="0"/>
              <a:t>Statistical Hypothesis Testing</a:t>
            </a:r>
            <a:br>
              <a:rPr lang="en-US" sz="4000" u="sng" dirty="0"/>
            </a:br>
            <a:r>
              <a:rPr lang="en-US" sz="4000" u="sng" dirty="0"/>
              <a:t>Basics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Gladstone Institutes</a:t>
            </a:r>
          </a:p>
        </p:txBody>
      </p:sp>
    </p:spTree>
    <p:extLst>
      <p:ext uri="{BB962C8B-B14F-4D97-AF65-F5344CB8AC3E}">
        <p14:creationId xmlns:p14="http://schemas.microsoft.com/office/powerpoint/2010/main" val="25194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:Categorical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Categorical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3361" y="345307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Fisher’s test, </a:t>
            </a:r>
            <a:r>
              <a:rPr lang="en-US" sz="2000" dirty="0" err="1">
                <a:latin typeface="Helvetica" charset="0"/>
                <a:ea typeface="Times New Roman" charset="0"/>
                <a:cs typeface="Arial" charset="0"/>
              </a:rPr>
              <a:t>Chiq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-square test, 2x2 tables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odds ratio</a:t>
            </a:r>
          </a:p>
        </p:txBody>
      </p:sp>
      <p:pic>
        <p:nvPicPr>
          <p:cNvPr id="4" name="Picture 3" descr="TwoByTwo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1" y="1868574"/>
            <a:ext cx="6283899" cy="46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7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pic>
        <p:nvPicPr>
          <p:cNvPr id="20" name="Picture 19" descr="TwoByTwo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4" y="2143592"/>
            <a:ext cx="2532395" cy="18659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4658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:Categorical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Continuous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3361" y="345307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Logistic regression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odds ratio</a:t>
            </a:r>
          </a:p>
        </p:txBody>
      </p:sp>
      <p:pic>
        <p:nvPicPr>
          <p:cNvPr id="2" name="Picture 1" descr="Exam_pass_logistic_cur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493"/>
            <a:ext cx="5790588" cy="4196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1539" y="650762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https://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upload.wikimedia.org</a:t>
            </a: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wikipedia</a:t>
            </a: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/commons/6/6d/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Exam_pass_logistic_curve.jpeg</a:t>
            </a:r>
            <a:endParaRPr lang="en-US" sz="1200" dirty="0">
              <a:latin typeface="Helvetica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9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pic>
        <p:nvPicPr>
          <p:cNvPr id="20" name="Picture 19" descr="TwoByTwo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4" y="2143592"/>
            <a:ext cx="2532395" cy="1865975"/>
          </a:xfrm>
          <a:prstGeom prst="rect">
            <a:avLst/>
          </a:prstGeom>
        </p:spPr>
      </p:pic>
      <p:pic>
        <p:nvPicPr>
          <p:cNvPr id="21" name="Picture 20" descr="Exam_pass_logistic_curv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78" y="2382910"/>
            <a:ext cx="2009624" cy="145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Is gene differentially expressed between the two developmental time-points?</a:t>
            </a:r>
          </a:p>
        </p:txBody>
      </p:sp>
      <p:pic>
        <p:nvPicPr>
          <p:cNvPr id="4" name="Content Placeholder 3" descr="boxplot_of_gene_expression_two_timepoint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8387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Convince a skeptic: Repeat this experiment 1000 times </a:t>
            </a:r>
          </a:p>
        </p:txBody>
      </p:sp>
      <p:pic>
        <p:nvPicPr>
          <p:cNvPr id="6" name="Content Placeholder 5" descr="HistogramRepea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5030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Central limit theorem allows us to estimate the variation of the location of the distribution </a:t>
            </a:r>
          </a:p>
        </p:txBody>
      </p:sp>
      <p:pic>
        <p:nvPicPr>
          <p:cNvPr id="4" name="Content Placeholder 3" descr="ThreeDistributions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782" b="-40782"/>
          <a:stretch>
            <a:fillRect/>
          </a:stretch>
        </p:blipFill>
        <p:spPr/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10219"/>
              </p:ext>
            </p:extLst>
          </p:nvPr>
        </p:nvGraphicFramePr>
        <p:xfrm>
          <a:off x="2006600" y="2143125"/>
          <a:ext cx="20489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4" imgW="1536700" imgH="431800" progId="Equation.3">
                  <p:embed/>
                </p:oleObj>
              </mc:Choice>
              <mc:Fallback>
                <p:oleObj name="Equation" r:id="rId4" imgW="1536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6600" y="2143125"/>
                        <a:ext cx="2048933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328525"/>
              </p:ext>
            </p:extLst>
          </p:nvPr>
        </p:nvGraphicFramePr>
        <p:xfrm>
          <a:off x="7736417" y="2143125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6" imgW="2324100" imgH="431800" progId="Equation.3">
                  <p:embed/>
                </p:oleObj>
              </mc:Choice>
              <mc:Fallback>
                <p:oleObj name="Equation" r:id="rId6" imgW="2324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36417" y="2143125"/>
                        <a:ext cx="3098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942985"/>
              </p:ext>
            </p:extLst>
          </p:nvPr>
        </p:nvGraphicFramePr>
        <p:xfrm>
          <a:off x="5238751" y="2143125"/>
          <a:ext cx="196426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8" imgW="1473200" imgH="431800" progId="Equation.3">
                  <p:embed/>
                </p:oleObj>
              </mc:Choice>
              <mc:Fallback>
                <p:oleObj name="Equation" r:id="rId8" imgW="1473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38751" y="2143125"/>
                        <a:ext cx="196426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381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Theoretical distribution of difference in means</a:t>
            </a:r>
          </a:p>
        </p:txBody>
      </p:sp>
      <p:pic>
        <p:nvPicPr>
          <p:cNvPr id="8" name="Content Placeholder 7" descr="Null_Z_Distribution_sd_14_n_4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3576253" y="6018281"/>
            <a:ext cx="243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 I error </a:t>
            </a:r>
            <a:r>
              <a:rPr lang="en-US" dirty="0"/>
              <a:t>and p-value</a:t>
            </a:r>
          </a:p>
        </p:txBody>
      </p:sp>
    </p:spTree>
    <p:extLst>
      <p:ext uri="{BB962C8B-B14F-4D97-AF65-F5344CB8AC3E}">
        <p14:creationId xmlns:p14="http://schemas.microsoft.com/office/powerpoint/2010/main" val="303976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 underlying variation</a:t>
            </a:r>
          </a:p>
        </p:txBody>
      </p:sp>
      <p:pic>
        <p:nvPicPr>
          <p:cNvPr id="14" name="Content Placeholder 13" descr="Null_Z_Distribution_sd_24_n_4.pdf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3034748" y="2473158"/>
            <a:ext cx="6073603" cy="2452801"/>
          </a:xfrm>
        </p:spPr>
      </p:pic>
      <p:pic>
        <p:nvPicPr>
          <p:cNvPr id="15" name="Content Placeholder 14" descr="Null_Z_Distribution_sd_4_n_4.pdf"/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6835206" y="2473159"/>
            <a:ext cx="6016289" cy="2429655"/>
          </a:xfrm>
        </p:spPr>
      </p:pic>
      <p:pic>
        <p:nvPicPr>
          <p:cNvPr id="13" name="Content Placeholder 12" descr="Null_Z_Distribution_sd_14_n_4.pdf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9" b="-6869"/>
          <a:stretch>
            <a:fillRect/>
          </a:stretch>
        </p:blipFill>
        <p:spPr>
          <a:xfrm>
            <a:off x="481248" y="2267170"/>
            <a:ext cx="3254765" cy="2776417"/>
          </a:xfrm>
        </p:spPr>
      </p:pic>
      <p:sp>
        <p:nvSpPr>
          <p:cNvPr id="16" name="TextBox 15"/>
          <p:cNvSpPr txBox="1"/>
          <p:nvPr/>
        </p:nvSpPr>
        <p:spPr>
          <a:xfrm>
            <a:off x="1925025" y="205375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=14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19180" y="210419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86022" y="2103826"/>
            <a:ext cx="6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3232353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 the number of replicates</a:t>
            </a:r>
          </a:p>
        </p:txBody>
      </p:sp>
      <p:pic>
        <p:nvPicPr>
          <p:cNvPr id="7" name="Picture 6" descr="Null_Z_Distribution_sd_14_n_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6" y="2025985"/>
            <a:ext cx="3965073" cy="2973805"/>
          </a:xfrm>
          <a:prstGeom prst="rect">
            <a:avLst/>
          </a:prstGeom>
        </p:spPr>
      </p:pic>
      <p:pic>
        <p:nvPicPr>
          <p:cNvPr id="10" name="Picture 9" descr="Null_Z_Distribution_sd_14_n_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61" y="2013285"/>
            <a:ext cx="3982007" cy="2986505"/>
          </a:xfrm>
          <a:prstGeom prst="rect">
            <a:avLst/>
          </a:prstGeom>
        </p:spPr>
      </p:pic>
      <p:pic>
        <p:nvPicPr>
          <p:cNvPr id="11" name="Picture 10" descr="Null_Z_Distribution_sd_14_n_1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39" y="2013285"/>
            <a:ext cx="3928532" cy="29463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25026" y="1684425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3103" y="1684425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85111" y="1679077"/>
            <a:ext cx="65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n=15</a:t>
            </a:r>
          </a:p>
        </p:txBody>
      </p:sp>
    </p:spTree>
    <p:extLst>
      <p:ext uri="{BB962C8B-B14F-4D97-AF65-F5344CB8AC3E}">
        <p14:creationId xmlns:p14="http://schemas.microsoft.com/office/powerpoint/2010/main" val="365265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8BC77D-A745-1C43-9431-F2D93E0FD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711512"/>
          </a:xfrm>
        </p:spPr>
        <p:txBody>
          <a:bodyPr/>
          <a:lstStyle/>
          <a:p>
            <a:r>
              <a:rPr lang="en-US" dirty="0"/>
              <a:t>Have been at Gladstone for over 6 years</a:t>
            </a:r>
          </a:p>
          <a:p>
            <a:r>
              <a:rPr lang="en-US" dirty="0"/>
              <a:t>Led statistical analysis covering a wide range of models on various data sets</a:t>
            </a:r>
          </a:p>
          <a:p>
            <a:r>
              <a:rPr lang="en-US" dirty="0"/>
              <a:t>Have a engineering and computational/statistical background via Northwestern University, NIH and Cal, Berkeley.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AB50C-C8D7-C040-92E7-CFC238BF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928020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Power to detect a difference of means of -15</a:t>
            </a:r>
          </a:p>
        </p:txBody>
      </p:sp>
      <p:pic>
        <p:nvPicPr>
          <p:cNvPr id="6" name="Content Placeholder 5" descr="MeanDiff_-15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3576253" y="6018281"/>
            <a:ext cx="240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 I</a:t>
            </a:r>
            <a:r>
              <a:rPr lang="en-US" dirty="0"/>
              <a:t>  and </a:t>
            </a:r>
            <a:r>
              <a:rPr lang="en-US" dirty="0">
                <a:solidFill>
                  <a:srgbClr val="0000FF"/>
                </a:solidFill>
              </a:rPr>
              <a:t>Type II </a:t>
            </a:r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693634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Power to detect varying levels of difference in mean differences</a:t>
            </a:r>
          </a:p>
        </p:txBody>
      </p:sp>
      <p:pic>
        <p:nvPicPr>
          <p:cNvPr id="4" name="Picture 3" descr="MeanDiff_-1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51790"/>
            <a:ext cx="4063999" cy="3047999"/>
          </a:xfrm>
          <a:prstGeom prst="rect">
            <a:avLst/>
          </a:prstGeom>
        </p:spPr>
      </p:pic>
      <p:pic>
        <p:nvPicPr>
          <p:cNvPr id="5" name="Picture 4" descr="MeanDiff_-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3" y="1951791"/>
            <a:ext cx="4063997" cy="3047998"/>
          </a:xfrm>
          <a:prstGeom prst="rect">
            <a:avLst/>
          </a:prstGeom>
        </p:spPr>
      </p:pic>
      <p:pic>
        <p:nvPicPr>
          <p:cNvPr id="6" name="Picture 5" descr="MeanDiff_-2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53" y="1951790"/>
            <a:ext cx="4063999" cy="304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8176" y="1617584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2780" y="1582458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11551" y="1617584"/>
            <a:ext cx="149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-5</a:t>
            </a:r>
          </a:p>
        </p:txBody>
      </p:sp>
    </p:spTree>
    <p:extLst>
      <p:ext uri="{BB962C8B-B14F-4D97-AF65-F5344CB8AC3E}">
        <p14:creationId xmlns:p14="http://schemas.microsoft.com/office/powerpoint/2010/main" val="1871056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for this workshop</a:t>
            </a:r>
          </a:p>
        </p:txBody>
      </p:sp>
    </p:spTree>
    <p:extLst>
      <p:ext uri="{BB962C8B-B14F-4D97-AF65-F5344CB8AC3E}">
        <p14:creationId xmlns:p14="http://schemas.microsoft.com/office/powerpoint/2010/main" val="703431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this workshop</a:t>
            </a:r>
          </a:p>
        </p:txBody>
      </p:sp>
    </p:spTree>
    <p:extLst>
      <p:ext uri="{BB962C8B-B14F-4D97-AF65-F5344CB8AC3E}">
        <p14:creationId xmlns:p14="http://schemas.microsoft.com/office/powerpoint/2010/main" val="3891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007251"/>
          </a:xfrm>
        </p:spPr>
        <p:txBody>
          <a:bodyPr/>
          <a:lstStyle/>
          <a:p>
            <a:r>
              <a:rPr lang="en-US" dirty="0"/>
              <a:t>Null hypothesis versus Alternative hypothesis</a:t>
            </a:r>
          </a:p>
          <a:p>
            <a:r>
              <a:rPr lang="en-US" dirty="0"/>
              <a:t>P-values</a:t>
            </a:r>
          </a:p>
          <a:p>
            <a:r>
              <a:rPr lang="en-US" dirty="0"/>
              <a:t>Two-sided test </a:t>
            </a:r>
            <a:r>
              <a:rPr lang="en-US" i="1" dirty="0"/>
              <a:t>versus</a:t>
            </a:r>
            <a:r>
              <a:rPr lang="en-US" dirty="0"/>
              <a:t> One-sided test</a:t>
            </a:r>
          </a:p>
          <a:p>
            <a:r>
              <a:rPr lang="en-US" dirty="0"/>
              <a:t>Test statistic</a:t>
            </a:r>
          </a:p>
          <a:p>
            <a:r>
              <a:rPr lang="en-US" dirty="0"/>
              <a:t>Sampling distribution</a:t>
            </a:r>
          </a:p>
          <a:p>
            <a:r>
              <a:rPr lang="en-US" dirty="0"/>
              <a:t>Type I and Type II errors (Power)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Assumptions of different tests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one commonly encounters in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8590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753848"/>
          </a:xfrm>
        </p:spPr>
        <p:txBody>
          <a:bodyPr/>
          <a:lstStyle/>
          <a:p>
            <a:r>
              <a:rPr lang="en-US" dirty="0"/>
              <a:t>We would like to make </a:t>
            </a:r>
            <a:r>
              <a:rPr lang="en-US" b="1" dirty="0"/>
              <a:t>generalizable claims about an entire target population </a:t>
            </a:r>
            <a:r>
              <a:rPr lang="en-US" dirty="0"/>
              <a:t>with data </a:t>
            </a:r>
            <a:r>
              <a:rPr lang="en-US" b="1" dirty="0"/>
              <a:t>from only a random subset </a:t>
            </a:r>
            <a:r>
              <a:rPr lang="en-US" dirty="0"/>
              <a:t>of this population.</a:t>
            </a:r>
          </a:p>
          <a:p>
            <a:r>
              <a:rPr lang="en-US" b="1" dirty="0"/>
              <a:t>Random sampling</a:t>
            </a:r>
            <a:r>
              <a:rPr lang="en-US" dirty="0"/>
              <a:t>, </a:t>
            </a:r>
            <a:r>
              <a:rPr lang="en-US" b="1" dirty="0"/>
              <a:t>appropriate experimental design</a:t>
            </a:r>
            <a:r>
              <a:rPr lang="en-US" dirty="0"/>
              <a:t> and </a:t>
            </a:r>
            <a:r>
              <a:rPr lang="en-US" b="1" dirty="0"/>
              <a:t>Central Limit Theorem</a:t>
            </a:r>
            <a:r>
              <a:rPr lang="en-US" dirty="0"/>
              <a:t> allows us to make generalizable claims </a:t>
            </a:r>
          </a:p>
          <a:p>
            <a:r>
              <a:rPr lang="en-US" dirty="0"/>
              <a:t>Hypothesis testing rests on assuming the </a:t>
            </a:r>
            <a:r>
              <a:rPr lang="en-US" b="1" dirty="0"/>
              <a:t>skeptical point of view</a:t>
            </a:r>
            <a:r>
              <a:rPr lang="en-US" dirty="0"/>
              <a:t> and testing for deviations from this assumption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/>
              <a:t>Null</a:t>
            </a:r>
            <a:r>
              <a:rPr lang="en-US" dirty="0"/>
              <a:t> versus </a:t>
            </a:r>
            <a:r>
              <a:rPr lang="en-US" b="1" dirty="0"/>
              <a:t>Alternative Assumption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8938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Categorical/Factor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6973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74265" y="4643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1494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:Continuous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Continuous</a:t>
            </a:r>
          </a:p>
        </p:txBody>
      </p:sp>
      <p:pic>
        <p:nvPicPr>
          <p:cNvPr id="4" name="Picture 3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83" y="2217244"/>
            <a:ext cx="6298169" cy="4640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8435" y="339600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Linear regression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slope</a:t>
            </a:r>
          </a:p>
        </p:txBody>
      </p:sp>
    </p:spTree>
    <p:extLst>
      <p:ext uri="{BB962C8B-B14F-4D97-AF65-F5344CB8AC3E}">
        <p14:creationId xmlns:p14="http://schemas.microsoft.com/office/powerpoint/2010/main" val="179254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74265" y="4643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3782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:Continuous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Categorical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48435" y="339600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T-tests, ANOVA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difference of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                                    means</a:t>
            </a:r>
          </a:p>
        </p:txBody>
      </p:sp>
      <p:pic>
        <p:nvPicPr>
          <p:cNvPr id="2" name="Picture 1" descr="BoxPlotChickenFe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9" y="2056153"/>
            <a:ext cx="74803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2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71581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for_workshops">
  <a:themeElements>
    <a:clrScheme name="Gladston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A40"/>
      </a:accent1>
      <a:accent2>
        <a:srgbClr val="E5E1D5"/>
      </a:accent2>
      <a:accent3>
        <a:srgbClr val="96938C"/>
      </a:accent3>
      <a:accent4>
        <a:srgbClr val="F76912"/>
      </a:accent4>
      <a:accent5>
        <a:srgbClr val="FAA308"/>
      </a:accent5>
      <a:accent6>
        <a:srgbClr val="00D3E6"/>
      </a:accent6>
      <a:hlink>
        <a:srgbClr val="CC28A3"/>
      </a:hlink>
      <a:folHlink>
        <a:srgbClr val="CC28A3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>
              <a:shade val="50000"/>
            </a:schemeClr>
          </a:solidFill>
        </a:ln>
      </a:spPr>
      <a:bodyPr wrap="square" rtlCol="0" anchor="ctr" anchorCtr="0">
        <a:noAutofit/>
      </a:bodyPr>
      <a:lstStyle>
        <a:defPPr>
          <a:spcAft>
            <a:spcPts val="600"/>
          </a:spcAft>
          <a:defRPr sz="2000" dirty="0" err="1" smtClean="0">
            <a:latin typeface="Helvetica" charset="0"/>
            <a:ea typeface="Times New Roman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520861A0-039A-2D44-AB17-004FAF73F726}" vid="{04C3138C-DD1C-EC4B-885C-41923CF60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Template_for_workshops.potx</Template>
  <TotalTime>13886</TotalTime>
  <Words>481</Words>
  <Application>Microsoft Macintosh PowerPoint</Application>
  <PresentationFormat>Widescreen</PresentationFormat>
  <Paragraphs>103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Helvetica</vt:lpstr>
      <vt:lpstr>Zapf Dingbats</vt:lpstr>
      <vt:lpstr>Template_for_workshops</vt:lpstr>
      <vt:lpstr>Equation</vt:lpstr>
      <vt:lpstr>Statistical Hypothesis Testing Basics</vt:lpstr>
      <vt:lpstr>About me</vt:lpstr>
      <vt:lpstr>Terms one commonly encounters in hypothesis testing</vt:lpstr>
      <vt:lpstr>Introduction to Hypothesis Testing</vt:lpstr>
      <vt:lpstr>How do I choose which statistical test to use?</vt:lpstr>
      <vt:lpstr>Response:Continuous Predictor: Continuous</vt:lpstr>
      <vt:lpstr>How do I choose which statistical test to use?</vt:lpstr>
      <vt:lpstr>Response:Continuous Predictor: Categorical</vt:lpstr>
      <vt:lpstr>How do I choose which statistical test to use?</vt:lpstr>
      <vt:lpstr>Response:Categorical Predictor: Categorical</vt:lpstr>
      <vt:lpstr>How do I choose which statistical test to use?</vt:lpstr>
      <vt:lpstr>Response:Categorical Predictor: Continuous</vt:lpstr>
      <vt:lpstr>How do I choose which statistical test to use?</vt:lpstr>
      <vt:lpstr>Is gene differentially expressed between the two developmental time-points?</vt:lpstr>
      <vt:lpstr>Convince a skeptic: Repeat this experiment 1000 times </vt:lpstr>
      <vt:lpstr>Central limit theorem allows us to estimate the variation of the location of the distribution </vt:lpstr>
      <vt:lpstr>Theoretical distribution of difference in means</vt:lpstr>
      <vt:lpstr>Alter underlying variation</vt:lpstr>
      <vt:lpstr>Alter the number of replicates</vt:lpstr>
      <vt:lpstr>Power to detect a difference of means of -15</vt:lpstr>
      <vt:lpstr>Power to detect varying levels of difference in mean differences</vt:lpstr>
      <vt:lpstr>Expectations for this workshop</vt:lpstr>
      <vt:lpstr>Outline for this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 Attend Workshop Title</dc:title>
  <dc:creator>Microsoft Office User</dc:creator>
  <cp:lastModifiedBy>Microsoft Office User</cp:lastModifiedBy>
  <cp:revision>201</cp:revision>
  <cp:lastPrinted>2018-09-20T23:56:57Z</cp:lastPrinted>
  <dcterms:created xsi:type="dcterms:W3CDTF">2019-03-13T22:39:35Z</dcterms:created>
  <dcterms:modified xsi:type="dcterms:W3CDTF">2020-09-11T23:30:18Z</dcterms:modified>
</cp:coreProperties>
</file>