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471" r:id="rId2"/>
    <p:sldId id="644" r:id="rId3"/>
    <p:sldId id="531" r:id="rId4"/>
    <p:sldId id="530" r:id="rId5"/>
    <p:sldId id="617" r:id="rId6"/>
    <p:sldId id="630" r:id="rId7"/>
    <p:sldId id="643" r:id="rId8"/>
    <p:sldId id="615" r:id="rId9"/>
    <p:sldId id="631" r:id="rId10"/>
    <p:sldId id="633" r:id="rId11"/>
    <p:sldId id="646" r:id="rId12"/>
    <p:sldId id="647" r:id="rId13"/>
    <p:sldId id="634" r:id="rId14"/>
    <p:sldId id="637" r:id="rId15"/>
    <p:sldId id="638" r:id="rId16"/>
    <p:sldId id="639" r:id="rId17"/>
    <p:sldId id="651" r:id="rId18"/>
    <p:sldId id="648" r:id="rId19"/>
    <p:sldId id="650" r:id="rId20"/>
    <p:sldId id="652" r:id="rId21"/>
    <p:sldId id="642" r:id="rId22"/>
    <p:sldId id="653" r:id="rId23"/>
    <p:sldId id="528" r:id="rId24"/>
    <p:sldId id="64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28"/>
    <p:restoredTop sz="84922"/>
  </p:normalViewPr>
  <p:slideViewPr>
    <p:cSldViewPr snapToGrid="0" snapToObjects="1">
      <p:cViewPr varScale="1">
        <p:scale>
          <a:sx n="93" d="100"/>
          <a:sy n="93" d="100"/>
        </p:scale>
        <p:origin x="1264" y="192"/>
      </p:cViewPr>
      <p:guideLst/>
    </p:cSldViewPr>
  </p:slideViewPr>
  <p:notesTextViewPr>
    <p:cViewPr>
      <p:scale>
        <a:sx n="215" d="100"/>
        <a:sy n="21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74E32-DB12-6143-B5EF-64609B596D14}" type="datetimeFigureOut">
              <a:rPr lang="en-US" smtClean="0"/>
              <a:t>7/21/20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73026-7AF8-9B4C-89E3-A4FB0E569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78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martech.gatech.edu/bitstream/handle/1853/35125/efron_videostream.html?sequence=8&amp;isAllowed=y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97335-E23B-0545-8DFE-98A3B1147F8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554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https://smartech.gatech.edu/bitstream/handle/1853/35125/efron_videostream.html?sequence=8&amp;isAllowed=y</a:t>
            </a:r>
            <a:endParaRPr lang="en-US" dirty="0"/>
          </a:p>
          <a:p>
            <a:endParaRPr lang="en-US" dirty="0"/>
          </a:p>
          <a:p>
            <a:r>
              <a:rPr lang="en-US" dirty="0"/>
              <a:t>Robbins, Herbert. </a:t>
            </a:r>
            <a:r>
              <a:rPr lang="en-US" i="1" dirty="0"/>
              <a:t>An Empirical Bayes Approach to Statistics.</a:t>
            </a:r>
            <a:r>
              <a:rPr lang="en-US" dirty="0"/>
              <a:t> Proceedings of the Third Berkeley Symposium on Mathematical Statistics and Probability, Volume 1: Contributions to the Theory of Statistics, 157--163, University of California Press, Berkeley, Calif., 1956. https://</a:t>
            </a:r>
            <a:r>
              <a:rPr lang="en-US" dirty="0" err="1"/>
              <a:t>projecteuclid.org</a:t>
            </a:r>
            <a:r>
              <a:rPr lang="en-US" dirty="0"/>
              <a:t>/</a:t>
            </a:r>
            <a:r>
              <a:rPr lang="en-US" dirty="0" err="1"/>
              <a:t>euclid.bsmsp</a:t>
            </a:r>
            <a:r>
              <a:rPr lang="en-US" dirty="0"/>
              <a:t>/1200501653</a:t>
            </a:r>
          </a:p>
          <a:p>
            <a:endParaRPr lang="en-US" dirty="0"/>
          </a:p>
          <a:p>
            <a:r>
              <a:rPr lang="en-US" dirty="0"/>
              <a:t>http://</a:t>
            </a:r>
            <a:r>
              <a:rPr lang="en-US" dirty="0" err="1"/>
              <a:t>seqanswers.com</a:t>
            </a:r>
            <a:r>
              <a:rPr lang="en-US" dirty="0"/>
              <a:t>/forums/</a:t>
            </a:r>
            <a:r>
              <a:rPr lang="en-US" dirty="0" err="1"/>
              <a:t>showthread.php?t</a:t>
            </a:r>
            <a:r>
              <a:rPr lang="en-US" dirty="0"/>
              <a:t>=5591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73026-7AF8-9B4C-89E3-A4FB0E5697A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92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Intro to RNA-</a:t>
            </a:r>
            <a:r>
              <a:rPr lang="en-US" dirty="0" err="1"/>
              <a:t>seq</a:t>
            </a:r>
            <a:r>
              <a:rPr lang="en-US" dirty="0"/>
              <a:t> workshop materials at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gladstone</a:t>
            </a:r>
            <a:r>
              <a:rPr lang="en-US" dirty="0"/>
              <a:t>-institutes/Bioinformatics-Workshops/wiki/Introduction-to-RNA-</a:t>
            </a:r>
            <a:r>
              <a:rPr lang="en-US" dirty="0" err="1"/>
              <a:t>Seq</a:t>
            </a:r>
            <a:r>
              <a:rPr lang="en-US" dirty="0"/>
              <a:t>-Analysis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73026-7AF8-9B4C-89E3-A4FB0E5697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05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Relevant reading for theory:</a:t>
            </a:r>
          </a:p>
          <a:p>
            <a:endParaRPr lang="en-US" dirty="0"/>
          </a:p>
          <a:p>
            <a:r>
              <a:rPr lang="en-US" dirty="0"/>
              <a:t>1. Chen, </a:t>
            </a:r>
            <a:r>
              <a:rPr lang="en-US" dirty="0" err="1"/>
              <a:t>Yunshun</a:t>
            </a:r>
            <a:r>
              <a:rPr lang="en-US" dirty="0"/>
              <a:t>, Aaron TL </a:t>
            </a:r>
            <a:r>
              <a:rPr lang="en-US" dirty="0" err="1"/>
              <a:t>Lun</a:t>
            </a:r>
            <a:r>
              <a:rPr lang="en-US" dirty="0"/>
              <a:t>, and Gordon K. Smyth. "Differential expression analysis of complex RNA-</a:t>
            </a:r>
            <a:r>
              <a:rPr lang="en-US" dirty="0" err="1"/>
              <a:t>seq</a:t>
            </a:r>
            <a:r>
              <a:rPr lang="en-US" dirty="0"/>
              <a:t> experiments using </a:t>
            </a:r>
            <a:r>
              <a:rPr lang="en-US" dirty="0" err="1"/>
              <a:t>edgeR</a:t>
            </a:r>
            <a:r>
              <a:rPr lang="en-US" dirty="0"/>
              <a:t>." </a:t>
            </a:r>
            <a:r>
              <a:rPr lang="en-US" i="1" dirty="0"/>
              <a:t>Statistical analysis of next generation sequencing data</a:t>
            </a:r>
            <a:r>
              <a:rPr lang="en-US" dirty="0"/>
              <a:t>. Springer, Cham, 2014. 51-74.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73026-7AF8-9B4C-89E3-A4FB0E5697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62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97335-E23B-0545-8DFE-98A3B1147F8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639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73026-7AF8-9B4C-89E3-A4FB0E5697A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02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To see how the weights are calculated:</a:t>
                </a:r>
              </a:p>
              <a:p>
                <a:endParaRPr lang="en-US" sz="20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𝑟𝑒𝑓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𝑟𝑒𝑓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20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𝑉𝑎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𝑉𝑎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             </m:t>
                    </m:r>
                  </m:oMath>
                </a14:m>
                <a:r>
                  <a:rPr lang="en-US" sz="2000" dirty="0"/>
                  <a:t>where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𝑉𝑎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𝑟𝑒𝑓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𝑟𝑒𝑓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sz="2000" b="0" dirty="0"/>
              </a:p>
              <a:p>
                <a:pPr marL="2743200" lvl="6" indent="0">
                  <a:buNone/>
                </a:pPr>
                <a:r>
                  <a:rPr lang="en-US" sz="2000" b="0" dirty="0"/>
                  <a:t>   </a:t>
                </a:r>
                <a:r>
                  <a:rPr lang="en-US" sz="2000" dirty="0"/>
                  <a:t>and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𝑉𝑎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 marL="0" lvl="0" indent="0">
                  <a:buNone/>
                </a:pPr>
                <a:r>
                  <a:rPr lang="en-US" sz="2000" dirty="0"/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</m:oMath>
                </a14:m>
                <a:r>
                  <a:rPr lang="en-US" sz="2000" dirty="0"/>
                  <a:t> are constant. </a:t>
                </a:r>
              </a:p>
              <a:p>
                <a:pPr marL="0" lvl="0" indent="0">
                  <a:buNone/>
                </a:pPr>
                <a:endParaRPr lang="en-US" sz="200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𝑉𝑎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nd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𝑉𝑎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𝑟𝑒𝑓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lvl="0" indent="0">
                  <a:buNone/>
                </a:pPr>
                <a:endParaRPr lang="en-US" sz="2000" dirty="0"/>
              </a:p>
              <a:p>
                <a:pPr marL="0" lvl="0" indent="0">
                  <a:buNone/>
                </a:pPr>
                <a:r>
                  <a:rPr lang="en-US" sz="2000" dirty="0"/>
                  <a:t>Note:</a:t>
                </a:r>
              </a:p>
              <a:p>
                <a:pPr marL="0" lvl="0" indent="0">
                  <a:buNone/>
                </a:pPr>
                <a:endParaRPr lang="en-US" sz="2000" dirty="0"/>
              </a:p>
              <a:p>
                <a:pPr marL="0" lvl="0" indent="0">
                  <a:buNone/>
                </a:pPr>
                <a:r>
                  <a:rPr lang="en-US" sz="2000" dirty="0"/>
                  <a:t>a.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 is binomially distributed.</a:t>
                </a:r>
              </a:p>
              <a:p>
                <a:pPr marL="0" lvl="0" indent="0">
                  <a:buNone/>
                </a:pPr>
                <a:r>
                  <a:rPr lang="en-US" sz="2000" dirty="0"/>
                  <a:t>b. In general,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𝑎𝑋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lvl="0" indent="0">
                  <a:buNone/>
                </a:pPr>
                <a:r>
                  <a:rPr lang="en-US" sz="2000" dirty="0"/>
                  <a:t>c. The slope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/>
                  <a:t> at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is proportional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/>
                  <a:t>.</a:t>
                </a:r>
              </a:p>
              <a:p>
                <a:pPr marL="0" lvl="0" indent="0">
                  <a:buNone/>
                </a:pPr>
                <a:endParaRPr lang="en-US" sz="200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pPr marL="0" lvl="0" indent="0">
                  <a:buNone/>
                </a:pPr>
                <a:r>
                  <a:rPr lang="en-US" sz="2000" dirty="0"/>
                  <a:t>	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𝑁𝑋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0" lvl="0" indent="0">
                  <a:buNone/>
                </a:pPr>
                <a:endParaRPr lang="en-US" sz="2000" dirty="0"/>
              </a:p>
              <a:p>
                <a:pPr marL="0" lv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To see how the weights are calculated:</a:t>
                </a:r>
              </a:p>
              <a:p>
                <a:endParaRPr lang="en-US" sz="2000" dirty="0"/>
              </a:p>
              <a:p>
                <a:pPr marL="457200" indent="-457200">
                  <a:buAutoNum type="arabicPeriod"/>
                </a:pPr>
                <a:r>
                  <a:rPr lang="en-US" sz="2000" b="0" i="0">
                    <a:latin typeface="Cambria Math" panose="02040503050406030204" pitchFamily="18" charset="0"/>
                  </a:rPr>
                  <a:t>𝑀=log_2⁡(𝑋_2/𝑁_2 )−log_2⁡(𝑋_𝑟𝑒𝑓/𝑁_𝑟𝑒𝑓 )</a:t>
                </a:r>
                <a:endParaRPr lang="en-US" sz="2000" dirty="0"/>
              </a:p>
              <a:p>
                <a:pPr marL="457200" indent="-457200">
                  <a:buAutoNum type="arabicPeriod"/>
                </a:pPr>
                <a:r>
                  <a:rPr lang="en-US" sz="20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⇒</a:t>
                </a:r>
                <a:r>
                  <a:rPr lang="en-US" sz="2000" b="0" i="0">
                    <a:latin typeface="Cambria Math" panose="02040503050406030204" pitchFamily="18" charset="0"/>
                  </a:rPr>
                  <a:t>𝑉𝑎𝑟(𝑀)=𝑉𝑎𝑟_2+𝑉𝑎𝑟_𝑟𝑒𝑓,              </a:t>
                </a:r>
                <a:r>
                  <a:rPr lang="en-US" sz="2000" dirty="0"/>
                  <a:t>where     </a:t>
                </a:r>
                <a:r>
                  <a:rPr lang="en-US" sz="2000" b="0" i="0">
                    <a:latin typeface="Cambria Math" panose="02040503050406030204" pitchFamily="18" charset="0"/>
                  </a:rPr>
                  <a:t>𝑉𝑎𝑟_𝑟𝑒𝑓=𝑉𝑎𝑟(log_2⁡(𝑋_𝑟𝑒𝑓/𝑁_𝑟𝑒𝑓 ) )</a:t>
                </a:r>
                <a:endParaRPr lang="en-US" sz="2000" b="0" dirty="0"/>
              </a:p>
              <a:p>
                <a:pPr marL="2743200" lvl="6" indent="0">
                  <a:buNone/>
                </a:pPr>
                <a:r>
                  <a:rPr lang="en-US" sz="2000" b="0" dirty="0"/>
                  <a:t>   </a:t>
                </a:r>
                <a:r>
                  <a:rPr lang="en-US" sz="2000" dirty="0"/>
                  <a:t>and	</a:t>
                </a:r>
                <a:r>
                  <a:rPr lang="en-US" sz="2000" b="0" i="0">
                    <a:latin typeface="Cambria Math" panose="02040503050406030204" pitchFamily="18" charset="0"/>
                  </a:rPr>
                  <a:t>𝑉𝑎𝑟_2=𝑉𝑎𝑟(log_2⁡(𝑋_2/𝑁_2 ) )</a:t>
                </a:r>
                <a:r>
                  <a:rPr lang="en-US" sz="2000" dirty="0"/>
                  <a:t>.</a:t>
                </a:r>
              </a:p>
              <a:p>
                <a:pPr marL="0" lvl="0" indent="0">
                  <a:buNone/>
                </a:pPr>
                <a:r>
                  <a:rPr lang="en-US" sz="2000" dirty="0"/>
                  <a:t>Assume </a:t>
                </a:r>
                <a:r>
                  <a:rPr lang="en-US" sz="2000" b="0" i="0">
                    <a:latin typeface="Cambria Math" panose="02040503050406030204" pitchFamily="18" charset="0"/>
                  </a:rPr>
                  <a:t>𝑁_2</a:t>
                </a:r>
                <a:r>
                  <a:rPr lang="en-US" sz="2000" dirty="0"/>
                  <a:t> and </a:t>
                </a:r>
                <a:r>
                  <a:rPr lang="en-US" sz="2000" b="0" i="0">
                    <a:latin typeface="Cambria Math" panose="02040503050406030204" pitchFamily="18" charset="0"/>
                  </a:rPr>
                  <a:t>𝑁_𝑟𝑒𝑓</a:t>
                </a:r>
                <a:r>
                  <a:rPr lang="en-US" sz="2000" dirty="0"/>
                  <a:t> are constant. </a:t>
                </a:r>
              </a:p>
              <a:p>
                <a:pPr marL="0" lvl="0" indent="0">
                  <a:buNone/>
                </a:pPr>
                <a:endParaRPr lang="en-US" sz="2000" dirty="0"/>
              </a:p>
              <a:p>
                <a:pPr marL="0" lvl="0" indent="0">
                  <a:buNone/>
                </a:pPr>
                <a:r>
                  <a:rPr lang="en-US" sz="20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⇒</a:t>
                </a:r>
                <a:r>
                  <a:rPr lang="en-US" sz="2000" b="0" i="0">
                    <a:latin typeface="Cambria Math" panose="02040503050406030204" pitchFamily="18" charset="0"/>
                  </a:rPr>
                  <a:t>𝑉𝑎𝑟_2=𝑉𝑎𝑟(log_2⁡(𝑋_2 ) )</a:t>
                </a:r>
                <a:endParaRPr lang="en-US" sz="2000" dirty="0"/>
              </a:p>
              <a:p>
                <a:pPr marL="0" lvl="0" indent="0">
                  <a:buNone/>
                </a:pPr>
                <a:r>
                  <a:rPr lang="en-US" sz="20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and, </a:t>
                </a:r>
                <a:r>
                  <a:rPr lang="en-US" sz="2000" b="0" i="0">
                    <a:latin typeface="Cambria Math" panose="02040503050406030204" pitchFamily="18" charset="0"/>
                  </a:rPr>
                  <a:t>𝑉𝑎𝑟_𝑟𝑒𝑓=𝑉𝑎𝑟(log_2⁡(𝑋_𝑟𝑒𝑓 ) )</a:t>
                </a:r>
                <a:endParaRPr lang="en-US" sz="2000" dirty="0"/>
              </a:p>
              <a:p>
                <a:pPr marL="0" lvl="0" indent="0">
                  <a:buNone/>
                </a:pPr>
                <a:endParaRPr lang="en-US" sz="2000" dirty="0"/>
              </a:p>
              <a:p>
                <a:pPr marL="0" lvl="0" indent="0">
                  <a:buNone/>
                </a:pPr>
                <a:r>
                  <a:rPr lang="en-US" sz="2000" dirty="0"/>
                  <a:t>Note:</a:t>
                </a:r>
              </a:p>
              <a:p>
                <a:pPr marL="0" lvl="0" indent="0">
                  <a:buNone/>
                </a:pPr>
                <a:endParaRPr lang="en-US" sz="2000" dirty="0"/>
              </a:p>
              <a:p>
                <a:pPr marL="0" lvl="0" indent="0">
                  <a:buNone/>
                </a:pPr>
                <a:r>
                  <a:rPr lang="en-US" sz="2000" dirty="0"/>
                  <a:t>a. </a:t>
                </a:r>
                <a:r>
                  <a:rPr lang="en-US" sz="2000" b="0" i="0">
                    <a:latin typeface="Cambria Math" panose="02040503050406030204" pitchFamily="18" charset="0"/>
                  </a:rPr>
                  <a:t>𝑉𝑎𝑟(𝑋)=𝑋(1−𝑋/𝑁)</a:t>
                </a:r>
                <a:r>
                  <a:rPr lang="en-US" sz="2000" dirty="0"/>
                  <a:t> if </a:t>
                </a:r>
                <a:r>
                  <a:rPr lang="en-US" sz="2000" b="0" i="0">
                    <a:latin typeface="Cambria Math" panose="02040503050406030204" pitchFamily="18" charset="0"/>
                  </a:rPr>
                  <a:t>𝑋</a:t>
                </a:r>
                <a:r>
                  <a:rPr lang="en-US" sz="2000" dirty="0"/>
                  <a:t> is binomially distributed.</a:t>
                </a:r>
              </a:p>
              <a:p>
                <a:pPr marL="0" lvl="0" indent="0">
                  <a:buNone/>
                </a:pPr>
                <a:r>
                  <a:rPr lang="en-US" sz="2000" dirty="0"/>
                  <a:t>b. In general, if </a:t>
                </a:r>
                <a:r>
                  <a:rPr lang="en-US" sz="2000" b="0" i="0">
                    <a:latin typeface="Cambria Math" panose="02040503050406030204" pitchFamily="18" charset="0"/>
                  </a:rPr>
                  <a:t>𝑌=𝑎𝑋</a:t>
                </a:r>
                <a:r>
                  <a:rPr lang="en-US" sz="2000" dirty="0"/>
                  <a:t>, then </a:t>
                </a:r>
                <a:r>
                  <a:rPr lang="en-US" sz="2000" b="0" i="0">
                    <a:latin typeface="Cambria Math" panose="02040503050406030204" pitchFamily="18" charset="0"/>
                  </a:rPr>
                  <a:t>𝑉𝑎𝑟(𝑌)=𝑎^2 𝑉𝑎𝑟(𝑋)</a:t>
                </a:r>
                <a:r>
                  <a:rPr lang="en-US" sz="2000" dirty="0"/>
                  <a:t>.</a:t>
                </a:r>
              </a:p>
              <a:p>
                <a:pPr marL="0" lvl="0" indent="0">
                  <a:buNone/>
                </a:pPr>
                <a:r>
                  <a:rPr lang="en-US" sz="2000" dirty="0"/>
                  <a:t>c. The slope of </a:t>
                </a:r>
                <a:r>
                  <a:rPr lang="en-US" sz="2000" b="0" i="0">
                    <a:latin typeface="Cambria Math" panose="02040503050406030204" pitchFamily="18" charset="0"/>
                  </a:rPr>
                  <a:t>log_2⁡〖(𝑥)〗</a:t>
                </a:r>
                <a:r>
                  <a:rPr lang="en-US" sz="2000" dirty="0"/>
                  <a:t> at some </a:t>
                </a:r>
                <a:r>
                  <a:rPr lang="en-US" sz="2000" b="0" i="0">
                    <a:latin typeface="Cambria Math" panose="02040503050406030204" pitchFamily="18" charset="0"/>
                  </a:rPr>
                  <a:t>𝑥_0</a:t>
                </a:r>
                <a:r>
                  <a:rPr lang="en-US" sz="2000" dirty="0"/>
                  <a:t> is proportional to </a:t>
                </a:r>
                <a:r>
                  <a:rPr lang="en-US" sz="2000" b="0" i="0">
                    <a:latin typeface="Cambria Math" panose="02040503050406030204" pitchFamily="18" charset="0"/>
                  </a:rPr>
                  <a:t>1/𝑥_0 </a:t>
                </a:r>
                <a:r>
                  <a:rPr lang="en-US" sz="2000" dirty="0"/>
                  <a:t>.</a:t>
                </a:r>
              </a:p>
              <a:p>
                <a:pPr marL="0" lvl="0" indent="0">
                  <a:buNone/>
                </a:pPr>
                <a:endParaRPr lang="en-US" sz="2000" dirty="0"/>
              </a:p>
              <a:p>
                <a:pPr marL="0" lvl="0" indent="0">
                  <a:buNone/>
                </a:pPr>
                <a:r>
                  <a:rPr lang="en-US" sz="20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⇒</a:t>
                </a:r>
                <a:r>
                  <a:rPr lang="en-US" sz="2000" b="0" i="0">
                    <a:latin typeface="Cambria Math" panose="02040503050406030204" pitchFamily="18" charset="0"/>
                  </a:rPr>
                  <a:t>𝑉𝑎𝑟</a:t>
                </a:r>
                <a:r>
                  <a:rPr lang="en-US" sz="20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∝(1/𝑋)^2.</a:t>
                </a:r>
                <a:r>
                  <a:rPr lang="en-US" sz="2000" b="0" i="0">
                    <a:latin typeface="Cambria Math" panose="02040503050406030204" pitchFamily="18" charset="0"/>
                  </a:rPr>
                  <a:t>𝑋(1−𝑋/𝑁)</a:t>
                </a:r>
                <a:endParaRPr lang="en-US" sz="2000" b="0" dirty="0"/>
              </a:p>
              <a:p>
                <a:pPr marL="0" lvl="0" indent="0">
                  <a:buNone/>
                </a:pPr>
                <a:r>
                  <a:rPr lang="en-US" sz="2000" dirty="0"/>
                  <a:t>			</a:t>
                </a:r>
                <a:r>
                  <a:rPr lang="en-US" sz="2000" b="0" i="0">
                    <a:latin typeface="Cambria Math" panose="02040503050406030204" pitchFamily="18" charset="0"/>
                  </a:rPr>
                  <a:t>=(𝑁−𝑋)/𝑁𝑋</a:t>
                </a:r>
                <a:endParaRPr lang="en-US" sz="2000" dirty="0"/>
              </a:p>
              <a:p>
                <a:pPr marL="0" lvl="0" indent="0">
                  <a:buNone/>
                </a:pPr>
                <a:endParaRPr lang="en-US" sz="2000" dirty="0"/>
              </a:p>
              <a:p>
                <a:pPr marL="0" lvl="0" indent="0">
                  <a:buNone/>
                </a:pPr>
                <a:endParaRPr lang="en-US" sz="20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73026-7AF8-9B4C-89E3-A4FB0E5697A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34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Anders, S, Huber, W (2010). Differential expression analysis for sequence count data. 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Genome Biology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11, R106.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Bullard JH,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Purdom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E, Hansen KD,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Dudoit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S. (2010) Evaluation of statistical methods for normalization and differential expression in mRNA-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experiments. 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BMC Bioinformatics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11, 94.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73026-7AF8-9B4C-89E3-A4FB0E5697A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61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700" dirty="0"/>
              <a:t>For multidimensional scaling and PCA:</a:t>
            </a:r>
          </a:p>
          <a:p>
            <a:endParaRPr lang="en-US" sz="700" dirty="0"/>
          </a:p>
          <a:p>
            <a:r>
              <a:rPr lang="en-US" sz="700" dirty="0"/>
              <a:t>Look up Ali </a:t>
            </a:r>
            <a:r>
              <a:rPr lang="en-US" sz="700" dirty="0" err="1"/>
              <a:t>Ghodsi’s</a:t>
            </a:r>
            <a:r>
              <a:rPr lang="en-US" sz="700" dirty="0"/>
              <a:t> lectures on </a:t>
            </a:r>
            <a:r>
              <a:rPr lang="en-US" sz="700" dirty="0" err="1"/>
              <a:t>youtube</a:t>
            </a:r>
            <a:r>
              <a:rPr lang="en-US" sz="7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73026-7AF8-9B4C-89E3-A4FB0E5697A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70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Book suggestion: In all likelihood by </a:t>
            </a:r>
            <a:r>
              <a:rPr lang="en-US" dirty="0" err="1"/>
              <a:t>Yudi</a:t>
            </a:r>
            <a:r>
              <a:rPr lang="en-US" dirty="0"/>
              <a:t> </a:t>
            </a:r>
            <a:r>
              <a:rPr lang="en-US" dirty="0" err="1"/>
              <a:t>Pawitan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73026-7AF8-9B4C-89E3-A4FB0E5697A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03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798CD-1973-0B4C-8B08-9E625982B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F7B88-1EB4-DE47-9D79-181D4D0EF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03477-607E-914C-9FC3-8B42693F5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ABE4-71DA-EF42-9B6B-EF221EC5F264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E1491-7F10-0241-B0C1-1D67232FC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5A6A1-01D8-C64C-9AB1-2DEFA0E79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0AD5-8869-FF4A-BB9F-CB910FF8C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88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D91A5-96DB-A549-BC0B-6C7EEA56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C871F-382C-474E-B994-3D19F9CD8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7ABF8-70B5-8040-A565-C4E2AB9D3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ABE4-71DA-EF42-9B6B-EF221EC5F264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B5CFE-B38A-D54C-81AE-A67EC2B0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A457D-DA88-6A4B-ADEE-E76C760D0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0AD5-8869-FF4A-BB9F-CB910FF8C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14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E02E9A-9DA5-DD47-823B-5C17906BC1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4B107C-941C-9B48-BBC0-100095111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8E267-A665-7342-81FD-5BEFCB4E0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ABE4-71DA-EF42-9B6B-EF221EC5F264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925AB-21B0-F74E-B440-04971C578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11424-3EE4-C545-8244-FCFFF0568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0AD5-8869-FF4A-BB9F-CB910FF8C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46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rgbClr val="002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232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19616" y="5467527"/>
            <a:ext cx="9144000" cy="125367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Star Presenter Name</a:t>
            </a:r>
          </a:p>
          <a:p>
            <a:r>
              <a:rPr lang="en-US" dirty="0"/>
              <a:t>Staff Scientist @ Bioinformatics Core @ GIDB</a:t>
            </a:r>
          </a:p>
          <a:p>
            <a:r>
              <a:rPr lang="en-US" dirty="0"/>
              <a:t>Date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463065"/>
            <a:ext cx="10363200" cy="166199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Must Attend Workshop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4182634"/>
            <a:ext cx="10363200" cy="4985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3600" b="0" i="0">
                <a:solidFill>
                  <a:srgbClr val="06D0E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Gladstone Institutes</a:t>
            </a:r>
          </a:p>
        </p:txBody>
      </p:sp>
    </p:spTree>
    <p:extLst>
      <p:ext uri="{BB962C8B-B14F-4D97-AF65-F5344CB8AC3E}">
        <p14:creationId xmlns:p14="http://schemas.microsoft.com/office/powerpoint/2010/main" val="1173420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1752275"/>
          </a:xfrm>
          <a:prstGeom prst="rect">
            <a:avLst/>
          </a:prstGeom>
        </p:spPr>
        <p:txBody>
          <a:bodyPr lIns="182880" tIns="0" rIns="0" bIns="0">
            <a:spAutoFit/>
          </a:bodyPr>
          <a:lstStyle>
            <a:lvl1pPr marL="457200" indent="-457200">
              <a:buSzPct val="80000"/>
              <a:buFont typeface="Zapf Dingbats"/>
              <a:buChar char="✦"/>
              <a:defRPr b="0" i="0">
                <a:solidFill>
                  <a:srgbClr val="002B42"/>
                </a:solidFill>
                <a:latin typeface="Arial" charset="0"/>
                <a:ea typeface="Arial" charset="0"/>
                <a:cs typeface="Arial" charset="0"/>
              </a:defRPr>
            </a:lvl1pPr>
            <a:lvl2pPr marL="800100" indent="-342900">
              <a:buSzPct val="80000"/>
              <a:buFont typeface="Zapf Dingbats"/>
              <a:buChar char="✦"/>
              <a:defRPr b="0" i="0">
                <a:solidFill>
                  <a:srgbClr val="002B42"/>
                </a:solidFill>
                <a:latin typeface="Arial" charset="0"/>
                <a:ea typeface="Arial" charset="0"/>
                <a:cs typeface="Arial" charset="0"/>
              </a:defRPr>
            </a:lvl2pPr>
            <a:lvl3pPr marL="1257300" indent="-342900">
              <a:buSzPct val="80000"/>
              <a:buFont typeface="Zapf Dingbats"/>
              <a:buChar char="✦"/>
              <a:defRPr b="0" i="0">
                <a:solidFill>
                  <a:srgbClr val="002B42"/>
                </a:solidFill>
                <a:latin typeface="Arial" charset="0"/>
                <a:ea typeface="Arial" charset="0"/>
                <a:cs typeface="Arial" charset="0"/>
              </a:defRPr>
            </a:lvl3pPr>
            <a:lvl4pPr marL="1657350" indent="-285750">
              <a:buSzPct val="80000"/>
              <a:buFont typeface="Zapf Dingbats"/>
              <a:buChar char="✦"/>
              <a:defRPr b="0" i="0">
                <a:solidFill>
                  <a:srgbClr val="002B42"/>
                </a:solidFill>
                <a:latin typeface="Arial" charset="0"/>
                <a:ea typeface="Arial" charset="0"/>
                <a:cs typeface="Arial" charset="0"/>
              </a:defRPr>
            </a:lvl4pPr>
            <a:lvl5pPr marL="2114550" indent="-285750">
              <a:buSzPct val="80000"/>
              <a:buFont typeface="Zapf Dingbats"/>
              <a:buChar char="✦"/>
              <a:defRPr b="0" i="0">
                <a:solidFill>
                  <a:srgbClr val="002B42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7A61093-104A-3F48-A441-57D9D495D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gradFill flip="none" rotWithShape="1">
            <a:gsLst>
              <a:gs pos="0">
                <a:srgbClr val="002A40"/>
              </a:gs>
              <a:gs pos="22000">
                <a:srgbClr val="007E92">
                  <a:lumMod val="78000"/>
                </a:srgbClr>
              </a:gs>
              <a:gs pos="83000">
                <a:srgbClr val="002A40"/>
              </a:gs>
              <a:gs pos="100000">
                <a:srgbClr val="002A4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txBody>
          <a:bodyPr lIns="182880" tIns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3200">
                <a:solidFill>
                  <a:schemeClr val="bg1"/>
                </a:solidFill>
              </a:rPr>
              <a:t>Click to edit Master title style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8BD16-FD3B-A446-AB45-8AC5C1110C7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6D979B-F425-AC4D-A789-DB9A5580207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C5781-DF97-CA4F-B7FE-9A68C7FCF76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936FD3-174D-8740-A172-B7093C3E1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15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95E51-BE09-5F4C-8BE3-497814702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32CF6-D4EA-F949-9E6C-7D2C13289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599CB-B20D-DC4E-93CC-CC4B0D3B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ABE4-71DA-EF42-9B6B-EF221EC5F264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7DBA3-CF50-9942-8223-FD1DF36C0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AA83F-2386-2442-B50C-44D717AFE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0AD5-8869-FF4A-BB9F-CB910FF8C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68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3245E-F8A0-4B47-9863-259D752EA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E7E28-8733-1E4D-8886-5FE16A051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40793-EFA1-704D-9DEE-9E81FC530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ABE4-71DA-EF42-9B6B-EF221EC5F264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EDCCD-DA8F-3F48-8877-F333FE3F8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7793C-1B37-E94A-BE3A-9C69196F2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0AD5-8869-FF4A-BB9F-CB910FF8C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36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9A758-E438-7D46-9645-CC93E74A0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3C4B8-8A30-094B-92D8-7BF7D5A73C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CE5658-DB48-3A49-A23E-FCC587A38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FD46C-3BD5-054F-ABB7-BE4660B70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ABE4-71DA-EF42-9B6B-EF221EC5F264}" type="datetimeFigureOut">
              <a:rPr lang="en-US" smtClean="0"/>
              <a:t>7/21/20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57B92-32D4-9E40-8253-4AC5A1A3F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0A7EC-614C-334B-9CAE-9E8F17F76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0AD5-8869-FF4A-BB9F-CB910FF8C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7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0E879-3529-6244-8E9F-5E489050B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1499A-60D5-BB4B-91C0-AF26A694F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2CF9D-45B0-C345-9D79-A62A90633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0F5B4-8B49-C346-A03B-47EBBA9B6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318979-C57C-4949-A65C-2938F6030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2FEE6D-0CA8-414C-A807-E14E8CE07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ABE4-71DA-EF42-9B6B-EF221EC5F264}" type="datetimeFigureOut">
              <a:rPr lang="en-US" smtClean="0"/>
              <a:t>7/21/20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C1FC72-06D2-9849-ADFE-4C12CAB2C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998446-95C4-3242-9FBE-73010178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0AD5-8869-FF4A-BB9F-CB910FF8C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45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DABF-5A5E-D542-99B6-F5FB4D3F4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F28D1C-C723-4546-B1BE-7A5AF644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ABE4-71DA-EF42-9B6B-EF221EC5F264}" type="datetimeFigureOut">
              <a:rPr lang="en-US" smtClean="0"/>
              <a:t>7/21/20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9F8147-F8B4-4C4B-A589-B38C06F50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BBC93C-7DD8-2A4D-B5F4-656B62616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0AD5-8869-FF4A-BB9F-CB910FF8C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59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F0A162-F512-9F4B-8177-615AD3D32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ABE4-71DA-EF42-9B6B-EF221EC5F264}" type="datetimeFigureOut">
              <a:rPr lang="en-US" smtClean="0"/>
              <a:t>7/21/20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4C1417-BF70-8D4D-AFD1-66F8C371F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833E5-F9D3-174D-A6C8-E2846E675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0AD5-8869-FF4A-BB9F-CB910FF8C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60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07222-F390-884F-977E-65207CB7B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42E7-538A-F94E-8BF0-D52B070BF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7A2656-5B96-A644-B3E3-D299FE2F7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80151-8770-2F4F-BAEA-9DDA8A6CD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ABE4-71DA-EF42-9B6B-EF221EC5F264}" type="datetimeFigureOut">
              <a:rPr lang="en-US" smtClean="0"/>
              <a:t>7/21/20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8CA9C-22A7-AC49-8CAF-02000AF92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C499B-2210-354B-BAE2-BA5C8F9EE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0AD5-8869-FF4A-BB9F-CB910FF8C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40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0BB32-6840-9C4E-984E-72FD15DD7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9942A9-0D95-3D42-B1A2-540DE66037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F0289-72CD-044F-A24A-60941A88D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3CCBD-6033-2E4D-BFFB-1E433CAC1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ABE4-71DA-EF42-9B6B-EF221EC5F264}" type="datetimeFigureOut">
              <a:rPr lang="en-US" smtClean="0"/>
              <a:t>7/21/20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020D7-35B9-6E40-8B1C-72FF0825B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52197-7FC2-C44D-A1B7-CD3D124CE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0AD5-8869-FF4A-BB9F-CB910FF8C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4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C9DDAE-8E36-C04A-A1B9-FA1855FB7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30258-5C15-9C46-AF7A-6DAA11E4B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99F40-E7E9-344E-B790-B64EECDE7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8ABE4-71DA-EF42-9B6B-EF221EC5F264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A245B-F91A-5C43-A931-EEE93AD15A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5ED2F-B267-9449-AFEF-0415D50794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00AD5-8869-FF4A-BB9F-CB910FF8C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3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bioinformatics-course-feedback.questionpro.com/" TargetMode="Externa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48288"/>
            <a:ext cx="9144000" cy="125367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Krishna Choudhary</a:t>
            </a:r>
          </a:p>
          <a:p>
            <a:r>
              <a:rPr lang="en-US" dirty="0"/>
              <a:t>Bioinformatics Core, GIDB</a:t>
            </a:r>
          </a:p>
          <a:p>
            <a:r>
              <a:rPr lang="en-US" dirty="0"/>
              <a:t>2020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2727" y="1385454"/>
            <a:ext cx="10806545" cy="2658533"/>
          </a:xfrm>
          <a:solidFill>
            <a:schemeClr val="accent5">
              <a:lumMod val="50000"/>
              <a:alpha val="50000"/>
            </a:schemeClr>
          </a:solidFill>
        </p:spPr>
        <p:txBody>
          <a:bodyPr/>
          <a:lstStyle/>
          <a:p>
            <a:r>
              <a:rPr lang="en-US" dirty="0"/>
              <a:t>RNA-</a:t>
            </a:r>
            <a:r>
              <a:rPr lang="en-US" dirty="0" err="1"/>
              <a:t>seq</a:t>
            </a:r>
            <a:r>
              <a:rPr lang="en-US" dirty="0"/>
              <a:t> data analysis: </a:t>
            </a:r>
            <a:br>
              <a:rPr lang="en-US" dirty="0"/>
            </a:br>
            <a:r>
              <a:rPr lang="en-US" dirty="0"/>
              <a:t>From counts to differentially expressed genes using </a:t>
            </a:r>
            <a:r>
              <a:rPr lang="en-US" dirty="0" err="1"/>
              <a:t>edgeR</a:t>
            </a:r>
            <a:r>
              <a:rPr lang="en-US" dirty="0"/>
              <a:t>-quasi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Gladstone Institutes</a:t>
            </a:r>
          </a:p>
        </p:txBody>
      </p:sp>
    </p:spTree>
    <p:extLst>
      <p:ext uri="{BB962C8B-B14F-4D97-AF65-F5344CB8AC3E}">
        <p14:creationId xmlns:p14="http://schemas.microsoft.com/office/powerpoint/2010/main" val="562111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B3B367-E4EE-7F48-A3AE-DB2216272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Goal: To identify a set of genes that are differentially expressed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B04FAB-E87D-124B-8159-A31D59EA6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93" y="1857441"/>
            <a:ext cx="6111154" cy="48457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D3C7AA-A647-B34D-84E0-17F3859F865D}"/>
              </a:ext>
            </a:extLst>
          </p:cNvPr>
          <p:cNvSpPr txBox="1"/>
          <p:nvPr/>
        </p:nvSpPr>
        <p:spPr>
          <a:xfrm>
            <a:off x="7409793" y="1944414"/>
            <a:ext cx="27221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 we ensure high power for detection and high specificity when faced with noise? </a:t>
            </a:r>
          </a:p>
          <a:p>
            <a:endParaRPr lang="en-US" dirty="0"/>
          </a:p>
          <a:p>
            <a:r>
              <a:rPr lang="en-US" dirty="0"/>
              <a:t>Can we make reliable inferences for genes with very low counts? What should we consider “very low”?</a:t>
            </a:r>
          </a:p>
        </p:txBody>
      </p:sp>
    </p:spTree>
    <p:extLst>
      <p:ext uri="{BB962C8B-B14F-4D97-AF65-F5344CB8AC3E}">
        <p14:creationId xmlns:p14="http://schemas.microsoft.com/office/powerpoint/2010/main" val="2840562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4B7ADD-DACD-9A41-96FA-1A3B82DF20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4"/>
            <a:ext cx="10515600" cy="4772076"/>
          </a:xfrm>
        </p:spPr>
        <p:txBody>
          <a:bodyPr/>
          <a:lstStyle/>
          <a:p>
            <a:r>
              <a:rPr lang="en-US" dirty="0" err="1"/>
              <a:t>edgeR</a:t>
            </a:r>
            <a:r>
              <a:rPr lang="en-US" dirty="0"/>
              <a:t> utilizes a theoretical model that captures some of the known processes leading to noise in counts data. (null model)</a:t>
            </a:r>
          </a:p>
          <a:p>
            <a:endParaRPr lang="en-US" sz="300" dirty="0"/>
          </a:p>
          <a:p>
            <a:r>
              <a:rPr lang="en-US" dirty="0"/>
              <a:t>Assume that the data is generated according to this model.</a:t>
            </a:r>
          </a:p>
          <a:p>
            <a:endParaRPr lang="en-US" sz="300" dirty="0"/>
          </a:p>
          <a:p>
            <a:r>
              <a:rPr lang="en-US" dirty="0"/>
              <a:t>Given any observed level of difference </a:t>
            </a:r>
            <a:r>
              <a:rPr lang="en-US"/>
              <a:t>in mean expression </a:t>
            </a:r>
            <a:r>
              <a:rPr lang="en-US" dirty="0"/>
              <a:t>levels of a gene, compute the probability that the observation will result from the null model. (p value)</a:t>
            </a:r>
          </a:p>
          <a:p>
            <a:endParaRPr lang="en-US" sz="300" dirty="0"/>
          </a:p>
          <a:p>
            <a:r>
              <a:rPr lang="en-US" dirty="0"/>
              <a:t>If the probability is very low (e.g., p &lt; 0.05), infer that something may be happening that we did not account for in the null model. (e.g., biological processes in L cells for milk production)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235657-6594-FC41-A7D7-F5C715236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to identify DE genes:</a:t>
            </a:r>
          </a:p>
        </p:txBody>
      </p:sp>
    </p:spTree>
    <p:extLst>
      <p:ext uri="{BB962C8B-B14F-4D97-AF65-F5344CB8AC3E}">
        <p14:creationId xmlns:p14="http://schemas.microsoft.com/office/powerpoint/2010/main" val="1640265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A3DDBE-2995-2146-9550-6B3A9484B1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767997"/>
            <a:ext cx="10515600" cy="5447645"/>
          </a:xfrm>
        </p:spPr>
        <p:txBody>
          <a:bodyPr/>
          <a:lstStyle/>
          <a:p>
            <a:r>
              <a:rPr lang="en-US" dirty="0"/>
              <a:t>P value represents the chance that we may be wrong in calling something significantly differential. Example:</a:t>
            </a:r>
          </a:p>
          <a:p>
            <a:pPr lvl="1"/>
            <a:r>
              <a:rPr lang="en-US" sz="2000" dirty="0"/>
              <a:t>P = 0.01 means 1% chance that we may be wrong.</a:t>
            </a:r>
          </a:p>
          <a:p>
            <a:pPr lvl="1"/>
            <a:r>
              <a:rPr lang="en-US" sz="2000" dirty="0"/>
              <a:t>P = 0.50 means 50% chance that we may be wrong.</a:t>
            </a:r>
          </a:p>
          <a:p>
            <a:endParaRPr lang="en-US" sz="300" dirty="0"/>
          </a:p>
          <a:p>
            <a:r>
              <a:rPr lang="en-US" dirty="0"/>
              <a:t>More than 20k genes under consideration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sz="2000" dirty="0"/>
              <a:t>=&gt; if a certain difference in expression levels has only 1% chance of happening given the null model, it might be observed for 200 genes even if the null model were true for all the genes.</a:t>
            </a:r>
          </a:p>
          <a:p>
            <a:pPr marL="0" indent="0">
              <a:buNone/>
            </a:pPr>
            <a:r>
              <a:rPr lang="en-US" sz="2000" dirty="0"/>
              <a:t>       =&gt; 200+ false positives</a:t>
            </a:r>
          </a:p>
          <a:p>
            <a:pPr marL="0" indent="0">
              <a:buNone/>
            </a:pPr>
            <a:endParaRPr lang="en-US" sz="300" dirty="0"/>
          </a:p>
          <a:p>
            <a:r>
              <a:rPr lang="en-US" sz="2400" dirty="0"/>
              <a:t>Hence, there is a need to adjust the p-values.</a:t>
            </a:r>
          </a:p>
          <a:p>
            <a:pPr lvl="1"/>
            <a:r>
              <a:rPr lang="en-US" sz="2000" dirty="0"/>
              <a:t>The more genes we test, the more we must adjust.</a:t>
            </a:r>
          </a:p>
          <a:p>
            <a:pPr lvl="1"/>
            <a:r>
              <a:rPr lang="en-US" sz="2000" dirty="0"/>
              <a:t>Reduce the number of tests by filtering out “uninteresting” genes.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A4239D-159D-F246-BC44-BF03DB023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to correct for multiple testing</a:t>
            </a:r>
          </a:p>
        </p:txBody>
      </p:sp>
    </p:spTree>
    <p:extLst>
      <p:ext uri="{BB962C8B-B14F-4D97-AF65-F5344CB8AC3E}">
        <p14:creationId xmlns:p14="http://schemas.microsoft.com/office/powerpoint/2010/main" val="1972339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9FEDF88-CB6E-FE49-965A-991B773BF5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387798"/>
          </a:xfrm>
        </p:spPr>
        <p:txBody>
          <a:bodyPr/>
          <a:lstStyle/>
          <a:p>
            <a:r>
              <a:rPr lang="en-US" dirty="0"/>
              <a:t>Variation in sequencing depths =&gt; Need to normalize counts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DB4776-28BC-9645-961E-7649C9C45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other than differential gene expression that cause variation in counts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138FDBF-490E-A142-8B83-34784E8509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956345"/>
              </p:ext>
            </p:extLst>
          </p:nvPr>
        </p:nvGraphicFramePr>
        <p:xfrm>
          <a:off x="2084545" y="2842757"/>
          <a:ext cx="3086538" cy="335407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43269">
                  <a:extLst>
                    <a:ext uri="{9D8B030D-6E8A-4147-A177-3AD203B41FA5}">
                      <a16:colId xmlns:a16="http://schemas.microsoft.com/office/drawing/2014/main" val="435521736"/>
                    </a:ext>
                  </a:extLst>
                </a:gridCol>
                <a:gridCol w="1543269">
                  <a:extLst>
                    <a:ext uri="{9D8B030D-6E8A-4147-A177-3AD203B41FA5}">
                      <a16:colId xmlns:a16="http://schemas.microsoft.com/office/drawing/2014/main" val="4081685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159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B.virgin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23085177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375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B.virgin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21628857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3010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B.pregnant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23919152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1883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B.pregnant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22490570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8438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B.lactating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21382233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6529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B.lactating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19884434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907703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7793AB6-8515-D345-B9DD-EBCE9E2B7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460587"/>
              </p:ext>
            </p:extLst>
          </p:nvPr>
        </p:nvGraphicFramePr>
        <p:xfrm>
          <a:off x="6593485" y="2848306"/>
          <a:ext cx="3233684" cy="334899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16842">
                  <a:extLst>
                    <a:ext uri="{9D8B030D-6E8A-4147-A177-3AD203B41FA5}">
                      <a16:colId xmlns:a16="http://schemas.microsoft.com/office/drawing/2014/main" val="2835238069"/>
                    </a:ext>
                  </a:extLst>
                </a:gridCol>
                <a:gridCol w="1616842">
                  <a:extLst>
                    <a:ext uri="{9D8B030D-6E8A-4147-A177-3AD203B41FA5}">
                      <a16:colId xmlns:a16="http://schemas.microsoft.com/office/drawing/2014/main" val="513191"/>
                    </a:ext>
                  </a:extLst>
                </a:gridCol>
              </a:tblGrid>
              <a:tr h="2253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212395"/>
                  </a:ext>
                </a:extLst>
              </a:tr>
              <a:tr h="483745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L.virgin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20213223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919720"/>
                  </a:ext>
                </a:extLst>
              </a:tr>
              <a:tr h="483745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L.virgin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21509988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7507865"/>
                  </a:ext>
                </a:extLst>
              </a:tr>
              <a:tr h="483745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L.pregnant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22073815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909828"/>
                  </a:ext>
                </a:extLst>
              </a:tr>
              <a:tr h="483745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L.pregnant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21837341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4408333"/>
                  </a:ext>
                </a:extLst>
              </a:tr>
              <a:tr h="483745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L.lactating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24638939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2413013"/>
                  </a:ext>
                </a:extLst>
              </a:tr>
              <a:tr h="483745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L.lactating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24581591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8193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6368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701A425-66E8-FD45-85ED-03D2444A99D9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838200" y="1876483"/>
                <a:ext cx="10515600" cy="4037195"/>
              </a:xfrm>
            </p:spPr>
            <p:txBody>
              <a:bodyPr/>
              <a:lstStyle/>
              <a:p>
                <a:r>
                  <a:rPr lang="en-US" dirty="0"/>
                  <a:t># reads for YFG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Amount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nucleic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acid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from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YFG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Total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nucleic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acid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sample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x Total reads</a:t>
                </a:r>
              </a:p>
              <a:p>
                <a:endParaRPr lang="en-US" sz="800" dirty="0"/>
              </a:p>
              <a:p>
                <a:r>
                  <a:rPr lang="en-US" dirty="0"/>
                  <a:t>Need to normalize for difference in total reads between samples. </a:t>
                </a:r>
              </a:p>
              <a:p>
                <a:pPr lvl="1"/>
                <a:r>
                  <a:rPr lang="en-US" dirty="0"/>
                  <a:t>Might be enough if total nucleic acid is the same in both samples.</a:t>
                </a:r>
              </a:p>
              <a:p>
                <a:pPr lvl="1"/>
                <a:r>
                  <a:rPr lang="en-US" dirty="0"/>
                  <a:t>Example: technical replicates</a:t>
                </a:r>
              </a:p>
              <a:p>
                <a:pPr lvl="1"/>
                <a:endParaRPr lang="en-US" sz="800" dirty="0"/>
              </a:p>
              <a:p>
                <a:r>
                  <a:rPr lang="en-US" dirty="0"/>
                  <a:t>Need to account for difference in sample composition.</a:t>
                </a:r>
              </a:p>
              <a:p>
                <a:pPr lvl="1"/>
                <a:r>
                  <a:rPr lang="en-US" dirty="0"/>
                  <a:t>Assume that the large majority of genes are not differential.</a:t>
                </a:r>
              </a:p>
              <a:p>
                <a:pPr lvl="1"/>
                <a:r>
                  <a:rPr lang="en-US" dirty="0"/>
                  <a:t>Adjust counts such that for most genes, counts are not differential.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701A425-66E8-FD45-85ED-03D2444A99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838200" y="1876483"/>
                <a:ext cx="10515600" cy="4037195"/>
              </a:xfrm>
              <a:blipFill>
                <a:blip r:embed="rId3"/>
                <a:stretch>
                  <a:fillRect t="-1881" b="-3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5BB38D1-8BFA-BA45-95E6-F98AE6E59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Observed counts depend on total reads sequenced and sample composition</a:t>
            </a:r>
          </a:p>
        </p:txBody>
      </p:sp>
    </p:spTree>
    <p:extLst>
      <p:ext uri="{BB962C8B-B14F-4D97-AF65-F5344CB8AC3E}">
        <p14:creationId xmlns:p14="http://schemas.microsoft.com/office/powerpoint/2010/main" val="475752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C86204A7-F4A7-2141-B437-F99E79AB3CC6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838200" y="1876483"/>
                <a:ext cx="10515600" cy="4396588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Choose a reference sample.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the M and A values for all genes.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Filter genes that fall in the tails of M and A distributions.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Estimate variance of M values.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Estimate TMM --- the weighted average of trimmed M-values.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Size factor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𝑇𝑀𝑀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Adjust such that these multiply to 1.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C86204A7-F4A7-2141-B437-F99E79AB3C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838200" y="1876483"/>
                <a:ext cx="10515600" cy="4396588"/>
              </a:xfrm>
              <a:blipFill>
                <a:blip r:embed="rId3"/>
                <a:stretch>
                  <a:fillRect t="-3458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802808E-D64D-1B40-AF1B-2DE180E72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Normalization: Trimmed Mean of M-values </a:t>
            </a:r>
          </a:p>
        </p:txBody>
      </p:sp>
    </p:spTree>
    <p:extLst>
      <p:ext uri="{BB962C8B-B14F-4D97-AF65-F5344CB8AC3E}">
        <p14:creationId xmlns:p14="http://schemas.microsoft.com/office/powerpoint/2010/main" val="1029115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069B29-891B-BE48-B724-2D48F20D3F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4592026"/>
          </a:xfrm>
        </p:spPr>
        <p:txBody>
          <a:bodyPr/>
          <a:lstStyle/>
          <a:p>
            <a:r>
              <a:rPr lang="en-US" dirty="0"/>
              <a:t>RLE approach by Anders and Huber (2010)</a:t>
            </a:r>
          </a:p>
          <a:p>
            <a:pPr lvl="1"/>
            <a:r>
              <a:rPr lang="en-US" dirty="0"/>
              <a:t>Reference: geometric mean of all samples</a:t>
            </a:r>
          </a:p>
          <a:p>
            <a:pPr lvl="1"/>
            <a:r>
              <a:rPr lang="en-US" dirty="0"/>
              <a:t>Normalization factor: median ratio of each sample to the reference</a:t>
            </a:r>
          </a:p>
          <a:p>
            <a:pPr lvl="1"/>
            <a:r>
              <a:rPr lang="en-US" dirty="0"/>
              <a:t>Identical to TMM approach</a:t>
            </a:r>
          </a:p>
          <a:p>
            <a:pPr lvl="1"/>
            <a:r>
              <a:rPr lang="en-US" dirty="0"/>
              <a:t>See link in description for complete reference</a:t>
            </a:r>
          </a:p>
          <a:p>
            <a:pPr lvl="1"/>
            <a:endParaRPr lang="en-US" dirty="0"/>
          </a:p>
          <a:p>
            <a:r>
              <a:rPr lang="en-US" dirty="0"/>
              <a:t>Upper quartile normalization by Bullard et al (2010)</a:t>
            </a:r>
          </a:p>
          <a:p>
            <a:pPr lvl="1"/>
            <a:r>
              <a:rPr lang="en-US" dirty="0"/>
              <a:t>Normalization factor: 75% quantile of the counts for each sample</a:t>
            </a:r>
          </a:p>
          <a:p>
            <a:pPr lvl="1"/>
            <a:r>
              <a:rPr lang="en-US" dirty="0"/>
              <a:t>Not recommended in general</a:t>
            </a:r>
          </a:p>
          <a:p>
            <a:pPr lvl="1"/>
            <a:r>
              <a:rPr lang="en-US"/>
              <a:t>See link in description for complete reference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F90BBE-48F1-0B40-AA05-BB7E9451A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approaches to normalization</a:t>
            </a:r>
          </a:p>
        </p:txBody>
      </p:sp>
    </p:spTree>
    <p:extLst>
      <p:ext uri="{BB962C8B-B14F-4D97-AF65-F5344CB8AC3E}">
        <p14:creationId xmlns:p14="http://schemas.microsoft.com/office/powerpoint/2010/main" val="4055911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80F9D1-0C01-8D4C-BFFD-B899DB77D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MDS and PCA plots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368741-074A-424F-AB66-EB90F5B449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34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B4F703-94FB-9D4D-B02D-1863120FA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Expression level of Casein varies in a way that is strongly indicative of the effect of </a:t>
            </a:r>
            <a:r>
              <a:rPr lang="en-US" sz="2800" dirty="0" err="1"/>
              <a:t>CellType</a:t>
            </a:r>
            <a:r>
              <a:rPr lang="en-US" sz="2800" dirty="0"/>
              <a:t> and Status.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AF6A67D-C776-F34C-B6C0-22E633A7E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102" y="1856942"/>
            <a:ext cx="4450773" cy="459581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AEFFB0F-4A92-DB49-860E-44F438BCC65A}"/>
              </a:ext>
            </a:extLst>
          </p:cNvPr>
          <p:cNvSpPr txBox="1"/>
          <p:nvPr/>
        </p:nvSpPr>
        <p:spPr>
          <a:xfrm>
            <a:off x="1565564" y="2673927"/>
            <a:ext cx="19257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are the </a:t>
            </a:r>
            <a:r>
              <a:rPr lang="en-US" dirty="0" err="1"/>
              <a:t>B.lactating</a:t>
            </a:r>
            <a:r>
              <a:rPr lang="en-US" dirty="0"/>
              <a:t> samples not close to </a:t>
            </a:r>
            <a:r>
              <a:rPr lang="en-US" dirty="0" err="1"/>
              <a:t>B.virgin</a:t>
            </a:r>
            <a:r>
              <a:rPr lang="en-US" dirty="0"/>
              <a:t> and </a:t>
            </a:r>
            <a:r>
              <a:rPr lang="en-US" dirty="0" err="1"/>
              <a:t>B.pregnant</a:t>
            </a:r>
            <a:r>
              <a:rPr lang="en-US" dirty="0"/>
              <a:t> samples? </a:t>
            </a:r>
          </a:p>
          <a:p>
            <a:endParaRPr lang="en-US" dirty="0"/>
          </a:p>
          <a:p>
            <a:r>
              <a:rPr lang="en-US" dirty="0"/>
              <a:t>Could it be due to batch effects?</a:t>
            </a:r>
          </a:p>
        </p:txBody>
      </p:sp>
    </p:spTree>
    <p:extLst>
      <p:ext uri="{BB962C8B-B14F-4D97-AF65-F5344CB8AC3E}">
        <p14:creationId xmlns:p14="http://schemas.microsoft.com/office/powerpoint/2010/main" val="2665387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B4F703-94FB-9D4D-B02D-1863120FA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 general, the way expression appears to vary across samples could be dominated by noise, batch effects, real signal, etc.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7ACFB3A-BF38-904D-80C9-9DD22F71D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854" y="1856942"/>
            <a:ext cx="4814455" cy="459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300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4DA7A6-C680-6B4C-A4CB-F4B71DCBAE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1419876"/>
          </a:xfrm>
        </p:spPr>
        <p:txBody>
          <a:bodyPr/>
          <a:lstStyle/>
          <a:p>
            <a:r>
              <a:rPr lang="en-US" dirty="0"/>
              <a:t>Familiarity with R and 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dirty="0"/>
              <a:t>Familiarity with RNA-</a:t>
            </a:r>
            <a:r>
              <a:rPr lang="en-US" dirty="0" err="1"/>
              <a:t>seq</a:t>
            </a:r>
            <a:r>
              <a:rPr lang="en-US" dirty="0"/>
              <a:t> protocol</a:t>
            </a:r>
          </a:p>
          <a:p>
            <a:r>
              <a:rPr lang="en-US" dirty="0"/>
              <a:t>Familiarity with basic concepts of hypothesis testing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E06640-01E9-A74C-B283-8B232C9E0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Assumed background</a:t>
            </a:r>
          </a:p>
        </p:txBody>
      </p:sp>
    </p:spTree>
    <p:extLst>
      <p:ext uri="{BB962C8B-B14F-4D97-AF65-F5344CB8AC3E}">
        <p14:creationId xmlns:p14="http://schemas.microsoft.com/office/powerpoint/2010/main" val="1792621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883C63-0BB3-0046-997D-4002F677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Maximum Likelihood Estimates: </a:t>
            </a:r>
            <a:br>
              <a:rPr lang="en-US" dirty="0"/>
            </a:br>
            <a:r>
              <a:rPr lang="en-US" sz="2400" dirty="0"/>
              <a:t>What’s the parameter value that makes the observed data the most likely observation?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F908A5-6A3F-D846-B94E-B96BC3270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780" y="2008907"/>
            <a:ext cx="5151005" cy="40715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AE3B45-40B8-0147-B815-5641E786F43F}"/>
              </a:ext>
            </a:extLst>
          </p:cNvPr>
          <p:cNvSpPr txBox="1"/>
          <p:nvPr/>
        </p:nvSpPr>
        <p:spPr>
          <a:xfrm>
            <a:off x="7051964" y="2147455"/>
            <a:ext cx="41563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run a “thought” experiment: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Say, we randomly pick 10 mRNA molecules from a sample.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observe that 8 of them come from YFG.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the proportion of YFG molecules out of all the mRNAs?</a:t>
            </a:r>
          </a:p>
        </p:txBody>
      </p:sp>
    </p:spTree>
    <p:extLst>
      <p:ext uri="{BB962C8B-B14F-4D97-AF65-F5344CB8AC3E}">
        <p14:creationId xmlns:p14="http://schemas.microsoft.com/office/powerpoint/2010/main" val="3179560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05D9FF-081C-1D4A-9610-36CF7A529C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2583271"/>
          </a:xfrm>
        </p:spPr>
        <p:txBody>
          <a:bodyPr/>
          <a:lstStyle/>
          <a:p>
            <a:r>
              <a:rPr lang="en-US" dirty="0"/>
              <a:t>For an intuitive explanation by Bradley </a:t>
            </a:r>
            <a:r>
              <a:rPr lang="en-US" dirty="0" err="1"/>
              <a:t>Efron</a:t>
            </a:r>
            <a:r>
              <a:rPr lang="en-US" dirty="0"/>
              <a:t>, see link in description</a:t>
            </a:r>
          </a:p>
          <a:p>
            <a:endParaRPr lang="en-US" dirty="0"/>
          </a:p>
          <a:p>
            <a:r>
              <a:rPr lang="en-US" dirty="0"/>
              <a:t>Original paper: Robbins, Herbert. </a:t>
            </a:r>
            <a:r>
              <a:rPr lang="en-US" i="1" dirty="0"/>
              <a:t>An Empirical Bayes Approach to Statistics.</a:t>
            </a:r>
            <a:r>
              <a:rPr lang="en-US" dirty="0"/>
              <a:t> (see description for complete reference)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C335AD-367B-9440-BC1E-B6CD4993E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Empirical Bayes estimates of dispersion parameters: Learning from the experience of others</a:t>
            </a:r>
          </a:p>
        </p:txBody>
      </p:sp>
    </p:spTree>
    <p:extLst>
      <p:ext uri="{BB962C8B-B14F-4D97-AF65-F5344CB8AC3E}">
        <p14:creationId xmlns:p14="http://schemas.microsoft.com/office/powerpoint/2010/main" val="3900548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FDF4C8-E49A-DE47-B97C-B177D685F2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1419876"/>
          </a:xfrm>
        </p:spPr>
        <p:txBody>
          <a:bodyPr/>
          <a:lstStyle/>
          <a:p>
            <a:r>
              <a:rPr lang="en-US" dirty="0"/>
              <a:t>Intro to Pathway Modeling </a:t>
            </a:r>
          </a:p>
          <a:p>
            <a:endParaRPr lang="en-US" dirty="0"/>
          </a:p>
          <a:p>
            <a:r>
              <a:rPr lang="en-US" dirty="0"/>
              <a:t>Whole Genome </a:t>
            </a:r>
            <a:r>
              <a:rPr lang="en-US"/>
              <a:t>Sequence Analysis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7A359E-0CC3-8F43-A978-4168A27E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workshops</a:t>
            </a:r>
          </a:p>
        </p:txBody>
      </p:sp>
    </p:spTree>
    <p:extLst>
      <p:ext uri="{BB962C8B-B14F-4D97-AF65-F5344CB8AC3E}">
        <p14:creationId xmlns:p14="http://schemas.microsoft.com/office/powerpoint/2010/main" val="955015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741519-BE24-CD46-917C-973842317C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1419876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https://bioinformatics-course-feedback.questionpro.com/</a:t>
            </a:r>
            <a:endParaRPr lang="en-US" dirty="0"/>
          </a:p>
          <a:p>
            <a:endParaRPr lang="en-US" dirty="0"/>
          </a:p>
          <a:p>
            <a:r>
              <a:rPr lang="en-US"/>
              <a:t>~3 </a:t>
            </a:r>
            <a:r>
              <a:rPr lang="en-US" dirty="0"/>
              <a:t>min.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243F3D-84FD-1B47-961E-CAF8E1895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feedback is important to us!</a:t>
            </a:r>
          </a:p>
        </p:txBody>
      </p:sp>
    </p:spTree>
    <p:extLst>
      <p:ext uri="{BB962C8B-B14F-4D97-AF65-F5344CB8AC3E}">
        <p14:creationId xmlns:p14="http://schemas.microsoft.com/office/powerpoint/2010/main" val="856610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91B6B1A-4123-924B-B2D9-B4EDDF2A060B}"/>
              </a:ext>
            </a:extLst>
          </p:cNvPr>
          <p:cNvSpPr txBox="1"/>
          <p:nvPr/>
        </p:nvSpPr>
        <p:spPr>
          <a:xfrm>
            <a:off x="4752109" y="2604655"/>
            <a:ext cx="50014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3816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616E78-46ED-7B41-8A7A-79FBBDE07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Typical protocol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EB60B-2D3C-C94E-ABEA-27D499A446C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936FD3-174D-8740-A172-B7093C3E1B2E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9CD0ED-2432-194F-8584-5C53B5CBA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8799"/>
            <a:ext cx="10515600" cy="456065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783B5B1-0BF2-544F-9FEF-117DAEBCED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Figure: Berge et al., 2018, PeerJ Preprints.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223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9C26A5-B375-3E48-B591-89519C10E6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3924151"/>
          </a:xfrm>
        </p:spPr>
        <p:txBody>
          <a:bodyPr/>
          <a:lstStyle/>
          <a:p>
            <a:r>
              <a:rPr lang="en-US" sz="2000" dirty="0"/>
              <a:t>What is the biological question that we seek to answer?</a:t>
            </a:r>
          </a:p>
          <a:p>
            <a:r>
              <a:rPr lang="en-US" sz="2000" dirty="0"/>
              <a:t>How many tissue types and/or time points to compare?</a:t>
            </a:r>
          </a:p>
          <a:p>
            <a:r>
              <a:rPr lang="en-US" sz="2000" dirty="0"/>
              <a:t>How deep should we sequence?</a:t>
            </a:r>
          </a:p>
          <a:p>
            <a:r>
              <a:rPr lang="en-US" sz="2000" dirty="0"/>
              <a:t>Read length?</a:t>
            </a:r>
          </a:p>
          <a:p>
            <a:r>
              <a:rPr lang="en-US" sz="2000" dirty="0"/>
              <a:t>Which sequencing platform?</a:t>
            </a:r>
          </a:p>
          <a:p>
            <a:r>
              <a:rPr lang="en-US" sz="2000" dirty="0"/>
              <a:t>Single-end or paired-end?</a:t>
            </a:r>
          </a:p>
          <a:p>
            <a:r>
              <a:rPr lang="en-US" sz="2000" dirty="0"/>
              <a:t>Pooling?</a:t>
            </a:r>
          </a:p>
          <a:p>
            <a:r>
              <a:rPr lang="en-US" sz="2000" dirty="0"/>
              <a:t>Biological replicates?</a:t>
            </a:r>
          </a:p>
          <a:p>
            <a:r>
              <a:rPr lang="en-US" sz="2000" dirty="0"/>
              <a:t>Technical replicates?</a:t>
            </a:r>
          </a:p>
          <a:p>
            <a:r>
              <a:rPr lang="en-US" sz="2000" dirty="0"/>
              <a:t>Additional considerations?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C2E0AD-B03B-1646-83F9-6770A5F9E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Experiment design influences data analysis.</a:t>
            </a:r>
            <a:br>
              <a:rPr lang="en-US" sz="3200" dirty="0"/>
            </a:br>
            <a:r>
              <a:rPr lang="en-US" sz="2800" dirty="0"/>
              <a:t>(should be planned to address relevant questions)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E9805-6744-EE44-B2F9-FC16F405DAA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936FD3-174D-8740-A172-B7093C3E1B2E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6CBDA5-68BE-9B41-9A9D-DAC070EF4275}"/>
              </a:ext>
            </a:extLst>
          </p:cNvPr>
          <p:cNvSpPr txBox="1"/>
          <p:nvPr/>
        </p:nvSpPr>
        <p:spPr>
          <a:xfrm>
            <a:off x="5984240" y="2875279"/>
            <a:ext cx="5369560" cy="292535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latin typeface="Helvetica" charset="0"/>
                <a:ea typeface="Times New Roman" charset="0"/>
                <a:cs typeface="Arial" charset="0"/>
              </a:rPr>
              <a:t>Not the subject matter today!</a:t>
            </a:r>
          </a:p>
          <a:p>
            <a:pPr>
              <a:spcAft>
                <a:spcPts val="600"/>
              </a:spcAft>
            </a:pPr>
            <a:endParaRPr lang="en-US" dirty="0">
              <a:latin typeface="Helvetica" charset="0"/>
              <a:ea typeface="Times New Roman" charset="0"/>
              <a:cs typeface="Arial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Helvetica" charset="0"/>
                <a:ea typeface="Times New Roman" charset="0"/>
                <a:cs typeface="Arial" charset="0"/>
              </a:rPr>
              <a:t>Workshop by Reuben Thomas:</a:t>
            </a:r>
          </a:p>
          <a:p>
            <a:pPr>
              <a:spcAft>
                <a:spcPts val="600"/>
              </a:spcAft>
            </a:pPr>
            <a:r>
              <a:rPr lang="en-US" i="1" dirty="0">
                <a:latin typeface="Helvetica" charset="0"/>
                <a:ea typeface="Times New Roman" charset="0"/>
                <a:cs typeface="Arial" charset="0"/>
              </a:rPr>
              <a:t>     Intro to statistics and experimental design</a:t>
            </a:r>
            <a:r>
              <a:rPr lang="en-US" dirty="0">
                <a:latin typeface="Helvetica" charset="0"/>
                <a:ea typeface="Times New Roman" charset="0"/>
                <a:cs typeface="Arial" charset="0"/>
              </a:rPr>
              <a:t>.</a:t>
            </a:r>
          </a:p>
          <a:p>
            <a:pPr>
              <a:spcAft>
                <a:spcPts val="600"/>
              </a:spcAft>
            </a:pPr>
            <a:endParaRPr lang="en-US" dirty="0">
              <a:latin typeface="Helvetica" charset="0"/>
              <a:ea typeface="Times New Roman" charset="0"/>
              <a:cs typeface="Arial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latin typeface="Helvetica" charset="0"/>
                <a:ea typeface="Times New Roman" charset="0"/>
                <a:cs typeface="Arial" charset="0"/>
              </a:rPr>
              <a:t>Reading material:</a:t>
            </a:r>
            <a:endParaRPr lang="en-US" dirty="0">
              <a:latin typeface="Helvetica" charset="0"/>
              <a:ea typeface="Times New Roman" charset="0"/>
              <a:cs typeface="Arial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latin typeface="Helvetica" charset="0"/>
                <a:ea typeface="Times New Roman" charset="0"/>
                <a:cs typeface="Arial" charset="0"/>
              </a:rPr>
              <a:t>     </a:t>
            </a:r>
            <a:r>
              <a:rPr lang="en-US" i="1" dirty="0">
                <a:latin typeface="Helvetica" charset="0"/>
                <a:ea typeface="Times New Roman" charset="0"/>
                <a:cs typeface="Arial" charset="0"/>
              </a:rPr>
              <a:t>RNA sequencing data : hitchhiker’s guide </a:t>
            </a:r>
          </a:p>
          <a:p>
            <a:pPr>
              <a:spcAft>
                <a:spcPts val="600"/>
              </a:spcAft>
            </a:pPr>
            <a:r>
              <a:rPr lang="en-US" i="1" dirty="0">
                <a:latin typeface="Helvetica" charset="0"/>
                <a:ea typeface="Times New Roman" charset="0"/>
                <a:cs typeface="Arial" charset="0"/>
              </a:rPr>
              <a:t>     to expression analysis </a:t>
            </a:r>
            <a:r>
              <a:rPr lang="en-US" dirty="0">
                <a:latin typeface="Helvetica" charset="0"/>
                <a:ea typeface="Times New Roman" charset="0"/>
                <a:cs typeface="Arial" charset="0"/>
              </a:rPr>
              <a:t>by Berge </a:t>
            </a:r>
            <a:r>
              <a:rPr lang="en-US" i="1" dirty="0">
                <a:latin typeface="Helvetica" charset="0"/>
                <a:ea typeface="Times New Roman" charset="0"/>
                <a:cs typeface="Arial" charset="0"/>
              </a:rPr>
              <a:t>et al.</a:t>
            </a:r>
            <a:r>
              <a:rPr lang="en-US" dirty="0">
                <a:latin typeface="Helvetica" charset="0"/>
                <a:ea typeface="Times New Roman" charset="0"/>
                <a:cs typeface="Arial" charset="0"/>
              </a:rPr>
              <a:t>, 2018</a:t>
            </a:r>
            <a:endParaRPr lang="en-US" i="1" dirty="0">
              <a:latin typeface="Helvetica" charset="0"/>
              <a:ea typeface="Times New Roman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975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A0413-77DE-8C48-80B4-DC2CA260E5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936FD3-174D-8740-A172-B7093C3E1B2E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43C60F-0B60-2449-B147-3C7543ABAA34}"/>
              </a:ext>
            </a:extLst>
          </p:cNvPr>
          <p:cNvSpPr txBox="1"/>
          <p:nvPr/>
        </p:nvSpPr>
        <p:spPr>
          <a:xfrm>
            <a:off x="4890052" y="397565"/>
            <a:ext cx="2226365" cy="61622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FASTQ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EF80A0-EF6D-084C-96B3-3C71A9B9D05F}"/>
              </a:ext>
            </a:extLst>
          </p:cNvPr>
          <p:cNvSpPr txBox="1"/>
          <p:nvPr/>
        </p:nvSpPr>
        <p:spPr>
          <a:xfrm>
            <a:off x="4890051" y="1623391"/>
            <a:ext cx="2226365" cy="61622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Trim adapters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A53C4B-F702-4441-8CE0-134B876A4133}"/>
              </a:ext>
            </a:extLst>
          </p:cNvPr>
          <p:cNvSpPr txBox="1"/>
          <p:nvPr/>
        </p:nvSpPr>
        <p:spPr>
          <a:xfrm>
            <a:off x="4890050" y="2951921"/>
            <a:ext cx="2226365" cy="61622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Map reads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B41DC4-BE61-B542-8C64-5844436AD609}"/>
              </a:ext>
            </a:extLst>
          </p:cNvPr>
          <p:cNvSpPr txBox="1"/>
          <p:nvPr/>
        </p:nvSpPr>
        <p:spPr>
          <a:xfrm>
            <a:off x="4890049" y="4240695"/>
            <a:ext cx="2226365" cy="61622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Tally counts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49BB5D-A9BA-9340-8286-5DC7949B2448}"/>
              </a:ext>
            </a:extLst>
          </p:cNvPr>
          <p:cNvSpPr txBox="1"/>
          <p:nvPr/>
        </p:nvSpPr>
        <p:spPr>
          <a:xfrm>
            <a:off x="4890048" y="5608981"/>
            <a:ext cx="2226365" cy="61622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DGE analysis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D6064E-D2B6-0B41-AF2D-1B278C721D8B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6003234" y="1013791"/>
            <a:ext cx="1" cy="60960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CD3E6C-D793-1341-830A-F52D3A97D341}"/>
              </a:ext>
            </a:extLst>
          </p:cNvPr>
          <p:cNvCxnSpPr/>
          <p:nvPr/>
        </p:nvCxnSpPr>
        <p:spPr>
          <a:xfrm flipH="1">
            <a:off x="6003230" y="2300907"/>
            <a:ext cx="1" cy="60960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AF9D7A-8ED1-7D43-BBCD-3CA4AA997CF5}"/>
              </a:ext>
            </a:extLst>
          </p:cNvPr>
          <p:cNvCxnSpPr/>
          <p:nvPr/>
        </p:nvCxnSpPr>
        <p:spPr>
          <a:xfrm flipH="1">
            <a:off x="6003229" y="3573943"/>
            <a:ext cx="1" cy="60960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6BBB80F-E8A8-644A-870C-2B7DB98A8D34}"/>
              </a:ext>
            </a:extLst>
          </p:cNvPr>
          <p:cNvCxnSpPr/>
          <p:nvPr/>
        </p:nvCxnSpPr>
        <p:spPr>
          <a:xfrm flipH="1">
            <a:off x="6003229" y="4935603"/>
            <a:ext cx="1" cy="60960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E38161F-9977-B742-8429-2FD9C49353F4}"/>
              </a:ext>
            </a:extLst>
          </p:cNvPr>
          <p:cNvSpPr txBox="1"/>
          <p:nvPr/>
        </p:nvSpPr>
        <p:spPr>
          <a:xfrm>
            <a:off x="993913" y="397565"/>
            <a:ext cx="2226365" cy="61622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Sequencing center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B697DEE-3E52-FF44-A909-F202C6F4397F}"/>
              </a:ext>
            </a:extLst>
          </p:cNvPr>
          <p:cNvCxnSpPr>
            <a:cxnSpLocks/>
          </p:cNvCxnSpPr>
          <p:nvPr/>
        </p:nvCxnSpPr>
        <p:spPr>
          <a:xfrm>
            <a:off x="3220278" y="725556"/>
            <a:ext cx="166977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896BC82-D63D-D149-ADA4-479E6ACF09CB}"/>
              </a:ext>
            </a:extLst>
          </p:cNvPr>
          <p:cNvCxnSpPr/>
          <p:nvPr/>
        </p:nvCxnSpPr>
        <p:spPr>
          <a:xfrm flipH="1">
            <a:off x="6003229" y="1351722"/>
            <a:ext cx="22661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8035074-6B3E-BC46-94AD-2DD8EAE0B18A}"/>
              </a:ext>
            </a:extLst>
          </p:cNvPr>
          <p:cNvSpPr txBox="1"/>
          <p:nvPr/>
        </p:nvSpPr>
        <p:spPr>
          <a:xfrm>
            <a:off x="8289235" y="1013791"/>
            <a:ext cx="2226365" cy="61622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Check quality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A7230D2-50F7-604D-9056-40915BD8C431}"/>
              </a:ext>
            </a:extLst>
          </p:cNvPr>
          <p:cNvCxnSpPr/>
          <p:nvPr/>
        </p:nvCxnSpPr>
        <p:spPr>
          <a:xfrm flipH="1">
            <a:off x="5983351" y="2577548"/>
            <a:ext cx="22661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C435AA4-E8CE-5A48-B8CB-6EF68D080B08}"/>
              </a:ext>
            </a:extLst>
          </p:cNvPr>
          <p:cNvSpPr txBox="1"/>
          <p:nvPr/>
        </p:nvSpPr>
        <p:spPr>
          <a:xfrm>
            <a:off x="8269357" y="2239617"/>
            <a:ext cx="2226365" cy="61622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Check quality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DD3870C-6103-BA45-B5A0-2AE9D12B0C6E}"/>
              </a:ext>
            </a:extLst>
          </p:cNvPr>
          <p:cNvCxnSpPr/>
          <p:nvPr/>
        </p:nvCxnSpPr>
        <p:spPr>
          <a:xfrm flipH="1">
            <a:off x="6003229" y="3898620"/>
            <a:ext cx="22661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6C4E27D-DA51-E54D-BAB3-C32122D0DD0A}"/>
              </a:ext>
            </a:extLst>
          </p:cNvPr>
          <p:cNvSpPr txBox="1"/>
          <p:nvPr/>
        </p:nvSpPr>
        <p:spPr>
          <a:xfrm>
            <a:off x="8289235" y="3560689"/>
            <a:ext cx="2226365" cy="61622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Check quality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12A5D86-B2AA-9645-B41A-7DF54BD4EEDD}"/>
              </a:ext>
            </a:extLst>
          </p:cNvPr>
          <p:cNvCxnSpPr/>
          <p:nvPr/>
        </p:nvCxnSpPr>
        <p:spPr>
          <a:xfrm flipH="1">
            <a:off x="6003229" y="5240402"/>
            <a:ext cx="22661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EE8FD63-6CBF-E84D-8A00-0357D4C8AE86}"/>
              </a:ext>
            </a:extLst>
          </p:cNvPr>
          <p:cNvSpPr txBox="1"/>
          <p:nvPr/>
        </p:nvSpPr>
        <p:spPr>
          <a:xfrm>
            <a:off x="8289235" y="4902471"/>
            <a:ext cx="2226365" cy="61622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Check quality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1D1E172-C06A-8F48-A22D-A93DE5B9D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1" y="2957715"/>
            <a:ext cx="4047988" cy="16465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450085-5977-FD4C-AD3E-BA85E1B3C9AC}"/>
              </a:ext>
            </a:extLst>
          </p:cNvPr>
          <p:cNvSpPr txBox="1"/>
          <p:nvPr/>
        </p:nvSpPr>
        <p:spPr>
          <a:xfrm>
            <a:off x="4703949" y="4031673"/>
            <a:ext cx="2705924" cy="2392409"/>
          </a:xfrm>
          <a:prstGeom prst="rect">
            <a:avLst/>
          </a:prstGeom>
          <a:noFill/>
          <a:ln w="635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8EA122-5C99-1E44-A754-F54B8918EDDD}"/>
              </a:ext>
            </a:extLst>
          </p:cNvPr>
          <p:cNvSpPr txBox="1"/>
          <p:nvPr/>
        </p:nvSpPr>
        <p:spPr>
          <a:xfrm>
            <a:off x="4370342" y="6411472"/>
            <a:ext cx="3368194" cy="36933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subject matter for today.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73B3E36-05DB-2042-97AF-BD3B7F242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75" y="1499387"/>
            <a:ext cx="3898900" cy="889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AD7403-CB21-B144-B6D3-D3DCE63B387F}"/>
              </a:ext>
            </a:extLst>
          </p:cNvPr>
          <p:cNvSpPr txBox="1"/>
          <p:nvPr/>
        </p:nvSpPr>
        <p:spPr>
          <a:xfrm>
            <a:off x="526473" y="4935603"/>
            <a:ext cx="2867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(See link in description for a detailed slide deck on pre-processing.)</a:t>
            </a:r>
          </a:p>
        </p:txBody>
      </p:sp>
    </p:spTree>
    <p:extLst>
      <p:ext uri="{BB962C8B-B14F-4D97-AF65-F5344CB8AC3E}">
        <p14:creationId xmlns:p14="http://schemas.microsoft.com/office/powerpoint/2010/main" val="2142540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5" grpId="0" animBg="1"/>
      <p:bldP spid="21" grpId="0" animBg="1"/>
      <p:bldP spid="23" grpId="0" animBg="1"/>
      <p:bldP spid="27" grpId="0" animBg="1"/>
      <p:bldP spid="29" grpId="0" animBg="1"/>
      <p:bldP spid="2" grpId="0" animBg="1"/>
      <p:bldP spid="3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2F5FFB-7480-A549-B06E-831483151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17956"/>
            <a:ext cx="10515600" cy="4948128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E1349BF-0885-424D-876A-AB75BA881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for the workshop</a:t>
            </a:r>
          </a:p>
        </p:txBody>
      </p:sp>
    </p:spTree>
    <p:extLst>
      <p:ext uri="{BB962C8B-B14F-4D97-AF65-F5344CB8AC3E}">
        <p14:creationId xmlns:p14="http://schemas.microsoft.com/office/powerpoint/2010/main" val="743567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26ED6B3-21C3-F947-8FA6-886342F3C4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5032147"/>
          </a:xfrm>
        </p:spPr>
        <p:txBody>
          <a:bodyPr/>
          <a:lstStyle/>
          <a:p>
            <a:r>
              <a:rPr lang="en-US" dirty="0"/>
              <a:t>Load and reformat the data</a:t>
            </a:r>
          </a:p>
          <a:p>
            <a:r>
              <a:rPr lang="en-US" dirty="0"/>
              <a:t>Exploratory visualization : MA plot</a:t>
            </a:r>
          </a:p>
          <a:p>
            <a:r>
              <a:rPr lang="en-US" dirty="0"/>
              <a:t>Create </a:t>
            </a:r>
            <a:r>
              <a:rPr lang="en-US" dirty="0" err="1"/>
              <a:t>DGElist</a:t>
            </a:r>
            <a:r>
              <a:rPr lang="en-US" dirty="0"/>
              <a:t> object and retrieve gene symbols</a:t>
            </a:r>
          </a:p>
          <a:p>
            <a:r>
              <a:rPr lang="en-US" dirty="0"/>
              <a:t>Filter genes with inadequate information</a:t>
            </a:r>
          </a:p>
          <a:p>
            <a:r>
              <a:rPr lang="en-US" dirty="0"/>
              <a:t>Normalize counts : </a:t>
            </a:r>
            <a:r>
              <a:rPr lang="en-US" i="1" dirty="0"/>
              <a:t>What’s under the hood?</a:t>
            </a:r>
          </a:p>
          <a:p>
            <a:r>
              <a:rPr lang="en-US" dirty="0"/>
              <a:t>Exploratory visualization : MDS and PCA plots</a:t>
            </a:r>
          </a:p>
          <a:p>
            <a:r>
              <a:rPr lang="en-US" dirty="0"/>
              <a:t>Define and fit a model</a:t>
            </a:r>
          </a:p>
          <a:p>
            <a:r>
              <a:rPr lang="en-US" dirty="0"/>
              <a:t>Hypothesis testing (four example hypotheses)</a:t>
            </a:r>
          </a:p>
          <a:p>
            <a:r>
              <a:rPr lang="en-US" dirty="0"/>
              <a:t>Save results as a table and explore in Excel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2E8E30-DCF0-5E45-942E-5016C9EDD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392382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4305AB-92E0-B941-8E0C-916EBE95C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3871829"/>
          </a:xfrm>
        </p:spPr>
        <p:txBody>
          <a:bodyPr/>
          <a:lstStyle/>
          <a:p>
            <a:r>
              <a:rPr lang="en-US" dirty="0"/>
              <a:t>GEO accession: GSE60450</a:t>
            </a:r>
          </a:p>
          <a:p>
            <a:r>
              <a:rPr lang="en-US" dirty="0"/>
              <a:t>Tissue of origin: Mammary glands of mouse</a:t>
            </a:r>
          </a:p>
          <a:p>
            <a:r>
              <a:rPr lang="en-US" dirty="0"/>
              <a:t>Cell types: Basal stem-cell enriched cells (B) and committed luminal cells (L)</a:t>
            </a:r>
          </a:p>
          <a:p>
            <a:r>
              <a:rPr lang="en-US" dirty="0"/>
              <a:t>Biological conditions: Virgin, Lactating and Pregnant</a:t>
            </a:r>
          </a:p>
          <a:p>
            <a:r>
              <a:rPr lang="en-US" dirty="0"/>
              <a:t># of groups: 2 cell types x 3 conditions = 6 groups</a:t>
            </a:r>
          </a:p>
          <a:p>
            <a:r>
              <a:rPr lang="en-US" dirty="0"/>
              <a:t># of replicates: 2 of each group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A1B784-DF67-534F-82F2-57A72CE8B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8F706-09ED-5E4E-9EBA-358851DBA10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936FD3-174D-8740-A172-B7093C3E1B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68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B3B367-E4EE-7F48-A3AE-DB2216272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Goal: To identify a set of genes that are differentially expressed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B04FAB-E87D-124B-8159-A31D59EA6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93" y="1765740"/>
            <a:ext cx="6111154" cy="5029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D3C7AA-A647-B34D-84E0-17F3859F865D}"/>
              </a:ext>
            </a:extLst>
          </p:cNvPr>
          <p:cNvSpPr txBox="1"/>
          <p:nvPr/>
        </p:nvSpPr>
        <p:spPr>
          <a:xfrm>
            <a:off x="7409793" y="1944414"/>
            <a:ext cx="39440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comparisons are we interested in? </a:t>
            </a:r>
          </a:p>
          <a:p>
            <a:endParaRPr lang="en-US" dirty="0"/>
          </a:p>
          <a:p>
            <a:r>
              <a:rPr lang="en-US" dirty="0"/>
              <a:t>Example: 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 vs L,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B.lactating</a:t>
            </a:r>
            <a:r>
              <a:rPr lang="en-US" dirty="0"/>
              <a:t> vs </a:t>
            </a:r>
            <a:r>
              <a:rPr lang="en-US" dirty="0" err="1"/>
              <a:t>L.pregnant</a:t>
            </a:r>
            <a:r>
              <a:rPr lang="en-US" dirty="0"/>
              <a:t>,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...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All of them</a:t>
            </a:r>
          </a:p>
        </p:txBody>
      </p:sp>
    </p:spTree>
    <p:extLst>
      <p:ext uri="{BB962C8B-B14F-4D97-AF65-F5344CB8AC3E}">
        <p14:creationId xmlns:p14="http://schemas.microsoft.com/office/powerpoint/2010/main" val="229924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11234</TotalTime>
  <Words>1554</Words>
  <Application>Microsoft Macintosh PowerPoint</Application>
  <PresentationFormat>Widescreen</PresentationFormat>
  <Paragraphs>251</Paragraphs>
  <Slides>24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Helvetica</vt:lpstr>
      <vt:lpstr>Lucida Grande</vt:lpstr>
      <vt:lpstr>Times New Roman</vt:lpstr>
      <vt:lpstr>Zapf Dingbats</vt:lpstr>
      <vt:lpstr>Office Theme</vt:lpstr>
      <vt:lpstr>RNA-seq data analysis:  From counts to differentially expressed genes using edgeR-quasi</vt:lpstr>
      <vt:lpstr>Assumed background</vt:lpstr>
      <vt:lpstr>Typical protocol</vt:lpstr>
      <vt:lpstr>Experiment design influences data analysis. (should be planned to address relevant questions)</vt:lpstr>
      <vt:lpstr>PowerPoint Presentation</vt:lpstr>
      <vt:lpstr>Reference for the workshop</vt:lpstr>
      <vt:lpstr>Outline</vt:lpstr>
      <vt:lpstr>Dataset</vt:lpstr>
      <vt:lpstr>Goal: To identify a set of genes that are differentially expressed</vt:lpstr>
      <vt:lpstr>Goal: To identify a set of genes that are differentially expressed</vt:lpstr>
      <vt:lpstr>Approach to identify DE genes:</vt:lpstr>
      <vt:lpstr>Need to correct for multiple testing</vt:lpstr>
      <vt:lpstr>Factors other than differential gene expression that cause variation in counts</vt:lpstr>
      <vt:lpstr>Observed counts depend on total reads sequenced and sample composition</vt:lpstr>
      <vt:lpstr>Normalization: Trimmed Mean of M-values </vt:lpstr>
      <vt:lpstr>Other approaches to normalization</vt:lpstr>
      <vt:lpstr>MDS and PCA plots</vt:lpstr>
      <vt:lpstr>Expression level of Casein varies in a way that is strongly indicative of the effect of CellType and Status.</vt:lpstr>
      <vt:lpstr>In general, the way expression appears to vary across samples could be dominated by noise, batch effects, real signal, etc.</vt:lpstr>
      <vt:lpstr>Maximum Likelihood Estimates:  What’s the parameter value that makes the observed data the most likely observation?</vt:lpstr>
      <vt:lpstr>Empirical Bayes estimates of dispersion parameters: Learning from the experience of others</vt:lpstr>
      <vt:lpstr>Upcoming workshops</vt:lpstr>
      <vt:lpstr>Your feedback is important to us!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RNA-seq data analysis</dc:title>
  <dc:creator>Microsoft Office User</dc:creator>
  <cp:lastModifiedBy>Microsoft Office User</cp:lastModifiedBy>
  <cp:revision>251</cp:revision>
  <cp:lastPrinted>2020-07-20T11:45:43Z</cp:lastPrinted>
  <dcterms:created xsi:type="dcterms:W3CDTF">2019-11-11T19:09:23Z</dcterms:created>
  <dcterms:modified xsi:type="dcterms:W3CDTF">2020-07-21T20:41:38Z</dcterms:modified>
</cp:coreProperties>
</file>