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42"/>
  </p:notesMasterIdLst>
  <p:handoutMasterIdLst>
    <p:handoutMasterId r:id="rId43"/>
  </p:handoutMasterIdLst>
  <p:sldIdLst>
    <p:sldId id="471" r:id="rId2"/>
    <p:sldId id="660" r:id="rId3"/>
    <p:sldId id="663" r:id="rId4"/>
    <p:sldId id="656" r:id="rId5"/>
    <p:sldId id="662" r:id="rId6"/>
    <p:sldId id="664" r:id="rId7"/>
    <p:sldId id="657" r:id="rId8"/>
    <p:sldId id="666" r:id="rId9"/>
    <p:sldId id="661" r:id="rId10"/>
    <p:sldId id="667" r:id="rId11"/>
    <p:sldId id="637" r:id="rId12"/>
    <p:sldId id="640" r:id="rId13"/>
    <p:sldId id="641" r:id="rId14"/>
    <p:sldId id="642" r:id="rId15"/>
    <p:sldId id="643" r:id="rId16"/>
    <p:sldId id="644" r:id="rId17"/>
    <p:sldId id="645" r:id="rId18"/>
    <p:sldId id="646" r:id="rId19"/>
    <p:sldId id="647" r:id="rId20"/>
    <p:sldId id="668" r:id="rId21"/>
    <p:sldId id="648" r:id="rId22"/>
    <p:sldId id="649" r:id="rId23"/>
    <p:sldId id="650" r:id="rId24"/>
    <p:sldId id="651" r:id="rId25"/>
    <p:sldId id="652" r:id="rId26"/>
    <p:sldId id="653" r:id="rId27"/>
    <p:sldId id="654" r:id="rId28"/>
    <p:sldId id="655" r:id="rId29"/>
    <p:sldId id="281" r:id="rId30"/>
    <p:sldId id="282" r:id="rId31"/>
    <p:sldId id="671" r:id="rId32"/>
    <p:sldId id="672" r:id="rId33"/>
    <p:sldId id="673" r:id="rId34"/>
    <p:sldId id="674" r:id="rId35"/>
    <p:sldId id="675" r:id="rId36"/>
    <p:sldId id="658" r:id="rId37"/>
    <p:sldId id="669" r:id="rId38"/>
    <p:sldId id="670" r:id="rId39"/>
    <p:sldId id="665" r:id="rId40"/>
    <p:sldId id="65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4" pos="7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McDevitt" initials="M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0E2"/>
    <a:srgbClr val="002A40"/>
    <a:srgbClr val="CD28A3"/>
    <a:srgbClr val="002B42"/>
    <a:srgbClr val="FFA500"/>
    <a:srgbClr val="D5E4E5"/>
    <a:srgbClr val="FF6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5"/>
    <p:restoredTop sz="81092" autoAdjust="0"/>
  </p:normalViewPr>
  <p:slideViewPr>
    <p:cSldViewPr snapToGrid="0" snapToObjects="1">
      <p:cViewPr>
        <p:scale>
          <a:sx n="100" d="100"/>
          <a:sy n="100" d="100"/>
        </p:scale>
        <p:origin x="608" y="272"/>
      </p:cViewPr>
      <p:guideLst>
        <p:guide orient="horz" pos="3840"/>
        <p:guide pos="3864"/>
        <p:guide pos="7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314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1A3B-994A-3A49-B57B-E42F4CDF9B6F}" type="datetimeFigureOut">
              <a:rPr lang="en-US" smtClean="0">
                <a:latin typeface="Arial" charset="0"/>
              </a:rPr>
              <a:t>9/9/20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8BA3-4CB8-0949-BA41-682344F7479D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7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7F3A0D5-E9AF-4B44-8B89-BAB2B2CD0CCD}" type="datetimeFigureOut">
              <a:rPr lang="en-US" smtClean="0"/>
              <a:pPr/>
              <a:t>9/9/20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39297335-E23B-0545-8DFE-98A3B1147F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7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3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/wiki/Student%27s_t-distribution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www.real-statistics.com</a:t>
            </a:r>
            <a:r>
              <a:rPr lang="en-US" dirty="0"/>
              <a:t>/statistics-tables/</a:t>
            </a:r>
            <a:r>
              <a:rPr lang="en-US" dirty="0" err="1"/>
              <a:t>mann</a:t>
            </a:r>
            <a:r>
              <a:rPr lang="en-US" dirty="0"/>
              <a:t>-</a:t>
            </a:r>
            <a:r>
              <a:rPr lang="en-US" dirty="0" err="1"/>
              <a:t>whitney</a:t>
            </a:r>
            <a:r>
              <a:rPr lang="en-US" dirty="0"/>
              <a:t>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5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/wiki/F-distribution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6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616" y="5467527"/>
            <a:ext cx="9144000" cy="12536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Star Presenter Name</a:t>
            </a:r>
          </a:p>
          <a:p>
            <a:r>
              <a:rPr lang="en-US" dirty="0"/>
              <a:t>Staff Scientist @ Bioinformatics Core @ GIDB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63065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Must Attend Workshop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182634"/>
            <a:ext cx="103632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0" i="0">
                <a:solidFill>
                  <a:srgbClr val="06D0E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Gladstone Institutes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defRPr sz="2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gradFill>
            <a:gsLst>
              <a:gs pos="0">
                <a:srgbClr val="002A40"/>
              </a:gs>
              <a:gs pos="0">
                <a:srgbClr val="007E92">
                  <a:lumMod val="78000"/>
                </a:srgbClr>
              </a:gs>
              <a:gs pos="100000">
                <a:srgbClr val="002A40"/>
              </a:gs>
              <a:gs pos="100000">
                <a:srgbClr val="002A40"/>
              </a:gs>
            </a:gsLst>
            <a:lin ang="2700000" scaled="1"/>
          </a:gradFill>
          <a:effectLst/>
        </p:spPr>
        <p:txBody>
          <a:bodyPr lIns="182880" rIns="18288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33534"/>
            <a:ext cx="3932237" cy="3635454"/>
          </a:xfrm>
          <a:prstGeom prst="rect">
            <a:avLst/>
          </a:prstGeom>
        </p:spPr>
        <p:txBody>
          <a:bodyPr/>
          <a:lstStyle>
            <a:lvl1pPr marL="285750" indent="-285750">
              <a:buSzPct val="80000"/>
              <a:buFont typeface="Zapf Dingbats"/>
              <a:buChar char="✦"/>
              <a:defRPr sz="16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8269D-AFB9-3746-BC4F-7D1CB1E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5B73E-8F1B-FC4A-88E8-3C3D119E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88774-A28C-744F-9159-F348073C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9034-3E92-EA43-8695-5847E49E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662D-5D72-304B-B26F-DA8F1F2D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6880-11E1-C54E-9CC3-5D3150D5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D9F9-4866-2C4E-8715-9F3E1FCA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8770-880C-F34F-9CDC-AA408DF5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C18-3CC6-134A-AB48-B509029F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3536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93536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84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63066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gradFill>
          <a:gsLst>
            <a:gs pos="0">
              <a:srgbClr val="002A40"/>
            </a:gs>
            <a:gs pos="0">
              <a:srgbClr val="007E92">
                <a:lumMod val="78000"/>
              </a:srgbClr>
            </a:gs>
            <a:gs pos="100000">
              <a:srgbClr val="002A40"/>
            </a:gs>
            <a:gs pos="100000">
              <a:srgbClr val="002A4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796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26" y="2597728"/>
            <a:ext cx="6138949" cy="1662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752275"/>
          </a:xfrm>
          <a:prstGeom prst="rect">
            <a:avLst/>
          </a:prstGeom>
        </p:spPr>
        <p:txBody>
          <a:bodyPr lIns="182880" tIns="0" rIns="0" bIns="0">
            <a:spAutoFit/>
          </a:bodyPr>
          <a:lstStyle>
            <a:lvl1pPr marL="457200" indent="-4572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A61093-104A-3F48-A441-57D9D495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lIns="182880" t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A48E8-F0AA-9D4B-8702-008B8CF86F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93CBB-8A69-B749-A978-F952C3CB31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6EDD-0AA4-C14E-87E6-2DB381DB9D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723207"/>
            <a:ext cx="10515600" cy="6093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695859"/>
            <a:ext cx="10515600" cy="1752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  <a:gradFill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</a:gradFill>
          <a:effectLst/>
        </p:spPr>
        <p:txBody>
          <a:bodyPr lIns="182880" tIns="0" rIns="18288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Zapf Dingbats"/>
              <a:buChar char="✦"/>
              <a:defRPr sz="22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9F69-56A6-2D49-9671-658A0CD331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D9541-EF29-144A-9A0E-4E6C7B079F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4C786-5C5C-C345-854B-880B99CCE7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297EE-AF36-F544-95BB-117173E1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862E-4DEF-974C-91A7-F75BFFB61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CDD8-88F1-7047-9C13-42D5511F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D226-0294-9E42-8E4F-806E710867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6CDF-E9CC-E544-B2C9-C5187A35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9" r:id="rId2"/>
    <p:sldLayoutId id="2147483774" r:id="rId3"/>
    <p:sldLayoutId id="2147483779" r:id="rId4"/>
    <p:sldLayoutId id="2147483780" r:id="rId5"/>
    <p:sldLayoutId id="2147483773" r:id="rId6"/>
    <p:sldLayoutId id="2147483768" r:id="rId7"/>
    <p:sldLayoutId id="2147483770" r:id="rId8"/>
    <p:sldLayoutId id="2147483764" r:id="rId9"/>
    <p:sldLayoutId id="2147483775" r:id="rId10"/>
    <p:sldLayoutId id="2147483765" r:id="rId11"/>
    <p:sldLayoutId id="2147483776" r:id="rId12"/>
    <p:sldLayoutId id="2147483778" r:id="rId13"/>
    <p:sldLayoutId id="2147483781" r:id="rId14"/>
    <p:sldLayoutId id="214748378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7.emf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monkey.com/r/RRTZPT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288"/>
            <a:ext cx="9144000" cy="12536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Reuben Thomas</a:t>
            </a:r>
          </a:p>
          <a:p>
            <a:r>
              <a:rPr lang="en-US" dirty="0"/>
              <a:t>Associate Director/Staff Scientist @ Bioinformatics Core @ GIDB</a:t>
            </a:r>
          </a:p>
          <a:p>
            <a:r>
              <a:rPr lang="en-US" dirty="0"/>
              <a:t>09/14/2020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u="sng" dirty="0"/>
              <a:t>Statistical Hypothesis Testing</a:t>
            </a:r>
            <a:br>
              <a:rPr lang="en-US" sz="4000" u="sng" dirty="0"/>
            </a:br>
            <a:r>
              <a:rPr lang="en-US" sz="4000" u="sng" dirty="0"/>
              <a:t>Basics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25194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b="1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0133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Categorical/Factor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6973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494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pic>
        <p:nvPicPr>
          <p:cNvPr id="4" name="Picture 3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83" y="2217244"/>
            <a:ext cx="6298169" cy="4640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Linear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slope</a:t>
            </a:r>
          </a:p>
        </p:txBody>
      </p:sp>
    </p:spTree>
    <p:extLst>
      <p:ext uri="{BB962C8B-B14F-4D97-AF65-F5344CB8AC3E}">
        <p14:creationId xmlns:p14="http://schemas.microsoft.com/office/powerpoint/2010/main" val="179254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3782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T-tests, ANOVA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difference of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                                    means</a:t>
            </a:r>
          </a:p>
        </p:txBody>
      </p:sp>
      <p:pic>
        <p:nvPicPr>
          <p:cNvPr id="2" name="Picture 1" descr="BoxPlotChickenFe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" y="2056153"/>
            <a:ext cx="74803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2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158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Fisher’s test, </a:t>
            </a:r>
            <a:r>
              <a:rPr lang="en-US" sz="2000" dirty="0" err="1">
                <a:latin typeface="Helvetica" charset="0"/>
                <a:ea typeface="Times New Roman" charset="0"/>
                <a:cs typeface="Arial" charset="0"/>
              </a:rPr>
              <a:t>Chiq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-square test, 2x2 tables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4" name="Picture 3" descr="TwoByTwo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1" y="1868574"/>
            <a:ext cx="6283899" cy="46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70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4658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Logistic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2" name="Picture 1" descr="Exam_pass_logistic_cur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493"/>
            <a:ext cx="5790588" cy="4196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1539" y="650762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https://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upload.wikimedia.org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wikipedia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/commons/6/6d/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Exam_pass_logistic_curve.jpeg</a:t>
            </a:r>
            <a:endParaRPr lang="en-US" sz="1200" dirty="0"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9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pic>
        <p:nvPicPr>
          <p:cNvPr id="21" name="Picture 20" descr="Exam_pass_logistic_curv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78" y="2382910"/>
            <a:ext cx="2009624" cy="14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8BC77D-A745-1C43-9431-F2D93E0FD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099310"/>
          </a:xfrm>
        </p:spPr>
        <p:txBody>
          <a:bodyPr/>
          <a:lstStyle/>
          <a:p>
            <a:r>
              <a:rPr lang="en-US" dirty="0"/>
              <a:t>Have been at Gladstone for over 6 years</a:t>
            </a:r>
          </a:p>
          <a:p>
            <a:r>
              <a:rPr lang="en-US" dirty="0"/>
              <a:t>Led statistical analysis covering a wide range of models on various data sets</a:t>
            </a:r>
          </a:p>
          <a:p>
            <a:r>
              <a:rPr lang="en-US" dirty="0"/>
              <a:t>Have a engineering and computational/statistical background via IIT Bombay, Northwestern University, NIH and Cal, Berkeley.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AB50C-C8D7-C040-92E7-CFC238BF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92802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b="1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72501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gene differentially expressed between the two developmental time-points?</a:t>
            </a:r>
          </a:p>
        </p:txBody>
      </p:sp>
      <p:pic>
        <p:nvPicPr>
          <p:cNvPr id="4" name="Content Placeholder 3" descr="boxplot_of_gene_expression_two_timepoin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838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Convince a skeptic: Repeat this experiment 1000 times </a:t>
            </a:r>
          </a:p>
        </p:txBody>
      </p:sp>
      <p:pic>
        <p:nvPicPr>
          <p:cNvPr id="6" name="Content Placeholder 5" descr="HistogramRepea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5030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Central limit theorem allows us to estimate the variation of the location of the distribution </a:t>
            </a:r>
          </a:p>
        </p:txBody>
      </p:sp>
      <p:pic>
        <p:nvPicPr>
          <p:cNvPr id="4" name="Content Placeholder 3" descr="ThreeDistribution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82" b="-40782"/>
          <a:stretch>
            <a:fillRect/>
          </a:stretch>
        </p:blipFill>
        <p:spPr/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0219"/>
              </p:ext>
            </p:extLst>
          </p:nvPr>
        </p:nvGraphicFramePr>
        <p:xfrm>
          <a:off x="2006600" y="2143125"/>
          <a:ext cx="20489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4" imgW="1536700" imgH="431800" progId="Equation.3">
                  <p:embed/>
                </p:oleObj>
              </mc:Choice>
              <mc:Fallback>
                <p:oleObj name="Equation" r:id="rId4" imgW="153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6600" y="2143125"/>
                        <a:ext cx="2048933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328525"/>
              </p:ext>
            </p:extLst>
          </p:nvPr>
        </p:nvGraphicFramePr>
        <p:xfrm>
          <a:off x="7736417" y="2143125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6" imgW="2324100" imgH="431800" progId="Equation.3">
                  <p:embed/>
                </p:oleObj>
              </mc:Choice>
              <mc:Fallback>
                <p:oleObj name="Equation" r:id="rId6" imgW="232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36417" y="2143125"/>
                        <a:ext cx="309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42985"/>
              </p:ext>
            </p:extLst>
          </p:nvPr>
        </p:nvGraphicFramePr>
        <p:xfrm>
          <a:off x="5238751" y="2143125"/>
          <a:ext cx="19642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8" imgW="1473200" imgH="431800" progId="Equation.3">
                  <p:embed/>
                </p:oleObj>
              </mc:Choice>
              <mc:Fallback>
                <p:oleObj name="Equation" r:id="rId8" imgW="147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38751" y="2143125"/>
                        <a:ext cx="196426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381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Theoretical distribution of difference in means</a:t>
            </a:r>
          </a:p>
        </p:txBody>
      </p:sp>
      <p:pic>
        <p:nvPicPr>
          <p:cNvPr id="8" name="Content Placeholder 7" descr="Null_Z_Distribution_sd_14_n_4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82952" y="1910704"/>
            <a:ext cx="10515600" cy="4351338"/>
          </a:xfrm>
        </p:spPr>
      </p:pic>
      <p:sp>
        <p:nvSpPr>
          <p:cNvPr id="9" name="TextBox 8"/>
          <p:cNvSpPr txBox="1"/>
          <p:nvPr/>
        </p:nvSpPr>
        <p:spPr>
          <a:xfrm>
            <a:off x="4555802" y="6281780"/>
            <a:ext cx="308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Type I error</a:t>
            </a:r>
            <a:r>
              <a:rPr lang="en-US" sz="2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sz="2400" b="1" u="sng" dirty="0"/>
              <a:t>p-value</a:t>
            </a:r>
          </a:p>
        </p:txBody>
      </p:sp>
      <p:pic>
        <p:nvPicPr>
          <p:cNvPr id="5" name="Content Placeholder 7" descr="Null_Z_Distribution_sd_14_n_4.pdf">
            <a:extLst>
              <a:ext uri="{FF2B5EF4-FFF2-40B4-BE49-F238E27FC236}">
                <a16:creationId xmlns:a16="http://schemas.microsoft.com/office/drawing/2014/main" id="{8D50BAA4-89CC-EB40-BC32-985569E33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3831336" y="1910704"/>
            <a:ext cx="10515600" cy="43513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A0B25-BEF6-C54E-9C2B-71C3A3B4EEE2}"/>
              </a:ext>
            </a:extLst>
          </p:cNvPr>
          <p:cNvCxnSpPr/>
          <p:nvPr/>
        </p:nvCxnSpPr>
        <p:spPr>
          <a:xfrm>
            <a:off x="7997952" y="5035296"/>
            <a:ext cx="0" cy="71932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D3EFC-8D78-ED4B-B49F-3C6AEDE989DB}"/>
              </a:ext>
            </a:extLst>
          </p:cNvPr>
          <p:cNvCxnSpPr>
            <a:cxnSpLocks/>
          </p:cNvCxnSpPr>
          <p:nvPr/>
        </p:nvCxnSpPr>
        <p:spPr>
          <a:xfrm>
            <a:off x="7851648" y="5535168"/>
            <a:ext cx="8585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B73448-12C7-A446-BC99-D2027FE9A80A}"/>
              </a:ext>
            </a:extLst>
          </p:cNvPr>
          <p:cNvCxnSpPr/>
          <p:nvPr/>
        </p:nvCxnSpPr>
        <p:spPr>
          <a:xfrm>
            <a:off x="7894574" y="5473700"/>
            <a:ext cx="103378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4AAC68-B3A3-6645-89BC-8D5DD4288692}"/>
              </a:ext>
            </a:extLst>
          </p:cNvPr>
          <p:cNvCxnSpPr>
            <a:cxnSpLocks/>
          </p:cNvCxnSpPr>
          <p:nvPr/>
        </p:nvCxnSpPr>
        <p:spPr>
          <a:xfrm>
            <a:off x="7791196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2C3363-3DA4-5C46-A753-EA47E5A2DBD7}"/>
              </a:ext>
            </a:extLst>
          </p:cNvPr>
          <p:cNvCxnSpPr/>
          <p:nvPr/>
        </p:nvCxnSpPr>
        <p:spPr>
          <a:xfrm>
            <a:off x="7693025" y="5607621"/>
            <a:ext cx="57150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FFEF7F-9142-614F-BDAB-31DEBF62AFF5}"/>
              </a:ext>
            </a:extLst>
          </p:cNvPr>
          <p:cNvCxnSpPr/>
          <p:nvPr/>
        </p:nvCxnSpPr>
        <p:spPr>
          <a:xfrm>
            <a:off x="7741158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CBA9F1-71BD-3347-B956-92E5A08A5417}"/>
              </a:ext>
            </a:extLst>
          </p:cNvPr>
          <p:cNvCxnSpPr/>
          <p:nvPr/>
        </p:nvCxnSpPr>
        <p:spPr>
          <a:xfrm>
            <a:off x="7589647" y="5621337"/>
            <a:ext cx="60452" cy="5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72996F-F35E-4E45-97C9-977C3387D34D}"/>
              </a:ext>
            </a:extLst>
          </p:cNvPr>
          <p:cNvCxnSpPr/>
          <p:nvPr/>
        </p:nvCxnSpPr>
        <p:spPr>
          <a:xfrm>
            <a:off x="7650099" y="5607621"/>
            <a:ext cx="55245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87700-C112-B843-A44E-AF61043FA063}"/>
              </a:ext>
            </a:extLst>
          </p:cNvPr>
          <p:cNvCxnSpPr/>
          <p:nvPr/>
        </p:nvCxnSpPr>
        <p:spPr>
          <a:xfrm>
            <a:off x="7503795" y="5643848"/>
            <a:ext cx="52706" cy="3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AFBEF4-7787-774B-A4A0-B8376DBDACFA}"/>
              </a:ext>
            </a:extLst>
          </p:cNvPr>
          <p:cNvCxnSpPr/>
          <p:nvPr/>
        </p:nvCxnSpPr>
        <p:spPr>
          <a:xfrm>
            <a:off x="7808722" y="5535168"/>
            <a:ext cx="8388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F4D71A-1083-984C-8491-7100665E7AFF}"/>
              </a:ext>
            </a:extLst>
          </p:cNvPr>
          <p:cNvCxnSpPr>
            <a:cxnSpLocks/>
          </p:cNvCxnSpPr>
          <p:nvPr/>
        </p:nvCxnSpPr>
        <p:spPr>
          <a:xfrm>
            <a:off x="7867585" y="5505767"/>
            <a:ext cx="130367" cy="16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5FEA8B-364F-0E44-8B68-15D47704BAD9}"/>
              </a:ext>
            </a:extLst>
          </p:cNvPr>
          <p:cNvCxnSpPr/>
          <p:nvPr/>
        </p:nvCxnSpPr>
        <p:spPr>
          <a:xfrm>
            <a:off x="7935530" y="5453962"/>
            <a:ext cx="62422" cy="8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E73088-7FBF-C349-8BB6-18689ED4529C}"/>
              </a:ext>
            </a:extLst>
          </p:cNvPr>
          <p:cNvCxnSpPr/>
          <p:nvPr/>
        </p:nvCxnSpPr>
        <p:spPr>
          <a:xfrm flipH="1">
            <a:off x="7835389" y="5463440"/>
            <a:ext cx="145037" cy="2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914AA2-6E8D-7145-8B6F-CCF7F19A1F19}"/>
              </a:ext>
            </a:extLst>
          </p:cNvPr>
          <p:cNvCxnSpPr/>
          <p:nvPr/>
        </p:nvCxnSpPr>
        <p:spPr>
          <a:xfrm flipH="1">
            <a:off x="7906958" y="5562600"/>
            <a:ext cx="90993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822A9A-3137-6646-999A-F4E1E15422FA}"/>
              </a:ext>
            </a:extLst>
          </p:cNvPr>
          <p:cNvCxnSpPr/>
          <p:nvPr/>
        </p:nvCxnSpPr>
        <p:spPr>
          <a:xfrm flipH="1">
            <a:off x="7702774" y="5535168"/>
            <a:ext cx="107853" cy="15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85C497-CC03-6347-83D3-DE0D29FF0CFF}"/>
              </a:ext>
            </a:extLst>
          </p:cNvPr>
          <p:cNvCxnSpPr/>
          <p:nvPr/>
        </p:nvCxnSpPr>
        <p:spPr>
          <a:xfrm flipH="1">
            <a:off x="7801610" y="5494565"/>
            <a:ext cx="89141" cy="18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936186-BC42-634B-8435-F971CD10D9C9}"/>
              </a:ext>
            </a:extLst>
          </p:cNvPr>
          <p:cNvCxnSpPr/>
          <p:nvPr/>
        </p:nvCxnSpPr>
        <p:spPr>
          <a:xfrm flipH="1">
            <a:off x="7593148" y="5606667"/>
            <a:ext cx="99876" cy="7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3ADE15-9F84-FE4C-9732-4C4AD8631B49}"/>
              </a:ext>
            </a:extLst>
          </p:cNvPr>
          <p:cNvCxnSpPr/>
          <p:nvPr/>
        </p:nvCxnSpPr>
        <p:spPr>
          <a:xfrm flipH="1">
            <a:off x="7506463" y="5635625"/>
            <a:ext cx="74506" cy="53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25D717-1C75-0C4F-A474-37AEC348769A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002420" y="5689553"/>
            <a:ext cx="2553382" cy="82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4BEA81-BD5F-234D-BCAA-622AAE4F04F6}"/>
              </a:ext>
            </a:extLst>
          </p:cNvPr>
          <p:cNvSpPr txBox="1"/>
          <p:nvPr/>
        </p:nvSpPr>
        <p:spPr>
          <a:xfrm>
            <a:off x="7396223" y="440995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Observed difference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09EC33-036B-9E45-A0A3-C282F47772BB}"/>
              </a:ext>
            </a:extLst>
          </p:cNvPr>
          <p:cNvCxnSpPr>
            <a:stCxn id="9" idx="3"/>
          </p:cNvCxnSpPr>
          <p:nvPr/>
        </p:nvCxnSpPr>
        <p:spPr>
          <a:xfrm flipV="1">
            <a:off x="7636197" y="5679293"/>
            <a:ext cx="215451" cy="8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6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underlying variation</a:t>
            </a:r>
          </a:p>
        </p:txBody>
      </p:sp>
      <p:pic>
        <p:nvPicPr>
          <p:cNvPr id="14" name="Content Placeholder 13" descr="Null_Z_Distribution_sd_24_n_4.pdf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3034748" y="2473158"/>
            <a:ext cx="6073603" cy="2452801"/>
          </a:xfrm>
        </p:spPr>
      </p:pic>
      <p:pic>
        <p:nvPicPr>
          <p:cNvPr id="15" name="Content Placeholder 14" descr="Null_Z_Distribution_sd_4_n_4.pdf"/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6835206" y="2473159"/>
            <a:ext cx="6016289" cy="2429655"/>
          </a:xfrm>
        </p:spPr>
      </p:pic>
      <p:pic>
        <p:nvPicPr>
          <p:cNvPr id="13" name="Content Placeholder 12" descr="Null_Z_Distribution_sd_14_n_4.pdf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481248" y="2267170"/>
            <a:ext cx="3254765" cy="2776417"/>
          </a:xfrm>
        </p:spPr>
      </p:pic>
      <p:sp>
        <p:nvSpPr>
          <p:cNvPr id="16" name="TextBox 15"/>
          <p:cNvSpPr txBox="1"/>
          <p:nvPr/>
        </p:nvSpPr>
        <p:spPr>
          <a:xfrm>
            <a:off x="1925025" y="205375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19180" y="2104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86022" y="2103826"/>
            <a:ext cx="6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3232353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the number of replicates</a:t>
            </a:r>
          </a:p>
        </p:txBody>
      </p:sp>
      <p:pic>
        <p:nvPicPr>
          <p:cNvPr id="7" name="Picture 6" descr="Null_Z_Distribution_sd_14_n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6" y="2025985"/>
            <a:ext cx="3965073" cy="2973805"/>
          </a:xfrm>
          <a:prstGeom prst="rect">
            <a:avLst/>
          </a:prstGeom>
        </p:spPr>
      </p:pic>
      <p:pic>
        <p:nvPicPr>
          <p:cNvPr id="10" name="Picture 9" descr="Null_Z_Distribution_sd_14_n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61" y="2013285"/>
            <a:ext cx="3982007" cy="2986505"/>
          </a:xfrm>
          <a:prstGeom prst="rect">
            <a:avLst/>
          </a:prstGeom>
        </p:spPr>
      </p:pic>
      <p:pic>
        <p:nvPicPr>
          <p:cNvPr id="11" name="Picture 10" descr="Null_Z_Distribution_sd_14_n_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39" y="2013285"/>
            <a:ext cx="3928532" cy="29463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5026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103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85111" y="1679077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</p:spTree>
    <p:extLst>
      <p:ext uri="{BB962C8B-B14F-4D97-AF65-F5344CB8AC3E}">
        <p14:creationId xmlns:p14="http://schemas.microsoft.com/office/powerpoint/2010/main" val="3652656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a difference of means of -15</a:t>
            </a:r>
          </a:p>
        </p:txBody>
      </p:sp>
      <p:pic>
        <p:nvPicPr>
          <p:cNvPr id="6" name="Content Placeholder 5" descr="MeanDiff_-15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4783261" y="6176963"/>
            <a:ext cx="285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Type I  </a:t>
            </a:r>
            <a:r>
              <a:rPr lang="en-US" dirty="0"/>
              <a:t>and </a:t>
            </a:r>
            <a:r>
              <a:rPr lang="en-US" sz="2400" b="1" dirty="0">
                <a:solidFill>
                  <a:srgbClr val="0000FF"/>
                </a:solidFill>
              </a:rPr>
              <a:t>Type II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693634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varying levels of difference in mean differences</a:t>
            </a:r>
          </a:p>
        </p:txBody>
      </p:sp>
      <p:pic>
        <p:nvPicPr>
          <p:cNvPr id="4" name="Picture 3" descr="MeanDiff_-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51790"/>
            <a:ext cx="4063999" cy="3047999"/>
          </a:xfrm>
          <a:prstGeom prst="rect">
            <a:avLst/>
          </a:prstGeom>
        </p:spPr>
      </p:pic>
      <p:pic>
        <p:nvPicPr>
          <p:cNvPr id="5" name="Picture 4" descr="MeanDiff_-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3" y="1951791"/>
            <a:ext cx="4063997" cy="3047998"/>
          </a:xfrm>
          <a:prstGeom prst="rect">
            <a:avLst/>
          </a:prstGeom>
        </p:spPr>
      </p:pic>
      <p:pic>
        <p:nvPicPr>
          <p:cNvPr id="6" name="Picture 5" descr="MeanDiff_-2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53" y="1951790"/>
            <a:ext cx="4063999" cy="304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8176" y="1617584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2780" y="1582458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11551" y="1617584"/>
            <a:ext cx="149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-5</a:t>
            </a:r>
          </a:p>
        </p:txBody>
      </p:sp>
    </p:spTree>
    <p:extLst>
      <p:ext uri="{BB962C8B-B14F-4D97-AF65-F5344CB8AC3E}">
        <p14:creationId xmlns:p14="http://schemas.microsoft.com/office/powerpoint/2010/main" val="1871056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Z/T-statistic (</a:t>
            </a:r>
            <a:r>
              <a:rPr lang="en-US" sz="2800" u="sng" dirty="0"/>
              <a:t>Two-sample t-test)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21343" y="2423361"/>
          <a:ext cx="6830671" cy="232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1905000" imgH="647700" progId="Equation.3">
                  <p:embed/>
                </p:oleObj>
              </mc:Choice>
              <mc:Fallback>
                <p:oleObj name="Equation" r:id="rId3" imgW="1905000" imgH="647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1343" y="2423361"/>
                        <a:ext cx="6830671" cy="2322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58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B3E60-0E59-BA4E-AC07-535209F1E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583271"/>
          </a:xfrm>
        </p:spPr>
        <p:txBody>
          <a:bodyPr/>
          <a:lstStyle/>
          <a:p>
            <a:r>
              <a:rPr lang="en-US" dirty="0"/>
              <a:t>Very basic introduction to the concepts and terminology of hypothesis testing</a:t>
            </a:r>
          </a:p>
          <a:p>
            <a:r>
              <a:rPr lang="en-US" dirty="0"/>
              <a:t>Some guidance on choosing tests in relatively simple situations</a:t>
            </a:r>
          </a:p>
          <a:p>
            <a:r>
              <a:rPr lang="en-US" dirty="0"/>
              <a:t>Hands-on training on implementing statistical tests in R, requires some basic familiarity in working with R/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3FEB00-2902-DC4E-B430-25603455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</a:t>
            </a:r>
          </a:p>
        </p:txBody>
      </p:sp>
    </p:spTree>
    <p:extLst>
      <p:ext uri="{BB962C8B-B14F-4D97-AF65-F5344CB8AC3E}">
        <p14:creationId xmlns:p14="http://schemas.microsoft.com/office/powerpoint/2010/main" val="2317687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Sampling distribution of T-statistic</a:t>
            </a:r>
          </a:p>
        </p:txBody>
      </p:sp>
      <p:pic>
        <p:nvPicPr>
          <p:cNvPr id="4" name="Content Placeholder 3" descr="Histogram_of_t-statistic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1434555" y="1454410"/>
            <a:ext cx="9743383" cy="54035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F0660-4E6F-E148-8A96-0D7D9FA8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04" y="2365505"/>
            <a:ext cx="4178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65EC-30BA-0E4A-8CD7-6DA7F96C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(</a:t>
            </a:r>
            <a:r>
              <a:rPr lang="en-US" sz="3600" dirty="0"/>
              <a:t>Mann Whitney test, two sample test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8B4B0-B1C9-B54C-A36A-878FB3EB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976" y="2167160"/>
            <a:ext cx="4401184" cy="1100296"/>
          </a:xfrm>
        </p:spPr>
      </p:pic>
    </p:spTree>
    <p:extLst>
      <p:ext uri="{BB962C8B-B14F-4D97-AF65-F5344CB8AC3E}">
        <p14:creationId xmlns:p14="http://schemas.microsoft.com/office/powerpoint/2010/main" val="2717688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CFD-F021-F34D-940A-594D13BD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sampling distribution in terms of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56D8F-B11C-8444-B686-E045E99BC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3332" y="1895073"/>
            <a:ext cx="4597640" cy="4351338"/>
          </a:xfrm>
        </p:spPr>
      </p:pic>
      <p:pic>
        <p:nvPicPr>
          <p:cNvPr id="6" name="Content Placeholder 12" descr="Null_Z_Distribution_sd_14_n_4.pdf">
            <a:extLst>
              <a:ext uri="{FF2B5EF4-FFF2-40B4-BE49-F238E27FC236}">
                <a16:creationId xmlns:a16="http://schemas.microsoft.com/office/drawing/2014/main" id="{2344EB36-2285-8C4E-B93C-5D5B1315F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8618250" y="1537965"/>
            <a:ext cx="3254765" cy="2776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94500D-C9DC-2444-83AC-8358A2D9BC89}"/>
              </a:ext>
            </a:extLst>
          </p:cNvPr>
          <p:cNvSpPr txBox="1"/>
          <p:nvPr/>
        </p:nvSpPr>
        <p:spPr>
          <a:xfrm>
            <a:off x="8518967" y="4421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Area of red shaded part=0.001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CA05F-99D4-5642-B578-C84D1048E8F7}"/>
              </a:ext>
            </a:extLst>
          </p:cNvPr>
          <p:cNvCxnSpPr/>
          <p:nvPr/>
        </p:nvCxnSpPr>
        <p:spPr>
          <a:xfrm flipV="1">
            <a:off x="9378668" y="3819646"/>
            <a:ext cx="251469" cy="8565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0DE3D-C9BC-9247-B058-E77D4D9049BD}"/>
              </a:ext>
            </a:extLst>
          </p:cNvPr>
          <p:cNvCxnSpPr/>
          <p:nvPr/>
        </p:nvCxnSpPr>
        <p:spPr>
          <a:xfrm>
            <a:off x="9848850" y="3165475"/>
            <a:ext cx="0" cy="654171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6E923-21D8-4C43-B46A-EA5D965F8448}"/>
              </a:ext>
            </a:extLst>
          </p:cNvPr>
          <p:cNvSpPr txBox="1"/>
          <p:nvPr/>
        </p:nvSpPr>
        <p:spPr>
          <a:xfrm>
            <a:off x="9182100" y="26289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Critical value of statistic</a:t>
            </a:r>
          </a:p>
        </p:txBody>
      </p:sp>
    </p:spTree>
    <p:extLst>
      <p:ext uri="{BB962C8B-B14F-4D97-AF65-F5344CB8AC3E}">
        <p14:creationId xmlns:p14="http://schemas.microsoft.com/office/powerpoint/2010/main" val="3308334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3A63-F1DC-FA4B-9098-3DD4A58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F-statistic (ANOVA)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2D8F1-8177-DD47-BF71-9C5A2302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85" y="1916244"/>
            <a:ext cx="4141213" cy="792232"/>
          </a:xfrm>
        </p:spPr>
      </p:pic>
    </p:spTree>
    <p:extLst>
      <p:ext uri="{BB962C8B-B14F-4D97-AF65-F5344CB8AC3E}">
        <p14:creationId xmlns:p14="http://schemas.microsoft.com/office/powerpoint/2010/main" val="950016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C43B-34F8-2E47-A486-7EBE67B7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F-statistic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1F31C-3DE1-EA4D-BFE1-F218C0EC1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2241" y="2202797"/>
            <a:ext cx="4406900" cy="3365500"/>
          </a:xfrm>
        </p:spPr>
      </p:pic>
    </p:spTree>
    <p:extLst>
      <p:ext uri="{BB962C8B-B14F-4D97-AF65-F5344CB8AC3E}">
        <p14:creationId xmlns:p14="http://schemas.microsoft.com/office/powerpoint/2010/main" val="2775107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1AC0-E9AF-9B4D-AFB0-22DE96B3C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250873"/>
          </a:xfrm>
        </p:spPr>
        <p:txBody>
          <a:bodyPr/>
          <a:lstStyle/>
          <a:p>
            <a:r>
              <a:rPr lang="en-US" dirty="0"/>
              <a:t>Sampling distribution derived via Central Limit Theorem only valid only if certain </a:t>
            </a:r>
            <a:r>
              <a:rPr lang="en-US" sz="3200" b="1" u="sng" dirty="0"/>
              <a:t>assumptions</a:t>
            </a:r>
            <a:r>
              <a:rPr lang="en-US" dirty="0"/>
              <a:t> met with underlying data</a:t>
            </a:r>
          </a:p>
          <a:p>
            <a:r>
              <a:rPr lang="en-US" dirty="0"/>
              <a:t>E.g. of assumptions could be Normality, Equality of variances etc.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79716-23D5-4247-A156-1CD26B59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so many different tests?</a:t>
            </a:r>
          </a:p>
        </p:txBody>
      </p:sp>
    </p:spTree>
    <p:extLst>
      <p:ext uri="{BB962C8B-B14F-4D97-AF65-F5344CB8AC3E}">
        <p14:creationId xmlns:p14="http://schemas.microsoft.com/office/powerpoint/2010/main" val="3800520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743589"/>
          </a:xfrm>
        </p:spPr>
        <p:txBody>
          <a:bodyPr/>
          <a:lstStyle/>
          <a:p>
            <a:r>
              <a:rPr lang="en-US" dirty="0"/>
              <a:t>Test statistic</a:t>
            </a:r>
          </a:p>
          <a:p>
            <a:r>
              <a:rPr lang="en-US" dirty="0"/>
              <a:t>Sampling distribution of test statistic under the null hypothesis</a:t>
            </a:r>
          </a:p>
          <a:p>
            <a:r>
              <a:rPr lang="en-US" dirty="0"/>
              <a:t>A Type I error that will be allowable – fraction of times you are willing to accept a false-positive as a real result</a:t>
            </a:r>
          </a:p>
          <a:p>
            <a:r>
              <a:rPr lang="en-US" u="sng" dirty="0"/>
              <a:t>Note:</a:t>
            </a:r>
            <a:r>
              <a:rPr lang="en-US" dirty="0"/>
              <a:t> Use of test statistic and associated sampling distribution depends on your data meeting certain assumptions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hypothesis test requires…</a:t>
            </a:r>
          </a:p>
        </p:txBody>
      </p:sp>
    </p:spTree>
    <p:extLst>
      <p:ext uri="{BB962C8B-B14F-4D97-AF65-F5344CB8AC3E}">
        <p14:creationId xmlns:p14="http://schemas.microsoft.com/office/powerpoint/2010/main" val="703431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b="1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98518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637A1A-6AC3-B642-BE97-B60B758B8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798"/>
          </a:xfrm>
        </p:spPr>
        <p:txBody>
          <a:bodyPr/>
          <a:lstStyle/>
          <a:p>
            <a:r>
              <a:rPr lang="en-US" dirty="0"/>
              <a:t>Feedback </a:t>
            </a:r>
            <a:r>
              <a:rPr lang="en-US" dirty="0">
                <a:hlinkClick r:id="rId3"/>
              </a:rPr>
              <a:t>survey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https://www.surveymonkey.com/r/RRTZPTC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3ABBED-5849-8C4C-A0A8-D9903A47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give feedback</a:t>
            </a:r>
          </a:p>
        </p:txBody>
      </p:sp>
    </p:spTree>
    <p:extLst>
      <p:ext uri="{BB962C8B-B14F-4D97-AF65-F5344CB8AC3E}">
        <p14:creationId xmlns:p14="http://schemas.microsoft.com/office/powerpoint/2010/main" val="2752523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D9B96-525A-3040-A552-68ECE07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tests</a:t>
            </a:r>
          </a:p>
        </p:txBody>
      </p:sp>
      <p:pic>
        <p:nvPicPr>
          <p:cNvPr id="4" name="Content Placeholder 3" descr="Multiple_tests.pdf">
            <a:extLst>
              <a:ext uri="{FF2B5EF4-FFF2-40B4-BE49-F238E27FC236}">
                <a16:creationId xmlns:a16="http://schemas.microsoft.com/office/drawing/2014/main" id="{68B57145-8AFF-1140-94FD-85AF2F9C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09" r="-36309"/>
          <a:stretch>
            <a:fillRect/>
          </a:stretch>
        </p:blipFill>
        <p:spPr>
          <a:xfrm>
            <a:off x="838200" y="1703992"/>
            <a:ext cx="9293352" cy="51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5032147"/>
          </a:xfrm>
        </p:spPr>
        <p:txBody>
          <a:bodyPr/>
          <a:lstStyle/>
          <a:p>
            <a:r>
              <a:rPr lang="en-US" dirty="0"/>
              <a:t>Null hypothesis versus Alternative hypothesis</a:t>
            </a:r>
          </a:p>
          <a:p>
            <a:r>
              <a:rPr lang="en-US" dirty="0"/>
              <a:t>P-values</a:t>
            </a:r>
          </a:p>
          <a:p>
            <a:r>
              <a:rPr lang="en-US" dirty="0"/>
              <a:t>Two-sided test </a:t>
            </a:r>
            <a:r>
              <a:rPr lang="en-US" i="1" dirty="0"/>
              <a:t>versus</a:t>
            </a:r>
            <a:r>
              <a:rPr lang="en-US" dirty="0"/>
              <a:t> One-sided test</a:t>
            </a:r>
          </a:p>
          <a:p>
            <a:r>
              <a:rPr lang="en-US" dirty="0"/>
              <a:t>Test statistic</a:t>
            </a:r>
          </a:p>
          <a:p>
            <a:r>
              <a:rPr lang="en-US" dirty="0"/>
              <a:t>Sampling distribution</a:t>
            </a:r>
          </a:p>
          <a:p>
            <a:r>
              <a:rPr lang="en-US" dirty="0"/>
              <a:t>Type I and Type II errors (Power)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Assumptions of different tests</a:t>
            </a:r>
          </a:p>
          <a:p>
            <a:r>
              <a:rPr lang="en-US" dirty="0"/>
              <a:t>Linear models</a:t>
            </a:r>
          </a:p>
          <a:p>
            <a:r>
              <a:rPr lang="en-US" dirty="0"/>
              <a:t>ANOVA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one commonly encounters in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85909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89115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84018-B828-6D4A-AC38-F7C9F2EF6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28227"/>
          </a:xfrm>
        </p:spPr>
        <p:txBody>
          <a:bodyPr/>
          <a:lstStyle/>
          <a:p>
            <a:r>
              <a:rPr lang="en-US" u="sng" dirty="0"/>
              <a:t>Setting</a:t>
            </a:r>
            <a:r>
              <a:rPr lang="en-US" dirty="0"/>
              <a:t>: I have generated data from very cool experiment that I hope would resolve a long standing question</a:t>
            </a:r>
          </a:p>
          <a:p>
            <a:r>
              <a:rPr lang="en-US" u="sng" dirty="0"/>
              <a:t>Problem</a:t>
            </a:r>
            <a:r>
              <a:rPr lang="en-US" dirty="0"/>
              <a:t>: I don’t know how to use my data to conclude in a convincing manner one way or other</a:t>
            </a:r>
          </a:p>
          <a:p>
            <a:r>
              <a:rPr lang="en-US" u="sng" dirty="0"/>
              <a:t>Possible solution</a:t>
            </a:r>
            <a:r>
              <a:rPr lang="en-US" dirty="0"/>
              <a:t>: Pose the problem as a statistical association problem</a:t>
            </a:r>
          </a:p>
          <a:p>
            <a:pPr lvl="1"/>
            <a:r>
              <a:rPr lang="en-US" dirty="0"/>
              <a:t>Changing something has a consequence on something else of biological relevance</a:t>
            </a:r>
          </a:p>
          <a:p>
            <a:pPr lvl="1"/>
            <a:r>
              <a:rPr lang="en-US" dirty="0"/>
              <a:t>E.g.: Change dose of drug treatment and phenotype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111BA-F840-8E42-8CE1-95DD97F3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scenario</a:t>
            </a:r>
          </a:p>
        </p:txBody>
      </p:sp>
    </p:spTree>
    <p:extLst>
      <p:ext uri="{BB962C8B-B14F-4D97-AF65-F5344CB8AC3E}">
        <p14:creationId xmlns:p14="http://schemas.microsoft.com/office/powerpoint/2010/main" val="185327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b="1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6564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753848"/>
          </a:xfrm>
        </p:spPr>
        <p:txBody>
          <a:bodyPr/>
          <a:lstStyle/>
          <a:p>
            <a:r>
              <a:rPr lang="en-US" dirty="0"/>
              <a:t>We would like to make </a:t>
            </a:r>
            <a:r>
              <a:rPr lang="en-US" b="1" dirty="0"/>
              <a:t>generalizable claims about an entire target population </a:t>
            </a:r>
            <a:r>
              <a:rPr lang="en-US" dirty="0"/>
              <a:t>with data </a:t>
            </a:r>
            <a:r>
              <a:rPr lang="en-US" b="1" dirty="0"/>
              <a:t>from only a random subset </a:t>
            </a:r>
            <a:r>
              <a:rPr lang="en-US" dirty="0"/>
              <a:t>of this population.</a:t>
            </a:r>
          </a:p>
          <a:p>
            <a:r>
              <a:rPr lang="en-US" b="1" dirty="0"/>
              <a:t>Random sampling</a:t>
            </a:r>
            <a:r>
              <a:rPr lang="en-US" dirty="0"/>
              <a:t>, </a:t>
            </a:r>
            <a:r>
              <a:rPr lang="en-US" b="1" dirty="0"/>
              <a:t>appropriate experimental design</a:t>
            </a:r>
            <a:r>
              <a:rPr lang="en-US" dirty="0"/>
              <a:t> and </a:t>
            </a:r>
            <a:r>
              <a:rPr lang="en-US" b="1" dirty="0"/>
              <a:t>Central Limit Theorem</a:t>
            </a:r>
            <a:r>
              <a:rPr lang="en-US" dirty="0"/>
              <a:t> allows us to make generalizable claims </a:t>
            </a:r>
          </a:p>
          <a:p>
            <a:r>
              <a:rPr lang="en-US" dirty="0"/>
              <a:t>Hypothesis testing rests on assuming the </a:t>
            </a:r>
            <a:r>
              <a:rPr lang="en-US" b="1" dirty="0"/>
              <a:t>skeptical point of view</a:t>
            </a:r>
            <a:r>
              <a:rPr lang="en-US" dirty="0"/>
              <a:t> and testing for deviations from this assumption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 versus </a:t>
            </a:r>
            <a:r>
              <a:rPr lang="en-US" b="1" dirty="0"/>
              <a:t>Alternative Assumption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8938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b="1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8368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4264C-C95D-5745-A362-45B51A27A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728952"/>
          </a:xfrm>
        </p:spPr>
        <p:txBody>
          <a:bodyPr/>
          <a:lstStyle/>
          <a:p>
            <a:r>
              <a:rPr lang="en-US" u="sng" dirty="0"/>
              <a:t>Response</a:t>
            </a:r>
            <a:r>
              <a:rPr lang="en-US" dirty="0"/>
              <a:t>: Gene expression, Chicken weight</a:t>
            </a:r>
          </a:p>
          <a:p>
            <a:r>
              <a:rPr lang="en-US" u="sng" dirty="0"/>
              <a:t>Predictor</a:t>
            </a:r>
            <a:r>
              <a:rPr lang="en-US" dirty="0"/>
              <a:t>: Genotype, treatment, chicken feed</a:t>
            </a:r>
          </a:p>
          <a:p>
            <a:r>
              <a:rPr lang="en-US" u="sng" dirty="0"/>
              <a:t>Types</a:t>
            </a:r>
            <a:r>
              <a:rPr lang="en-US" dirty="0"/>
              <a:t>: Categorical or Continuous</a:t>
            </a:r>
          </a:p>
          <a:p>
            <a:pPr lvl="1"/>
            <a:r>
              <a:rPr lang="en-US" dirty="0"/>
              <a:t>Categorical – genotype (mutant versus wild-type), disease vs  normal</a:t>
            </a:r>
          </a:p>
          <a:p>
            <a:pPr lvl="1"/>
            <a:r>
              <a:rPr lang="en-US" dirty="0"/>
              <a:t>Continuous – age, dose of drug treatment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96072-3119-7E40-B06E-B1388649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001126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for_workshops">
  <a:themeElements>
    <a:clrScheme name="Gladst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A40"/>
      </a:accent1>
      <a:accent2>
        <a:srgbClr val="E5E1D5"/>
      </a:accent2>
      <a:accent3>
        <a:srgbClr val="96938C"/>
      </a:accent3>
      <a:accent4>
        <a:srgbClr val="F76912"/>
      </a:accent4>
      <a:accent5>
        <a:srgbClr val="FAA308"/>
      </a:accent5>
      <a:accent6>
        <a:srgbClr val="00D3E6"/>
      </a:accent6>
      <a:hlink>
        <a:srgbClr val="CC28A3"/>
      </a:hlink>
      <a:folHlink>
        <a:srgbClr val="CC28A3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>
              <a:shade val="50000"/>
            </a:schemeClr>
          </a:solidFill>
        </a:ln>
      </a:spPr>
      <a:bodyPr wrap="square" rtlCol="0" anchor="ctr" anchorCtr="0">
        <a:noAutofit/>
      </a:bodyPr>
      <a:lstStyle>
        <a:defPPr>
          <a:spcAft>
            <a:spcPts val="600"/>
          </a:spcAft>
          <a:defRPr sz="2000" dirty="0" err="1" smtClean="0">
            <a:latin typeface="Helvetica" charset="0"/>
            <a:ea typeface="Times New Roman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520861A0-039A-2D44-AB17-004FAF73F726}" vid="{04C3138C-DD1C-EC4B-885C-41923CF60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Template_for_workshops.potx</Template>
  <TotalTime>17958</TotalTime>
  <Words>933</Words>
  <Application>Microsoft Macintosh PowerPoint</Application>
  <PresentationFormat>Widescreen</PresentationFormat>
  <Paragraphs>178</Paragraphs>
  <Slides>40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Helvetica</vt:lpstr>
      <vt:lpstr>Zapf Dingbats</vt:lpstr>
      <vt:lpstr>Template_for_workshops</vt:lpstr>
      <vt:lpstr>Equation</vt:lpstr>
      <vt:lpstr>Statistical Hypothesis Testing Basics</vt:lpstr>
      <vt:lpstr>About me</vt:lpstr>
      <vt:lpstr>This workshop</vt:lpstr>
      <vt:lpstr>Terms one commonly encounters in hypothesis testing</vt:lpstr>
      <vt:lpstr>Typical scenario</vt:lpstr>
      <vt:lpstr>Outline</vt:lpstr>
      <vt:lpstr>Introduction to Hypothesis Testing</vt:lpstr>
      <vt:lpstr>Outline</vt:lpstr>
      <vt:lpstr>Variables</vt:lpstr>
      <vt:lpstr>Outline</vt:lpstr>
      <vt:lpstr>How do I choose which statistical test to use?</vt:lpstr>
      <vt:lpstr>Response:Continuous Predictor: Continuous</vt:lpstr>
      <vt:lpstr>How do I choose which statistical test to use?</vt:lpstr>
      <vt:lpstr>Response:Continuous Predictor: Categorical</vt:lpstr>
      <vt:lpstr>How do I choose which statistical test to use?</vt:lpstr>
      <vt:lpstr>Response:Categorical Predictor: Categorical</vt:lpstr>
      <vt:lpstr>How do I choose which statistical test to use?</vt:lpstr>
      <vt:lpstr>Response:Categorical Predictor: Continuous</vt:lpstr>
      <vt:lpstr>How do I choose which statistical test to use?</vt:lpstr>
      <vt:lpstr>Outline</vt:lpstr>
      <vt:lpstr>Is gene differentially expressed between the two developmental time-points?</vt:lpstr>
      <vt:lpstr>Convince a skeptic: Repeat this experiment 1000 times </vt:lpstr>
      <vt:lpstr>Central limit theorem allows us to estimate the variation of the location of the distribution </vt:lpstr>
      <vt:lpstr>Theoretical distribution of difference in means</vt:lpstr>
      <vt:lpstr>Alter underlying variation</vt:lpstr>
      <vt:lpstr>Alter the number of replicates</vt:lpstr>
      <vt:lpstr>Power to detect a difference of means of -15</vt:lpstr>
      <vt:lpstr>Power to detect varying levels of difference in mean differences</vt:lpstr>
      <vt:lpstr>Z/T-statistic (Two-sample t-test)</vt:lpstr>
      <vt:lpstr>Sampling distribution of T-statistic</vt:lpstr>
      <vt:lpstr>U-statistic (Mann Whitney test, two sample test)</vt:lpstr>
      <vt:lpstr>U-statistic sampling distribution in terms of tables</vt:lpstr>
      <vt:lpstr>F-statistic (ANOVA)</vt:lpstr>
      <vt:lpstr>Sampling distribution of the F-statistic</vt:lpstr>
      <vt:lpstr>Why do we have so many different tests?</vt:lpstr>
      <vt:lpstr>Every hypothesis test requires…</vt:lpstr>
      <vt:lpstr>Outline</vt:lpstr>
      <vt:lpstr>Please give feedback</vt:lpstr>
      <vt:lpstr>Multiple tests</vt:lpstr>
      <vt:lpstr>Outline for this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 Attend Workshop Title</dc:title>
  <dc:creator>Microsoft Office User</dc:creator>
  <cp:lastModifiedBy>Microsoft Office User</cp:lastModifiedBy>
  <cp:revision>223</cp:revision>
  <cp:lastPrinted>2018-09-20T23:56:57Z</cp:lastPrinted>
  <dcterms:created xsi:type="dcterms:W3CDTF">2019-03-13T22:39:35Z</dcterms:created>
  <dcterms:modified xsi:type="dcterms:W3CDTF">2020-09-14T19:21:39Z</dcterms:modified>
</cp:coreProperties>
</file>