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3DBF-4CFE-4D70-B683-21320B1ECB5C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09E21-6B88-4B19-9B61-39A1A0ED831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09E21-6B88-4B19-9B61-39A1A0ED8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E81FA-29A9-4EBA-9C28-45BFA4DC188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7AC12E-1EAA-4D4C-BB22-DD4822D2BCFF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ehtishamsadiq/uncleaned-laptop-pric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ECC00E-43BE-4E3E-AB07-986256B3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748" y="1456351"/>
            <a:ext cx="7319175" cy="1680235"/>
          </a:xfrm>
        </p:spPr>
        <p:txBody>
          <a:bodyPr>
            <a:normAutofit/>
          </a:bodyPr>
          <a:lstStyle/>
          <a:p>
            <a:r>
              <a:rPr lang="en-US" sz="6000" dirty="0"/>
              <a:t>DMML Project: Laptop Price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80FA5-A836-4EC4-B181-3BDF22A3F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5437706"/>
            <a:ext cx="7321946" cy="328529"/>
          </a:xfrm>
        </p:spPr>
        <p:txBody>
          <a:bodyPr>
            <a:normAutofit/>
          </a:bodyPr>
          <a:lstStyle/>
          <a:p>
            <a:pPr algn="r"/>
            <a:r>
              <a:rPr lang="en-US" sz="1500" dirty="0"/>
              <a:t>Pietrangelo Manco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9928BC-AEFD-4C06-AD17-E809FCF5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2" y="1456391"/>
            <a:ext cx="2449486" cy="2500873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58A31B-9195-4535-82E1-4EBF86D385EE}"/>
              </a:ext>
            </a:extLst>
          </p:cNvPr>
          <p:cNvSpPr txBox="1"/>
          <p:nvPr/>
        </p:nvSpPr>
        <p:spPr>
          <a:xfrm>
            <a:off x="900322" y="4455620"/>
            <a:ext cx="2449486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1500" cap="all" spc="200" dirty="0">
                <a:solidFill>
                  <a:schemeClr val="tx2"/>
                </a:solidFill>
                <a:latin typeface="+mj-lt"/>
              </a:rPr>
              <a:t>Università degli studi di Pisa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1500" cap="all" spc="200" dirty="0" err="1">
                <a:solidFill>
                  <a:schemeClr val="tx2"/>
                </a:solidFill>
                <a:latin typeface="+mj-lt"/>
              </a:rPr>
              <a:t>Artificial</a:t>
            </a:r>
            <a:r>
              <a:rPr lang="it-IT" sz="1500" cap="all" spc="200" dirty="0">
                <a:solidFill>
                  <a:schemeClr val="tx2"/>
                </a:solidFill>
                <a:latin typeface="+mj-lt"/>
              </a:rPr>
              <a:t> Intelligence and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2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Engineering: </a:t>
            </a:r>
            <a:r>
              <a:rPr lang="en-US" dirty="0" err="1">
                <a:solidFill>
                  <a:schemeClr val="tx1"/>
                </a:solidFill>
              </a:rPr>
              <a:t>ScreenResolution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54" y="2748846"/>
            <a:ext cx="5569226" cy="2203138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 important information is the product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AxB</a:t>
            </a:r>
            <a:r>
              <a:rPr lang="en-US" sz="2400" dirty="0">
                <a:solidFill>
                  <a:schemeClr val="tx1"/>
                </a:solidFill>
              </a:rPr>
              <a:t> form after cleaning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NLP techniques to extract the 2 numbers and compute the product</a:t>
            </a:r>
          </a:p>
          <a:p>
            <a:pPr marL="566928" lvl="3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FF55124-46D6-8A7C-5E83-344F8F7C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76317"/>
            <a:ext cx="5185982" cy="31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Pre-Processing: Feature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76" y="2178908"/>
            <a:ext cx="5479774" cy="3569436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Categorical features must be transformed in numerical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If order doesn’t matter, one-hot encoding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Company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TypeName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OpSys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CpuProducer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GpuProducer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276B5154-DD2D-2799-D695-4627F4CC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3697"/>
            <a:ext cx="5662624" cy="2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Encoding: </a:t>
            </a:r>
            <a:r>
              <a:rPr lang="en-US" dirty="0" err="1">
                <a:solidFill>
                  <a:schemeClr val="tx1"/>
                </a:solidFill>
              </a:rPr>
              <a:t>CpuModel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90" y="2799364"/>
            <a:ext cx="5550010" cy="2835384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CpuModel</a:t>
            </a:r>
            <a:r>
              <a:rPr lang="en-US" sz="2400" dirty="0">
                <a:solidFill>
                  <a:schemeClr val="tx1"/>
                </a:solidFill>
              </a:rPr>
              <a:t> is expected to be an important feature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Order matters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Manageable number of values: manual ordering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Ranking based on the position in the ordered list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89B95A5-CAF8-E9E2-E028-91EF3C97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12" y="2631138"/>
            <a:ext cx="4479068" cy="30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Encoding: </a:t>
            </a:r>
            <a:r>
              <a:rPr lang="en-US" dirty="0" err="1">
                <a:solidFill>
                  <a:schemeClr val="tx1"/>
                </a:solidFill>
              </a:rPr>
              <a:t>GpuModel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2975771"/>
            <a:ext cx="5549348" cy="2496714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Like </a:t>
            </a:r>
            <a:r>
              <a:rPr lang="en-US" sz="2400" dirty="0" err="1">
                <a:solidFill>
                  <a:schemeClr val="tx1"/>
                </a:solidFill>
              </a:rPr>
              <a:t>CpuModel</a:t>
            </a:r>
            <a:r>
              <a:rPr lang="en-US" sz="2400" dirty="0">
                <a:solidFill>
                  <a:schemeClr val="tx1"/>
                </a:solidFill>
              </a:rPr>
              <a:t>, important feature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Far too many values to manual order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Solution: mean encoding + ranking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Each values was assigned the mean price of its records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Then ranking to avoid leakage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1C95A3-EF61-B52E-2017-9DA816D4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90670"/>
            <a:ext cx="5615997" cy="36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3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Pre-Processing: 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38" y="2486468"/>
            <a:ext cx="5666462" cy="2961864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Price distribution is very right-skewed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High end laptops’ price may be difficult to predict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SMOGN: smote for regression + gaussian rumor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50% oversampling</a:t>
            </a:r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51C1A9FF-B55F-D245-78E2-CE3E0561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6468"/>
            <a:ext cx="5666462" cy="29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Pre-Processing: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" y="2486468"/>
            <a:ext cx="5479774" cy="3059567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Many features after encoding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RandomTree</a:t>
            </a:r>
            <a:r>
              <a:rPr lang="en-US" sz="2400" dirty="0">
                <a:solidFill>
                  <a:schemeClr val="tx1"/>
                </a:solidFill>
              </a:rPr>
              <a:t> model to compute importance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Low threshold to keep a feature because of one-hot encoded ones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25 features kept out of 44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CpuModel</a:t>
            </a:r>
            <a:r>
              <a:rPr lang="en-US" sz="2400" dirty="0">
                <a:solidFill>
                  <a:schemeClr val="tx1"/>
                </a:solidFill>
              </a:rPr>
              <a:t>, Ram and </a:t>
            </a:r>
            <a:r>
              <a:rPr lang="en-US" sz="2400" dirty="0" err="1">
                <a:solidFill>
                  <a:schemeClr val="tx1"/>
                </a:solidFill>
              </a:rPr>
              <a:t>GpuModel</a:t>
            </a:r>
            <a:r>
              <a:rPr lang="en-US" sz="2400" dirty="0">
                <a:solidFill>
                  <a:schemeClr val="tx1"/>
                </a:solidFill>
              </a:rPr>
              <a:t> are the most important</a:t>
            </a:r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8265AC4C-95FE-2458-39B4-829A1F37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82" y="2122953"/>
            <a:ext cx="4551798" cy="38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Regression Models Training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69" y="1909998"/>
            <a:ext cx="5961983" cy="3993845"/>
          </a:xfrm>
        </p:spPr>
        <p:txBody>
          <a:bodyPr>
            <a:normAutofit lnSpcReduction="10000"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RobustScaler</a:t>
            </a:r>
            <a:endParaRPr lang="en-US" sz="2400" dirty="0">
              <a:solidFill>
                <a:schemeClr val="tx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6 models tried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LinearRegression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DecisionTreeRegressor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KNearestNeighboursRegressor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RandomForestRegressor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AdaBoostRegressor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GradientBoostingRegressor</a:t>
            </a:r>
            <a:endParaRPr lang="en-US" sz="2400" dirty="0">
              <a:solidFill>
                <a:schemeClr val="tx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Hyperparameters’ tuned with grid search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Pipeline to prevent leakage</a:t>
            </a:r>
          </a:p>
        </p:txBody>
      </p:sp>
      <p:pic>
        <p:nvPicPr>
          <p:cNvPr id="1028" name="Picture 4" descr="Grid Search - Hyperparameter tuning for TensorFlow using Katib and Kubeflow">
            <a:extLst>
              <a:ext uri="{FF2B5EF4-FFF2-40B4-BE49-F238E27FC236}">
                <a16:creationId xmlns:a16="http://schemas.microsoft.com/office/drawing/2014/main" id="{1F10F352-899D-487D-200B-AE119450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2" y="2053452"/>
            <a:ext cx="4942580" cy="37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Regression Models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2488499"/>
            <a:ext cx="5744817" cy="2935262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10-fold cross validation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Same folds for all models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Mean Absolute Error and 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Custom evaluation metrics to revert logarithm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Best models are K-Nearest </a:t>
            </a:r>
            <a:r>
              <a:rPr lang="en-US" sz="2400" dirty="0" err="1">
                <a:solidFill>
                  <a:schemeClr val="tx1"/>
                </a:solidFill>
              </a:rPr>
              <a:t>Neighbours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RandomForest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GradientBoosting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74EDB22B-625C-19B1-7B81-385C843E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3" y="1838739"/>
            <a:ext cx="4399722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7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Regression Models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24" y="2515750"/>
            <a:ext cx="5754756" cy="3045700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Wilcoxon test was applied to confront the best models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GradientBoosting</a:t>
            </a:r>
            <a:r>
              <a:rPr lang="en-US" sz="2400" dirty="0">
                <a:solidFill>
                  <a:schemeClr val="tx1"/>
                </a:solidFill>
              </a:rPr>
              <a:t> is statistically the best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RandomForest</a:t>
            </a:r>
            <a:r>
              <a:rPr lang="en-US" sz="2400" dirty="0">
                <a:solidFill>
                  <a:schemeClr val="tx1"/>
                </a:solidFill>
              </a:rPr>
              <a:t> is better than KNN according to mean absolute error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Difference between them in R</a:t>
            </a:r>
            <a:r>
              <a:rPr lang="en-US" sz="2400" baseline="30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are due to chance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D03AF9-D497-6A6A-64A2-90B229E0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11" y="2559875"/>
            <a:ext cx="4685069" cy="29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EC40-1C16-4BEB-9728-6B153C3D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</a:rPr>
              <a:t>Thanks for the attention.</a:t>
            </a:r>
          </a:p>
        </p:txBody>
      </p:sp>
    </p:spTree>
    <p:extLst>
      <p:ext uri="{BB962C8B-B14F-4D97-AF65-F5344CB8AC3E}">
        <p14:creationId xmlns:p14="http://schemas.microsoft.com/office/powerpoint/2010/main" val="52541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F137-B66A-4718-8D46-1EFA2107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1391-2A17-42A5-B3BF-12E2F8E2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Regression Analysis on Laptop Prices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Predict the price of a configuration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Workflow: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Data inspection, cleaning and integration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Feature Engineering, transformation and reduction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Six different models tuned, trained and evaluated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Statistical test to select the best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026" name="Picture 2" descr="153,600+ Laptop Money Stock Photos, Pictures &amp; Royalty-Free Images - iStock  | Laptop money vector, Laptop money icon, Woman laptop money">
            <a:extLst>
              <a:ext uri="{FF2B5EF4-FFF2-40B4-BE49-F238E27FC236}">
                <a16:creationId xmlns:a16="http://schemas.microsoft.com/office/drawing/2014/main" id="{B9199A05-4874-B3AF-A7F4-78C8EDBA0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3" r="15726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8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0F80-0FDB-4879-AC0E-010077EF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80E7-1F35-4A67-96F3-0AB63F87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2265"/>
            <a:ext cx="6454987" cy="25591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hlinkClick r:id="rId2"/>
              </a:rPr>
              <a:t>Kaggle Dataset </a:t>
            </a:r>
            <a:r>
              <a:rPr lang="en-US" sz="2400" dirty="0"/>
              <a:t>scraped from a vendor’s website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Uncleaned data, 12 features, 1303 records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Index dropped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7 categorical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4 numerical features</a:t>
            </a:r>
          </a:p>
        </p:txBody>
      </p:sp>
      <p:pic>
        <p:nvPicPr>
          <p:cNvPr id="2050" name="Picture 2" descr="Vettoriale Stock dataset vector icon. computer filled flat symbol for  mobile concept and web design. Black internet glyph icon. Isolated sign,  logo illustration. Vector graphics. | Adobe Stock">
            <a:extLst>
              <a:ext uri="{FF2B5EF4-FFF2-40B4-BE49-F238E27FC236}">
                <a16:creationId xmlns:a16="http://schemas.microsoft.com/office/drawing/2014/main" id="{15BC4C45-40E9-45BF-CF8B-F5B0B7DCB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r="5705" b="3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Pre-Processing: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868"/>
            <a:ext cx="4998720" cy="3394859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NULL records dropped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Unknown or wrong values addressed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Standardization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Categorical features converted to numerical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Name conventions implemented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Price conversion to euros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Unit of measure removed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1A5CCB6-4194-518B-381F-37720412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0453"/>
            <a:ext cx="5272024" cy="27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9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Pre-Processing: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4911"/>
            <a:ext cx="5263763" cy="3349226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Split features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Memory, </a:t>
            </a:r>
            <a:r>
              <a:rPr lang="en-US" sz="2400" dirty="0" err="1">
                <a:solidFill>
                  <a:schemeClr val="tx1"/>
                </a:solidFill>
              </a:rPr>
              <a:t>Gpu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Cpu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Merged features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Weight and Inches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Transformed features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ScreenResolution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Logarithmic transformation on target variable (Price)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Immagine 9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68F31C26-EF29-738D-917D-BC33C1187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57" y="1816252"/>
            <a:ext cx="3491280" cy="2233272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A50C96C0-BDC9-4914-CE9C-34BDD238B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57" y="4049524"/>
            <a:ext cx="3491279" cy="22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43" y="3044883"/>
            <a:ext cx="4998720" cy="1880693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Split in HDD and SSD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Prior cleaning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Relevant price difference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NLP techniques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70088C-85BC-F10A-4513-5205E66A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03" y="2683508"/>
            <a:ext cx="2480929" cy="2603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5C7B2A-25D9-F0D8-9BF3-B72D42E3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63" y="2683509"/>
            <a:ext cx="2480928" cy="26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Engineering: </a:t>
            </a:r>
            <a:r>
              <a:rPr lang="en-US" dirty="0" err="1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499902"/>
            <a:ext cx="5320748" cy="2970654"/>
          </a:xfrm>
        </p:spPr>
        <p:txBody>
          <a:bodyPr>
            <a:normAutofit/>
          </a:bodyPr>
          <a:lstStyle/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Among the trickiest features to address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Lots of NLP to extract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Split in 3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CpuProducer</a:t>
            </a:r>
            <a:endParaRPr lang="en-US" sz="2400" dirty="0">
              <a:solidFill>
                <a:schemeClr val="tx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CpuModel</a:t>
            </a:r>
            <a:endParaRPr lang="en-US" sz="2400" dirty="0">
              <a:solidFill>
                <a:schemeClr val="tx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CpuClockSpeed</a:t>
            </a:r>
            <a:endParaRPr lang="en-US" sz="2400" dirty="0">
              <a:solidFill>
                <a:schemeClr val="tx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08FCD40-08BA-C9BB-4462-CB6A9451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58" y="4320448"/>
            <a:ext cx="3771333" cy="1992152"/>
          </a:xfrm>
          <a:prstGeom prst="rect">
            <a:avLst/>
          </a:prstGeom>
        </p:spPr>
      </p:pic>
      <p:pic>
        <p:nvPicPr>
          <p:cNvPr id="11" name="Immagine 10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69C76F04-841F-CD21-E6CF-5C4C69281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0" y="1993077"/>
            <a:ext cx="3811267" cy="19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Engineering: </a:t>
            </a:r>
            <a:r>
              <a:rPr lang="en-US" dirty="0" err="1">
                <a:solidFill>
                  <a:schemeClr val="tx1"/>
                </a:solidFill>
              </a:rPr>
              <a:t>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5" y="2619891"/>
            <a:ext cx="4498778" cy="2546157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Similar to </a:t>
            </a:r>
            <a:r>
              <a:rPr lang="en-US" sz="2400" dirty="0" err="1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attribute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More difficult to encode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Split in 2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GpuProducer</a:t>
            </a:r>
            <a:endParaRPr lang="en-US" sz="2400" dirty="0">
              <a:solidFill>
                <a:schemeClr val="tx1"/>
              </a:solidFill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</a:rPr>
              <a:t>GpuModel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A1944A87-FB45-CFC7-8B2D-4673F3BA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87" y="2366124"/>
            <a:ext cx="5780933" cy="3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04B5-9AA9-46EB-8A77-89C1ADC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Engineering: Weight and Inches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953-E8F4-4279-B0BA-96D6775B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907870"/>
            <a:ext cx="5420139" cy="2859121"/>
          </a:xfrm>
        </p:spPr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Weight and Inches features are expected to be correlated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Their correlation was verified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Their product was considered in their place</a:t>
            </a:r>
          </a:p>
        </p:txBody>
      </p:sp>
      <p:pic>
        <p:nvPicPr>
          <p:cNvPr id="6" name="Immagine 5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FFEDD335-881E-DB69-1189-B5BC950B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98" y="2565146"/>
            <a:ext cx="5003882" cy="27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7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1381</TotalTime>
  <Words>501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Retrospettivo</vt:lpstr>
      <vt:lpstr>DMML Project: Laptop Price Regression</vt:lpstr>
      <vt:lpstr>Introduction</vt:lpstr>
      <vt:lpstr>The dataset</vt:lpstr>
      <vt:lpstr>Pre-Processing: Cleaning</vt:lpstr>
      <vt:lpstr>Pre-Processing: Feature Engineering</vt:lpstr>
      <vt:lpstr>Feature Engineering: Memory</vt:lpstr>
      <vt:lpstr>Feature Engineering: Cpu</vt:lpstr>
      <vt:lpstr>Feature Engineering: Gpu</vt:lpstr>
      <vt:lpstr>Feature Engineering: Weight and Inches</vt:lpstr>
      <vt:lpstr>Feature Engineering: ScreenResolution</vt:lpstr>
      <vt:lpstr>Pre-Processing: Feature Encoding</vt:lpstr>
      <vt:lpstr>Feature Encoding: CpuModel</vt:lpstr>
      <vt:lpstr>Feature Encoding: GpuModel</vt:lpstr>
      <vt:lpstr>Pre-Processing: Oversampling</vt:lpstr>
      <vt:lpstr>Pre-Processing: Feature Selection</vt:lpstr>
      <vt:lpstr>Regression Models Training</vt:lpstr>
      <vt:lpstr>Regression Models Evaluation</vt:lpstr>
      <vt:lpstr>Regression Models Comparison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Relazioni Reciproche di Onsager</dc:title>
  <dc:creator>Pietrangelo Manco</dc:creator>
  <cp:lastModifiedBy>Pietrangelo Manco</cp:lastModifiedBy>
  <cp:revision>14</cp:revision>
  <dcterms:created xsi:type="dcterms:W3CDTF">2022-01-07T10:34:29Z</dcterms:created>
  <dcterms:modified xsi:type="dcterms:W3CDTF">2024-05-31T14:55:42Z</dcterms:modified>
</cp:coreProperties>
</file>