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69" r:id="rId6"/>
    <p:sldId id="257" r:id="rId7"/>
    <p:sldId id="259" r:id="rId8"/>
    <p:sldId id="260" r:id="rId9"/>
    <p:sldId id="272" r:id="rId10"/>
    <p:sldId id="271" r:id="rId11"/>
    <p:sldId id="264" r:id="rId12"/>
    <p:sldId id="268" r:id="rId13"/>
    <p:sldId id="263" r:id="rId14"/>
    <p:sldId id="265" r:id="rId15"/>
    <p:sldId id="270" r:id="rId16"/>
    <p:sldId id="273"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C15182-A5B9-4B02-85C3-E39F08F4758A}" v="1338" dt="2025-04-25T13:31:05.110"/>
    <p1510:client id="{AFB10763-9D83-E748-DFF2-14AA539AFA24}" v="149" dt="2025-04-25T04:30:28.121"/>
    <p1510:client id="{B3B0FC0D-401F-88FD-385D-81BE335EBF83}" v="108" dt="2025-04-25T13:39:52.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3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92753C-E3E8-4FEC-ACB4-AC0390F3CED1}" type="datetimeFigureOut">
              <a:rPr lang="fr-CA" smtClean="0"/>
              <a:t>2025-04-25</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F2C4C-66CC-40B5-8ECE-3F85499270DD}" type="slidenum">
              <a:rPr lang="fr-CA" smtClean="0"/>
              <a:t>‹#›</a:t>
            </a:fld>
            <a:endParaRPr lang="fr-CA"/>
          </a:p>
        </p:txBody>
      </p:sp>
    </p:spTree>
    <p:extLst>
      <p:ext uri="{BB962C8B-B14F-4D97-AF65-F5344CB8AC3E}">
        <p14:creationId xmlns:p14="http://schemas.microsoft.com/office/powerpoint/2010/main" val="918721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EEF0FF"/>
                </a:solidFill>
                <a:effectLst/>
                <a:latin typeface="Google Sans"/>
              </a:rPr>
              <a:t>Precision measures how many of the predicted positive instances were actually positive, while recall measures how many of the actual positive instances were correctly identified</a:t>
            </a:r>
            <a:endParaRPr lang="fr-CA"/>
          </a:p>
        </p:txBody>
      </p:sp>
      <p:sp>
        <p:nvSpPr>
          <p:cNvPr id="4" name="Slide Number Placeholder 3"/>
          <p:cNvSpPr>
            <a:spLocks noGrp="1"/>
          </p:cNvSpPr>
          <p:nvPr>
            <p:ph type="sldNum" sz="quarter" idx="5"/>
          </p:nvPr>
        </p:nvSpPr>
        <p:spPr/>
        <p:txBody>
          <a:bodyPr/>
          <a:lstStyle/>
          <a:p>
            <a:fld id="{5F0F2C4C-66CC-40B5-8ECE-3F85499270DD}" type="slidenum">
              <a:rPr lang="fr-CA" smtClean="0"/>
              <a:t>7</a:t>
            </a:fld>
            <a:endParaRPr lang="fr-CA"/>
          </a:p>
        </p:txBody>
      </p:sp>
    </p:spTree>
    <p:extLst>
      <p:ext uri="{BB962C8B-B14F-4D97-AF65-F5344CB8AC3E}">
        <p14:creationId xmlns:p14="http://schemas.microsoft.com/office/powerpoint/2010/main" val="3683781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5F0F2C4C-66CC-40B5-8ECE-3F85499270DD}" type="slidenum">
              <a:rPr lang="fr-CA" smtClean="0"/>
              <a:t>10</a:t>
            </a:fld>
            <a:endParaRPr lang="fr-CA"/>
          </a:p>
        </p:txBody>
      </p:sp>
    </p:spTree>
    <p:extLst>
      <p:ext uri="{BB962C8B-B14F-4D97-AF65-F5344CB8AC3E}">
        <p14:creationId xmlns:p14="http://schemas.microsoft.com/office/powerpoint/2010/main" val="122248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3B09E-EE4C-C469-BD98-5BF27BCA44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A37627AA-4257-B05B-90FB-905AB8338F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2AE32112-E070-08D3-A512-E457B28062CD}"/>
              </a:ext>
            </a:extLst>
          </p:cNvPr>
          <p:cNvSpPr>
            <a:spLocks noGrp="1"/>
          </p:cNvSpPr>
          <p:nvPr>
            <p:ph type="dt" sz="half" idx="10"/>
          </p:nvPr>
        </p:nvSpPr>
        <p:spPr/>
        <p:txBody>
          <a:bodyPr/>
          <a:lstStyle/>
          <a:p>
            <a:fld id="{0C50F323-D270-4AB0-91FF-0E6929F46070}" type="datetimeFigureOut">
              <a:rPr lang="fr-CA" smtClean="0"/>
              <a:t>2025-04-25</a:t>
            </a:fld>
            <a:endParaRPr lang="fr-CA"/>
          </a:p>
        </p:txBody>
      </p:sp>
      <p:sp>
        <p:nvSpPr>
          <p:cNvPr id="5" name="Footer Placeholder 4">
            <a:extLst>
              <a:ext uri="{FF2B5EF4-FFF2-40B4-BE49-F238E27FC236}">
                <a16:creationId xmlns:a16="http://schemas.microsoft.com/office/drawing/2014/main" id="{BDA736D8-0E0E-BA2C-2F03-EF3686B0779B}"/>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145386C0-7E6F-2C90-2D55-4475C0DB396C}"/>
              </a:ext>
            </a:extLst>
          </p:cNvPr>
          <p:cNvSpPr>
            <a:spLocks noGrp="1"/>
          </p:cNvSpPr>
          <p:nvPr>
            <p:ph type="sldNum" sz="quarter" idx="12"/>
          </p:nvPr>
        </p:nvSpPr>
        <p:spPr/>
        <p:txBody>
          <a:bodyPr/>
          <a:lstStyle/>
          <a:p>
            <a:fld id="{D77194D9-EF54-4D41-A3DF-EDA939DC244A}" type="slidenum">
              <a:rPr lang="fr-CA" smtClean="0"/>
              <a:t>‹#›</a:t>
            </a:fld>
            <a:endParaRPr lang="fr-CA"/>
          </a:p>
        </p:txBody>
      </p:sp>
      <p:pic>
        <p:nvPicPr>
          <p:cNvPr id="9" name="Image 1">
            <a:extLst>
              <a:ext uri="{FF2B5EF4-FFF2-40B4-BE49-F238E27FC236}">
                <a16:creationId xmlns:a16="http://schemas.microsoft.com/office/drawing/2014/main" id="{05C7B866-C762-5A01-80E5-3E33243240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981566"/>
            <a:ext cx="2378893" cy="876434"/>
          </a:xfrm>
          <a:prstGeom prst="rect">
            <a:avLst/>
          </a:prstGeom>
        </p:spPr>
      </p:pic>
    </p:spTree>
    <p:extLst>
      <p:ext uri="{BB962C8B-B14F-4D97-AF65-F5344CB8AC3E}">
        <p14:creationId xmlns:p14="http://schemas.microsoft.com/office/powerpoint/2010/main" val="114141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0C2F-3200-8AF9-8DFF-F67C635F4340}"/>
              </a:ext>
            </a:extLst>
          </p:cNvPr>
          <p:cNvSpPr>
            <a:spLocks noGrp="1"/>
          </p:cNvSpPr>
          <p:nvPr>
            <p:ph type="title"/>
          </p:nvPr>
        </p:nvSpPr>
        <p:spPr/>
        <p:txBody>
          <a:bodyPr/>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7EED9BFF-AA5F-7DF2-9ADF-8C0DD10458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D17BB8EC-14A0-37FA-06EA-9FBA2C779D1C}"/>
              </a:ext>
            </a:extLst>
          </p:cNvPr>
          <p:cNvSpPr>
            <a:spLocks noGrp="1"/>
          </p:cNvSpPr>
          <p:nvPr>
            <p:ph type="dt" sz="half" idx="10"/>
          </p:nvPr>
        </p:nvSpPr>
        <p:spPr/>
        <p:txBody>
          <a:bodyPr/>
          <a:lstStyle/>
          <a:p>
            <a:fld id="{0C50F323-D270-4AB0-91FF-0E6929F46070}" type="datetimeFigureOut">
              <a:rPr lang="fr-CA" smtClean="0"/>
              <a:t>2025-04-25</a:t>
            </a:fld>
            <a:endParaRPr lang="fr-CA"/>
          </a:p>
        </p:txBody>
      </p:sp>
      <p:sp>
        <p:nvSpPr>
          <p:cNvPr id="5" name="Footer Placeholder 4">
            <a:extLst>
              <a:ext uri="{FF2B5EF4-FFF2-40B4-BE49-F238E27FC236}">
                <a16:creationId xmlns:a16="http://schemas.microsoft.com/office/drawing/2014/main" id="{7AE44B21-AC4B-5FE4-F0AC-311F69E47003}"/>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D5CDB330-608A-E7DC-4B29-38DA599E8258}"/>
              </a:ext>
            </a:extLst>
          </p:cNvPr>
          <p:cNvSpPr>
            <a:spLocks noGrp="1"/>
          </p:cNvSpPr>
          <p:nvPr>
            <p:ph type="sldNum" sz="quarter" idx="12"/>
          </p:nvPr>
        </p:nvSpPr>
        <p:spPr/>
        <p:txBody>
          <a:bodyPr/>
          <a:lstStyle/>
          <a:p>
            <a:fld id="{D77194D9-EF54-4D41-A3DF-EDA939DC244A}" type="slidenum">
              <a:rPr lang="fr-CA" smtClean="0"/>
              <a:t>‹#›</a:t>
            </a:fld>
            <a:endParaRPr lang="fr-CA"/>
          </a:p>
        </p:txBody>
      </p:sp>
    </p:spTree>
    <p:extLst>
      <p:ext uri="{BB962C8B-B14F-4D97-AF65-F5344CB8AC3E}">
        <p14:creationId xmlns:p14="http://schemas.microsoft.com/office/powerpoint/2010/main" val="3998820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1524C4-BF87-8638-3CFC-61FE92BC85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5F2EA675-10D1-1B91-66E7-00A439DAF3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004D69F9-8CA5-A5E0-6DA9-6A535EC093EC}"/>
              </a:ext>
            </a:extLst>
          </p:cNvPr>
          <p:cNvSpPr>
            <a:spLocks noGrp="1"/>
          </p:cNvSpPr>
          <p:nvPr>
            <p:ph type="dt" sz="half" idx="10"/>
          </p:nvPr>
        </p:nvSpPr>
        <p:spPr/>
        <p:txBody>
          <a:bodyPr/>
          <a:lstStyle/>
          <a:p>
            <a:fld id="{0C50F323-D270-4AB0-91FF-0E6929F46070}" type="datetimeFigureOut">
              <a:rPr lang="fr-CA" smtClean="0"/>
              <a:t>2025-04-25</a:t>
            </a:fld>
            <a:endParaRPr lang="fr-CA"/>
          </a:p>
        </p:txBody>
      </p:sp>
      <p:sp>
        <p:nvSpPr>
          <p:cNvPr id="5" name="Footer Placeholder 4">
            <a:extLst>
              <a:ext uri="{FF2B5EF4-FFF2-40B4-BE49-F238E27FC236}">
                <a16:creationId xmlns:a16="http://schemas.microsoft.com/office/drawing/2014/main" id="{C6A391CE-2928-42BF-E20A-BB9D25A44B95}"/>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098E3E96-9C7D-7846-E58F-D48B8E29B9F1}"/>
              </a:ext>
            </a:extLst>
          </p:cNvPr>
          <p:cNvSpPr>
            <a:spLocks noGrp="1"/>
          </p:cNvSpPr>
          <p:nvPr>
            <p:ph type="sldNum" sz="quarter" idx="12"/>
          </p:nvPr>
        </p:nvSpPr>
        <p:spPr/>
        <p:txBody>
          <a:bodyPr/>
          <a:lstStyle/>
          <a:p>
            <a:fld id="{D77194D9-EF54-4D41-A3DF-EDA939DC244A}" type="slidenum">
              <a:rPr lang="fr-CA" smtClean="0"/>
              <a:t>‹#›</a:t>
            </a:fld>
            <a:endParaRPr lang="fr-CA"/>
          </a:p>
        </p:txBody>
      </p:sp>
    </p:spTree>
    <p:extLst>
      <p:ext uri="{BB962C8B-B14F-4D97-AF65-F5344CB8AC3E}">
        <p14:creationId xmlns:p14="http://schemas.microsoft.com/office/powerpoint/2010/main" val="804694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8C9D-6B93-7275-7C5B-47CF4EE01C77}"/>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1CE7FFE0-7739-29F8-F7D1-82B1A9ACA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4019211B-FFD3-A7B9-DC64-A99B94AB33A9}"/>
              </a:ext>
            </a:extLst>
          </p:cNvPr>
          <p:cNvSpPr>
            <a:spLocks noGrp="1"/>
          </p:cNvSpPr>
          <p:nvPr>
            <p:ph type="dt" sz="half" idx="10"/>
          </p:nvPr>
        </p:nvSpPr>
        <p:spPr/>
        <p:txBody>
          <a:bodyPr/>
          <a:lstStyle/>
          <a:p>
            <a:fld id="{0C50F323-D270-4AB0-91FF-0E6929F46070}" type="datetimeFigureOut">
              <a:rPr lang="fr-CA" smtClean="0"/>
              <a:t>2025-04-25</a:t>
            </a:fld>
            <a:endParaRPr lang="fr-CA"/>
          </a:p>
        </p:txBody>
      </p:sp>
      <p:sp>
        <p:nvSpPr>
          <p:cNvPr id="5" name="Footer Placeholder 4">
            <a:extLst>
              <a:ext uri="{FF2B5EF4-FFF2-40B4-BE49-F238E27FC236}">
                <a16:creationId xmlns:a16="http://schemas.microsoft.com/office/drawing/2014/main" id="{46E12372-C179-9B9D-8551-5FF804E41FA7}"/>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ECE38799-EE73-AAF1-7697-CDE8CFA1EE8D}"/>
              </a:ext>
            </a:extLst>
          </p:cNvPr>
          <p:cNvSpPr>
            <a:spLocks noGrp="1"/>
          </p:cNvSpPr>
          <p:nvPr>
            <p:ph type="sldNum" sz="quarter" idx="12"/>
          </p:nvPr>
        </p:nvSpPr>
        <p:spPr/>
        <p:txBody>
          <a:bodyPr/>
          <a:lstStyle/>
          <a:p>
            <a:fld id="{D77194D9-EF54-4D41-A3DF-EDA939DC244A}" type="slidenum">
              <a:rPr lang="fr-CA" smtClean="0"/>
              <a:t>‹#›</a:t>
            </a:fld>
            <a:endParaRPr lang="fr-CA"/>
          </a:p>
        </p:txBody>
      </p:sp>
      <p:pic>
        <p:nvPicPr>
          <p:cNvPr id="7" name="Image 1">
            <a:extLst>
              <a:ext uri="{FF2B5EF4-FFF2-40B4-BE49-F238E27FC236}">
                <a16:creationId xmlns:a16="http://schemas.microsoft.com/office/drawing/2014/main" id="{AAA5CE5B-6809-C71B-6756-2C48676C720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981566"/>
            <a:ext cx="2378893" cy="876434"/>
          </a:xfrm>
          <a:prstGeom prst="rect">
            <a:avLst/>
          </a:prstGeom>
        </p:spPr>
      </p:pic>
    </p:spTree>
    <p:extLst>
      <p:ext uri="{BB962C8B-B14F-4D97-AF65-F5344CB8AC3E}">
        <p14:creationId xmlns:p14="http://schemas.microsoft.com/office/powerpoint/2010/main" val="74881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A609-6675-1340-8A08-AAF3FBE192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A"/>
          </a:p>
        </p:txBody>
      </p:sp>
      <p:sp>
        <p:nvSpPr>
          <p:cNvPr id="3" name="Text Placeholder 2">
            <a:extLst>
              <a:ext uri="{FF2B5EF4-FFF2-40B4-BE49-F238E27FC236}">
                <a16:creationId xmlns:a16="http://schemas.microsoft.com/office/drawing/2014/main" id="{8D23ACEF-7E5B-FD01-332C-C838B86C9B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F6F2D4-58DE-73F0-8E83-22F862BF92A1}"/>
              </a:ext>
            </a:extLst>
          </p:cNvPr>
          <p:cNvSpPr>
            <a:spLocks noGrp="1"/>
          </p:cNvSpPr>
          <p:nvPr>
            <p:ph type="dt" sz="half" idx="10"/>
          </p:nvPr>
        </p:nvSpPr>
        <p:spPr/>
        <p:txBody>
          <a:bodyPr/>
          <a:lstStyle/>
          <a:p>
            <a:fld id="{0C50F323-D270-4AB0-91FF-0E6929F46070}" type="datetimeFigureOut">
              <a:rPr lang="fr-CA" smtClean="0"/>
              <a:t>2025-04-25</a:t>
            </a:fld>
            <a:endParaRPr lang="fr-CA"/>
          </a:p>
        </p:txBody>
      </p:sp>
      <p:sp>
        <p:nvSpPr>
          <p:cNvPr id="5" name="Footer Placeholder 4">
            <a:extLst>
              <a:ext uri="{FF2B5EF4-FFF2-40B4-BE49-F238E27FC236}">
                <a16:creationId xmlns:a16="http://schemas.microsoft.com/office/drawing/2014/main" id="{686F81F9-BE73-CA13-C8C7-83411A5B5A78}"/>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14FBE7BA-C36E-5D60-4F82-702A7CD973C8}"/>
              </a:ext>
            </a:extLst>
          </p:cNvPr>
          <p:cNvSpPr>
            <a:spLocks noGrp="1"/>
          </p:cNvSpPr>
          <p:nvPr>
            <p:ph type="sldNum" sz="quarter" idx="12"/>
          </p:nvPr>
        </p:nvSpPr>
        <p:spPr/>
        <p:txBody>
          <a:bodyPr/>
          <a:lstStyle/>
          <a:p>
            <a:fld id="{D77194D9-EF54-4D41-A3DF-EDA939DC244A}" type="slidenum">
              <a:rPr lang="fr-CA" smtClean="0"/>
              <a:t>‹#›</a:t>
            </a:fld>
            <a:endParaRPr lang="fr-CA"/>
          </a:p>
        </p:txBody>
      </p:sp>
    </p:spTree>
    <p:extLst>
      <p:ext uri="{BB962C8B-B14F-4D97-AF65-F5344CB8AC3E}">
        <p14:creationId xmlns:p14="http://schemas.microsoft.com/office/powerpoint/2010/main" val="187451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58C0-771C-BE4B-3621-69CE459D08B9}"/>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173A65F8-2C5C-6A89-E686-F71991D2EA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Content Placeholder 3">
            <a:extLst>
              <a:ext uri="{FF2B5EF4-FFF2-40B4-BE49-F238E27FC236}">
                <a16:creationId xmlns:a16="http://schemas.microsoft.com/office/drawing/2014/main" id="{2781A279-DF3F-5167-0F0F-7E9D96A7CD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Date Placeholder 4">
            <a:extLst>
              <a:ext uri="{FF2B5EF4-FFF2-40B4-BE49-F238E27FC236}">
                <a16:creationId xmlns:a16="http://schemas.microsoft.com/office/drawing/2014/main" id="{6F639933-4045-6EE3-FC45-9C333F505034}"/>
              </a:ext>
            </a:extLst>
          </p:cNvPr>
          <p:cNvSpPr>
            <a:spLocks noGrp="1"/>
          </p:cNvSpPr>
          <p:nvPr>
            <p:ph type="dt" sz="half" idx="10"/>
          </p:nvPr>
        </p:nvSpPr>
        <p:spPr/>
        <p:txBody>
          <a:bodyPr/>
          <a:lstStyle/>
          <a:p>
            <a:fld id="{0C50F323-D270-4AB0-91FF-0E6929F46070}" type="datetimeFigureOut">
              <a:rPr lang="fr-CA" smtClean="0"/>
              <a:t>2025-04-25</a:t>
            </a:fld>
            <a:endParaRPr lang="fr-CA"/>
          </a:p>
        </p:txBody>
      </p:sp>
      <p:sp>
        <p:nvSpPr>
          <p:cNvPr id="6" name="Footer Placeholder 5">
            <a:extLst>
              <a:ext uri="{FF2B5EF4-FFF2-40B4-BE49-F238E27FC236}">
                <a16:creationId xmlns:a16="http://schemas.microsoft.com/office/drawing/2014/main" id="{0A53FC66-EDFF-827C-DC66-E7685A0B4202}"/>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155573ED-61A1-6C68-B7A9-20EF15205D4E}"/>
              </a:ext>
            </a:extLst>
          </p:cNvPr>
          <p:cNvSpPr>
            <a:spLocks noGrp="1"/>
          </p:cNvSpPr>
          <p:nvPr>
            <p:ph type="sldNum" sz="quarter" idx="12"/>
          </p:nvPr>
        </p:nvSpPr>
        <p:spPr/>
        <p:txBody>
          <a:bodyPr/>
          <a:lstStyle/>
          <a:p>
            <a:fld id="{D77194D9-EF54-4D41-A3DF-EDA939DC244A}" type="slidenum">
              <a:rPr lang="fr-CA" smtClean="0"/>
              <a:t>‹#›</a:t>
            </a:fld>
            <a:endParaRPr lang="fr-CA"/>
          </a:p>
        </p:txBody>
      </p:sp>
    </p:spTree>
    <p:extLst>
      <p:ext uri="{BB962C8B-B14F-4D97-AF65-F5344CB8AC3E}">
        <p14:creationId xmlns:p14="http://schemas.microsoft.com/office/powerpoint/2010/main" val="879821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C1EA-0568-0BF9-09AB-460BF0BBE7F7}"/>
              </a:ext>
            </a:extLst>
          </p:cNvPr>
          <p:cNvSpPr>
            <a:spLocks noGrp="1"/>
          </p:cNvSpPr>
          <p:nvPr>
            <p:ph type="title"/>
          </p:nvPr>
        </p:nvSpPr>
        <p:spPr>
          <a:xfrm>
            <a:off x="839788" y="365125"/>
            <a:ext cx="10515600" cy="1325563"/>
          </a:xfr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A94B6240-D4BD-63E4-D05B-400F9A6AB0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9444CB-F467-3679-884A-18A9889021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Text Placeholder 4">
            <a:extLst>
              <a:ext uri="{FF2B5EF4-FFF2-40B4-BE49-F238E27FC236}">
                <a16:creationId xmlns:a16="http://schemas.microsoft.com/office/drawing/2014/main" id="{FD02ED08-F10D-8804-F932-87348E2E2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932566-3288-F5D9-A4F6-68E592B2BE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Date Placeholder 6">
            <a:extLst>
              <a:ext uri="{FF2B5EF4-FFF2-40B4-BE49-F238E27FC236}">
                <a16:creationId xmlns:a16="http://schemas.microsoft.com/office/drawing/2014/main" id="{1AF4B247-F787-480E-BDF1-A155BCACD0D9}"/>
              </a:ext>
            </a:extLst>
          </p:cNvPr>
          <p:cNvSpPr>
            <a:spLocks noGrp="1"/>
          </p:cNvSpPr>
          <p:nvPr>
            <p:ph type="dt" sz="half" idx="10"/>
          </p:nvPr>
        </p:nvSpPr>
        <p:spPr/>
        <p:txBody>
          <a:bodyPr/>
          <a:lstStyle/>
          <a:p>
            <a:fld id="{0C50F323-D270-4AB0-91FF-0E6929F46070}" type="datetimeFigureOut">
              <a:rPr lang="fr-CA" smtClean="0"/>
              <a:t>2025-04-25</a:t>
            </a:fld>
            <a:endParaRPr lang="fr-CA"/>
          </a:p>
        </p:txBody>
      </p:sp>
      <p:sp>
        <p:nvSpPr>
          <p:cNvPr id="8" name="Footer Placeholder 7">
            <a:extLst>
              <a:ext uri="{FF2B5EF4-FFF2-40B4-BE49-F238E27FC236}">
                <a16:creationId xmlns:a16="http://schemas.microsoft.com/office/drawing/2014/main" id="{6289DF01-B960-39D4-F928-1D8E845FAB57}"/>
              </a:ext>
            </a:extLst>
          </p:cNvPr>
          <p:cNvSpPr>
            <a:spLocks noGrp="1"/>
          </p:cNvSpPr>
          <p:nvPr>
            <p:ph type="ftr" sz="quarter" idx="11"/>
          </p:nvPr>
        </p:nvSpPr>
        <p:spPr/>
        <p:txBody>
          <a:bodyPr/>
          <a:lstStyle/>
          <a:p>
            <a:endParaRPr lang="fr-CA"/>
          </a:p>
        </p:txBody>
      </p:sp>
      <p:sp>
        <p:nvSpPr>
          <p:cNvPr id="9" name="Slide Number Placeholder 8">
            <a:extLst>
              <a:ext uri="{FF2B5EF4-FFF2-40B4-BE49-F238E27FC236}">
                <a16:creationId xmlns:a16="http://schemas.microsoft.com/office/drawing/2014/main" id="{318775B6-07F0-D7FA-1A7A-CDDB5D0146F8}"/>
              </a:ext>
            </a:extLst>
          </p:cNvPr>
          <p:cNvSpPr>
            <a:spLocks noGrp="1"/>
          </p:cNvSpPr>
          <p:nvPr>
            <p:ph type="sldNum" sz="quarter" idx="12"/>
          </p:nvPr>
        </p:nvSpPr>
        <p:spPr/>
        <p:txBody>
          <a:bodyPr/>
          <a:lstStyle/>
          <a:p>
            <a:fld id="{D77194D9-EF54-4D41-A3DF-EDA939DC244A}" type="slidenum">
              <a:rPr lang="fr-CA" smtClean="0"/>
              <a:t>‹#›</a:t>
            </a:fld>
            <a:endParaRPr lang="fr-CA"/>
          </a:p>
        </p:txBody>
      </p:sp>
    </p:spTree>
    <p:extLst>
      <p:ext uri="{BB962C8B-B14F-4D97-AF65-F5344CB8AC3E}">
        <p14:creationId xmlns:p14="http://schemas.microsoft.com/office/powerpoint/2010/main" val="308752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0F77-AC1E-29C9-9BE9-798C464373A7}"/>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F731C31F-FF82-2CA8-1C17-5F45F062CBC7}"/>
              </a:ext>
            </a:extLst>
          </p:cNvPr>
          <p:cNvSpPr>
            <a:spLocks noGrp="1"/>
          </p:cNvSpPr>
          <p:nvPr>
            <p:ph type="dt" sz="half" idx="10"/>
          </p:nvPr>
        </p:nvSpPr>
        <p:spPr/>
        <p:txBody>
          <a:bodyPr/>
          <a:lstStyle/>
          <a:p>
            <a:fld id="{0C50F323-D270-4AB0-91FF-0E6929F46070}" type="datetimeFigureOut">
              <a:rPr lang="fr-CA" smtClean="0"/>
              <a:t>2025-04-25</a:t>
            </a:fld>
            <a:endParaRPr lang="fr-CA"/>
          </a:p>
        </p:txBody>
      </p:sp>
      <p:sp>
        <p:nvSpPr>
          <p:cNvPr id="4" name="Footer Placeholder 3">
            <a:extLst>
              <a:ext uri="{FF2B5EF4-FFF2-40B4-BE49-F238E27FC236}">
                <a16:creationId xmlns:a16="http://schemas.microsoft.com/office/drawing/2014/main" id="{6040C162-D326-800B-8540-0C8187F154B2}"/>
              </a:ext>
            </a:extLst>
          </p:cNvPr>
          <p:cNvSpPr>
            <a:spLocks noGrp="1"/>
          </p:cNvSpPr>
          <p:nvPr>
            <p:ph type="ftr" sz="quarter" idx="11"/>
          </p:nvPr>
        </p:nvSpPr>
        <p:spPr/>
        <p:txBody>
          <a:bodyPr/>
          <a:lstStyle/>
          <a:p>
            <a:endParaRPr lang="fr-CA"/>
          </a:p>
        </p:txBody>
      </p:sp>
      <p:sp>
        <p:nvSpPr>
          <p:cNvPr id="5" name="Slide Number Placeholder 4">
            <a:extLst>
              <a:ext uri="{FF2B5EF4-FFF2-40B4-BE49-F238E27FC236}">
                <a16:creationId xmlns:a16="http://schemas.microsoft.com/office/drawing/2014/main" id="{1358B927-ADA6-2563-57BF-B51E7AC20072}"/>
              </a:ext>
            </a:extLst>
          </p:cNvPr>
          <p:cNvSpPr>
            <a:spLocks noGrp="1"/>
          </p:cNvSpPr>
          <p:nvPr>
            <p:ph type="sldNum" sz="quarter" idx="12"/>
          </p:nvPr>
        </p:nvSpPr>
        <p:spPr/>
        <p:txBody>
          <a:bodyPr/>
          <a:lstStyle/>
          <a:p>
            <a:fld id="{D77194D9-EF54-4D41-A3DF-EDA939DC244A}" type="slidenum">
              <a:rPr lang="fr-CA" smtClean="0"/>
              <a:t>‹#›</a:t>
            </a:fld>
            <a:endParaRPr lang="fr-CA"/>
          </a:p>
        </p:txBody>
      </p:sp>
    </p:spTree>
    <p:extLst>
      <p:ext uri="{BB962C8B-B14F-4D97-AF65-F5344CB8AC3E}">
        <p14:creationId xmlns:p14="http://schemas.microsoft.com/office/powerpoint/2010/main" val="78861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E02E8A-1CD0-992B-40EB-CCDB3A3A6355}"/>
              </a:ext>
            </a:extLst>
          </p:cNvPr>
          <p:cNvSpPr>
            <a:spLocks noGrp="1"/>
          </p:cNvSpPr>
          <p:nvPr>
            <p:ph type="dt" sz="half" idx="10"/>
          </p:nvPr>
        </p:nvSpPr>
        <p:spPr/>
        <p:txBody>
          <a:bodyPr/>
          <a:lstStyle/>
          <a:p>
            <a:fld id="{0C50F323-D270-4AB0-91FF-0E6929F46070}" type="datetimeFigureOut">
              <a:rPr lang="fr-CA" smtClean="0"/>
              <a:t>2025-04-25</a:t>
            </a:fld>
            <a:endParaRPr lang="fr-CA"/>
          </a:p>
        </p:txBody>
      </p:sp>
      <p:sp>
        <p:nvSpPr>
          <p:cNvPr id="3" name="Footer Placeholder 2">
            <a:extLst>
              <a:ext uri="{FF2B5EF4-FFF2-40B4-BE49-F238E27FC236}">
                <a16:creationId xmlns:a16="http://schemas.microsoft.com/office/drawing/2014/main" id="{349F4F86-7FF7-BD95-BBE1-79C7A53EF81C}"/>
              </a:ext>
            </a:extLst>
          </p:cNvPr>
          <p:cNvSpPr>
            <a:spLocks noGrp="1"/>
          </p:cNvSpPr>
          <p:nvPr>
            <p:ph type="ftr" sz="quarter" idx="11"/>
          </p:nvPr>
        </p:nvSpPr>
        <p:spPr/>
        <p:txBody>
          <a:bodyPr/>
          <a:lstStyle/>
          <a:p>
            <a:endParaRPr lang="fr-CA"/>
          </a:p>
        </p:txBody>
      </p:sp>
      <p:sp>
        <p:nvSpPr>
          <p:cNvPr id="4" name="Slide Number Placeholder 3">
            <a:extLst>
              <a:ext uri="{FF2B5EF4-FFF2-40B4-BE49-F238E27FC236}">
                <a16:creationId xmlns:a16="http://schemas.microsoft.com/office/drawing/2014/main" id="{416F1834-C37E-69D0-3378-E549C5BCC9F4}"/>
              </a:ext>
            </a:extLst>
          </p:cNvPr>
          <p:cNvSpPr>
            <a:spLocks noGrp="1"/>
          </p:cNvSpPr>
          <p:nvPr>
            <p:ph type="sldNum" sz="quarter" idx="12"/>
          </p:nvPr>
        </p:nvSpPr>
        <p:spPr/>
        <p:txBody>
          <a:bodyPr/>
          <a:lstStyle/>
          <a:p>
            <a:fld id="{D77194D9-EF54-4D41-A3DF-EDA939DC244A}" type="slidenum">
              <a:rPr lang="fr-CA" smtClean="0"/>
              <a:t>‹#›</a:t>
            </a:fld>
            <a:endParaRPr lang="fr-CA"/>
          </a:p>
        </p:txBody>
      </p:sp>
    </p:spTree>
    <p:extLst>
      <p:ext uri="{BB962C8B-B14F-4D97-AF65-F5344CB8AC3E}">
        <p14:creationId xmlns:p14="http://schemas.microsoft.com/office/powerpoint/2010/main" val="230363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468B-FAC5-70D0-EF39-19C4C841A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Content Placeholder 2">
            <a:extLst>
              <a:ext uri="{FF2B5EF4-FFF2-40B4-BE49-F238E27FC236}">
                <a16:creationId xmlns:a16="http://schemas.microsoft.com/office/drawing/2014/main" id="{E4CD2093-F3EE-C5A5-F7BE-306C62A125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Text Placeholder 3">
            <a:extLst>
              <a:ext uri="{FF2B5EF4-FFF2-40B4-BE49-F238E27FC236}">
                <a16:creationId xmlns:a16="http://schemas.microsoft.com/office/drawing/2014/main" id="{EFD809B9-4081-1D8F-EE20-E1D63F7CD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006890-1B0A-56D8-915A-61C3AB4FB5B4}"/>
              </a:ext>
            </a:extLst>
          </p:cNvPr>
          <p:cNvSpPr>
            <a:spLocks noGrp="1"/>
          </p:cNvSpPr>
          <p:nvPr>
            <p:ph type="dt" sz="half" idx="10"/>
          </p:nvPr>
        </p:nvSpPr>
        <p:spPr/>
        <p:txBody>
          <a:bodyPr/>
          <a:lstStyle/>
          <a:p>
            <a:fld id="{0C50F323-D270-4AB0-91FF-0E6929F46070}" type="datetimeFigureOut">
              <a:rPr lang="fr-CA" smtClean="0"/>
              <a:t>2025-04-25</a:t>
            </a:fld>
            <a:endParaRPr lang="fr-CA"/>
          </a:p>
        </p:txBody>
      </p:sp>
      <p:sp>
        <p:nvSpPr>
          <p:cNvPr id="6" name="Footer Placeholder 5">
            <a:extLst>
              <a:ext uri="{FF2B5EF4-FFF2-40B4-BE49-F238E27FC236}">
                <a16:creationId xmlns:a16="http://schemas.microsoft.com/office/drawing/2014/main" id="{67D83197-5806-9D50-C0C5-E828B2FCF060}"/>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465A38F4-064C-9AE7-6C8E-DBF9A2C17516}"/>
              </a:ext>
            </a:extLst>
          </p:cNvPr>
          <p:cNvSpPr>
            <a:spLocks noGrp="1"/>
          </p:cNvSpPr>
          <p:nvPr>
            <p:ph type="sldNum" sz="quarter" idx="12"/>
          </p:nvPr>
        </p:nvSpPr>
        <p:spPr/>
        <p:txBody>
          <a:bodyPr/>
          <a:lstStyle/>
          <a:p>
            <a:fld id="{D77194D9-EF54-4D41-A3DF-EDA939DC244A}" type="slidenum">
              <a:rPr lang="fr-CA" smtClean="0"/>
              <a:t>‹#›</a:t>
            </a:fld>
            <a:endParaRPr lang="fr-CA"/>
          </a:p>
        </p:txBody>
      </p:sp>
    </p:spTree>
    <p:extLst>
      <p:ext uri="{BB962C8B-B14F-4D97-AF65-F5344CB8AC3E}">
        <p14:creationId xmlns:p14="http://schemas.microsoft.com/office/powerpoint/2010/main" val="22113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A746-BCC5-8C69-47F3-94F331271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Picture Placeholder 2">
            <a:extLst>
              <a:ext uri="{FF2B5EF4-FFF2-40B4-BE49-F238E27FC236}">
                <a16:creationId xmlns:a16="http://schemas.microsoft.com/office/drawing/2014/main" id="{BECD9126-A67C-D0D0-7A8B-C278D06BB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a:extLst>
              <a:ext uri="{FF2B5EF4-FFF2-40B4-BE49-F238E27FC236}">
                <a16:creationId xmlns:a16="http://schemas.microsoft.com/office/drawing/2014/main" id="{0BAFD213-0C69-6713-4517-48D3B2DFF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06B7F-0526-81C2-4644-AE0F1A71B874}"/>
              </a:ext>
            </a:extLst>
          </p:cNvPr>
          <p:cNvSpPr>
            <a:spLocks noGrp="1"/>
          </p:cNvSpPr>
          <p:nvPr>
            <p:ph type="dt" sz="half" idx="10"/>
          </p:nvPr>
        </p:nvSpPr>
        <p:spPr/>
        <p:txBody>
          <a:bodyPr/>
          <a:lstStyle/>
          <a:p>
            <a:fld id="{0C50F323-D270-4AB0-91FF-0E6929F46070}" type="datetimeFigureOut">
              <a:rPr lang="fr-CA" smtClean="0"/>
              <a:t>2025-04-25</a:t>
            </a:fld>
            <a:endParaRPr lang="fr-CA"/>
          </a:p>
        </p:txBody>
      </p:sp>
      <p:sp>
        <p:nvSpPr>
          <p:cNvPr id="6" name="Footer Placeholder 5">
            <a:extLst>
              <a:ext uri="{FF2B5EF4-FFF2-40B4-BE49-F238E27FC236}">
                <a16:creationId xmlns:a16="http://schemas.microsoft.com/office/drawing/2014/main" id="{FB7B79A0-E62C-6E8D-014C-B99592262A29}"/>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39A5E75E-DF3A-8D49-5DFC-CBBD1F1200E0}"/>
              </a:ext>
            </a:extLst>
          </p:cNvPr>
          <p:cNvSpPr>
            <a:spLocks noGrp="1"/>
          </p:cNvSpPr>
          <p:nvPr>
            <p:ph type="sldNum" sz="quarter" idx="12"/>
          </p:nvPr>
        </p:nvSpPr>
        <p:spPr/>
        <p:txBody>
          <a:bodyPr/>
          <a:lstStyle/>
          <a:p>
            <a:fld id="{D77194D9-EF54-4D41-A3DF-EDA939DC244A}" type="slidenum">
              <a:rPr lang="fr-CA" smtClean="0"/>
              <a:t>‹#›</a:t>
            </a:fld>
            <a:endParaRPr lang="fr-CA"/>
          </a:p>
        </p:txBody>
      </p:sp>
    </p:spTree>
    <p:extLst>
      <p:ext uri="{BB962C8B-B14F-4D97-AF65-F5344CB8AC3E}">
        <p14:creationId xmlns:p14="http://schemas.microsoft.com/office/powerpoint/2010/main" val="2716461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F93907-3D29-CD85-666E-7A44369D9D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A"/>
          </a:p>
        </p:txBody>
      </p:sp>
      <p:sp>
        <p:nvSpPr>
          <p:cNvPr id="3" name="Text Placeholder 2">
            <a:extLst>
              <a:ext uri="{FF2B5EF4-FFF2-40B4-BE49-F238E27FC236}">
                <a16:creationId xmlns:a16="http://schemas.microsoft.com/office/drawing/2014/main" id="{2B13E3E6-481B-56A1-FF6A-8CCE63866B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D724A7EF-3431-3E77-9E80-491890496D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50F323-D270-4AB0-91FF-0E6929F46070}" type="datetimeFigureOut">
              <a:rPr lang="fr-CA" smtClean="0"/>
              <a:t>2025-04-25</a:t>
            </a:fld>
            <a:endParaRPr lang="fr-CA"/>
          </a:p>
        </p:txBody>
      </p:sp>
      <p:sp>
        <p:nvSpPr>
          <p:cNvPr id="5" name="Footer Placeholder 4">
            <a:extLst>
              <a:ext uri="{FF2B5EF4-FFF2-40B4-BE49-F238E27FC236}">
                <a16:creationId xmlns:a16="http://schemas.microsoft.com/office/drawing/2014/main" id="{BA8C514A-2579-00FC-E3F5-A961CF063E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Slide Number Placeholder 5">
            <a:extLst>
              <a:ext uri="{FF2B5EF4-FFF2-40B4-BE49-F238E27FC236}">
                <a16:creationId xmlns:a16="http://schemas.microsoft.com/office/drawing/2014/main" id="{670C6C8B-97E9-4C3C-9F01-5CD9C94B7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7194D9-EF54-4D41-A3DF-EDA939DC244A}" type="slidenum">
              <a:rPr lang="fr-CA" smtClean="0"/>
              <a:t>‹#›</a:t>
            </a:fld>
            <a:endParaRPr lang="fr-CA"/>
          </a:p>
        </p:txBody>
      </p:sp>
    </p:spTree>
    <p:extLst>
      <p:ext uri="{BB962C8B-B14F-4D97-AF65-F5344CB8AC3E}">
        <p14:creationId xmlns:p14="http://schemas.microsoft.com/office/powerpoint/2010/main" val="4193103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rdc.org/stories/do-we-exhale-carbon" TargetMode="External"/><Relationship Id="rId2" Type="http://schemas.openxmlformats.org/officeDocument/2006/relationships/hyperlink" Target="https://zilliz.com/glossary/embedding-lay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zilliz.com/glossary/embedding-lay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www.nrdc.org/stories/do-we-exhale-carbon"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3F3B-40FD-63E7-00FC-12DE9F1DD42A}"/>
              </a:ext>
            </a:extLst>
          </p:cNvPr>
          <p:cNvSpPr>
            <a:spLocks noGrp="1"/>
          </p:cNvSpPr>
          <p:nvPr>
            <p:ph type="ctrTitle"/>
          </p:nvPr>
        </p:nvSpPr>
        <p:spPr/>
        <p:txBody>
          <a:bodyPr>
            <a:normAutofit/>
          </a:bodyPr>
          <a:lstStyle/>
          <a:p>
            <a:r>
              <a:rPr lang="fr-CA"/>
              <a:t>Mini projet 2</a:t>
            </a:r>
            <a:br>
              <a:rPr lang="fr-CA"/>
            </a:br>
            <a:r>
              <a:rPr lang="en-US" sz="3200">
                <a:latin typeface="Aptos"/>
              </a:rPr>
              <a:t>Advanced Sentiment Analysis System Using RNNs</a:t>
            </a:r>
            <a:endParaRPr lang="fr-CA" sz="2400"/>
          </a:p>
        </p:txBody>
      </p:sp>
      <p:sp>
        <p:nvSpPr>
          <p:cNvPr id="3" name="Subtitle 2">
            <a:extLst>
              <a:ext uri="{FF2B5EF4-FFF2-40B4-BE49-F238E27FC236}">
                <a16:creationId xmlns:a16="http://schemas.microsoft.com/office/drawing/2014/main" id="{338511DC-E073-6378-C07E-9A0DF09FFB8F}"/>
              </a:ext>
            </a:extLst>
          </p:cNvPr>
          <p:cNvSpPr>
            <a:spLocks noGrp="1"/>
          </p:cNvSpPr>
          <p:nvPr>
            <p:ph type="subTitle" idx="1"/>
          </p:nvPr>
        </p:nvSpPr>
        <p:spPr/>
        <p:txBody>
          <a:bodyPr/>
          <a:lstStyle/>
          <a:p>
            <a:r>
              <a:rPr lang="fr-CA"/>
              <a:t>Par: Pietro Lacommande et Lucas Martineau</a:t>
            </a:r>
          </a:p>
        </p:txBody>
      </p:sp>
      <p:pic>
        <p:nvPicPr>
          <p:cNvPr id="4" name="Image 1">
            <a:extLst>
              <a:ext uri="{FF2B5EF4-FFF2-40B4-BE49-F238E27FC236}">
                <a16:creationId xmlns:a16="http://schemas.microsoft.com/office/drawing/2014/main" id="{33FF99C3-6685-2D3C-0F2E-F7D82E31E1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981566"/>
            <a:ext cx="2378893" cy="876434"/>
          </a:xfrm>
          <a:prstGeom prst="rect">
            <a:avLst/>
          </a:prstGeom>
        </p:spPr>
      </p:pic>
    </p:spTree>
    <p:extLst>
      <p:ext uri="{BB962C8B-B14F-4D97-AF65-F5344CB8AC3E}">
        <p14:creationId xmlns:p14="http://schemas.microsoft.com/office/powerpoint/2010/main" val="278823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E14C-045F-AF75-C0F3-D97E056AAA18}"/>
              </a:ext>
            </a:extLst>
          </p:cNvPr>
          <p:cNvSpPr>
            <a:spLocks noGrp="1"/>
          </p:cNvSpPr>
          <p:nvPr>
            <p:ph type="title"/>
          </p:nvPr>
        </p:nvSpPr>
        <p:spPr>
          <a:xfrm>
            <a:off x="838200" y="-130444"/>
            <a:ext cx="10515600" cy="1325563"/>
          </a:xfrm>
        </p:spPr>
        <p:txBody>
          <a:bodyPr>
            <a:normAutofit/>
          </a:bodyPr>
          <a:lstStyle/>
          <a:p>
            <a:r>
              <a:rPr lang="en-US">
                <a:latin typeface="Aptos"/>
              </a:rPr>
              <a:t>Explainability with SHAP and LIME</a:t>
            </a:r>
            <a:endParaRPr lang="fr-FR"/>
          </a:p>
        </p:txBody>
      </p:sp>
      <p:sp>
        <p:nvSpPr>
          <p:cNvPr id="6" name="Espace réservé du contenu 5">
            <a:extLst>
              <a:ext uri="{FF2B5EF4-FFF2-40B4-BE49-F238E27FC236}">
                <a16:creationId xmlns:a16="http://schemas.microsoft.com/office/drawing/2014/main" id="{B49C1825-E7F2-30D8-87C7-65F550FFACD6}"/>
              </a:ext>
            </a:extLst>
          </p:cNvPr>
          <p:cNvSpPr>
            <a:spLocks noGrp="1"/>
          </p:cNvSpPr>
          <p:nvPr>
            <p:ph idx="1"/>
          </p:nvPr>
        </p:nvSpPr>
        <p:spPr>
          <a:xfrm>
            <a:off x="838200" y="1180277"/>
            <a:ext cx="10515600" cy="4351338"/>
          </a:xfrm>
        </p:spPr>
        <p:txBody>
          <a:bodyPr vert="horz" lIns="91440" tIns="45720" rIns="91440" bIns="45720" rtlCol="0" anchor="t">
            <a:normAutofit/>
          </a:bodyPr>
          <a:lstStyle/>
          <a:p>
            <a:r>
              <a:rPr lang="fr-FR"/>
              <a:t>(</a:t>
            </a:r>
            <a:r>
              <a:rPr lang="fr-FR" err="1"/>
              <a:t>SHapley</a:t>
            </a:r>
            <a:r>
              <a:rPr lang="fr-FR"/>
              <a:t> Additive </a:t>
            </a:r>
            <a:r>
              <a:rPr lang="fr-FR" err="1"/>
              <a:t>exPlanations</a:t>
            </a:r>
            <a:r>
              <a:rPr lang="fr-FR"/>
              <a:t>)</a:t>
            </a:r>
          </a:p>
          <a:p>
            <a:r>
              <a:rPr lang="fr-FR"/>
              <a:t>(Local </a:t>
            </a:r>
            <a:r>
              <a:rPr lang="fr-FR" err="1"/>
              <a:t>Interpretable</a:t>
            </a:r>
            <a:r>
              <a:rPr lang="fr-FR"/>
              <a:t> Model-</a:t>
            </a:r>
            <a:r>
              <a:rPr lang="fr-FR" err="1"/>
              <a:t>agnostic</a:t>
            </a:r>
            <a:r>
              <a:rPr lang="fr-FR"/>
              <a:t> </a:t>
            </a:r>
            <a:r>
              <a:rPr lang="fr-FR" err="1"/>
              <a:t>Explanations</a:t>
            </a:r>
            <a:r>
              <a:rPr lang="fr-FR"/>
              <a:t>)</a:t>
            </a:r>
          </a:p>
          <a:p>
            <a:endParaRPr lang="fr-FR"/>
          </a:p>
        </p:txBody>
      </p:sp>
      <p:pic>
        <p:nvPicPr>
          <p:cNvPr id="4" name="Image 3" descr="Une image contenant texte, capture d’écran, Police&#10;&#10;Le contenu généré par l’IA peut être incorrect.">
            <a:extLst>
              <a:ext uri="{FF2B5EF4-FFF2-40B4-BE49-F238E27FC236}">
                <a16:creationId xmlns:a16="http://schemas.microsoft.com/office/drawing/2014/main" id="{11F2275D-35EB-C4C5-FA45-D01CBD4D6A24}"/>
              </a:ext>
            </a:extLst>
          </p:cNvPr>
          <p:cNvPicPr>
            <a:picLocks noChangeAspect="1"/>
          </p:cNvPicPr>
          <p:nvPr/>
        </p:nvPicPr>
        <p:blipFill>
          <a:blip r:embed="rId3"/>
          <a:stretch>
            <a:fillRect/>
          </a:stretch>
        </p:blipFill>
        <p:spPr>
          <a:xfrm>
            <a:off x="3762963" y="4478108"/>
            <a:ext cx="8425543" cy="2377291"/>
          </a:xfrm>
          <a:prstGeom prst="rect">
            <a:avLst/>
          </a:prstGeom>
        </p:spPr>
      </p:pic>
      <p:pic>
        <p:nvPicPr>
          <p:cNvPr id="3" name="Image 2" descr="Une image contenant texte, capture d’écran, logiciel, affichage&#10;&#10;Le contenu généré par l’IA peut être incorrect.">
            <a:extLst>
              <a:ext uri="{FF2B5EF4-FFF2-40B4-BE49-F238E27FC236}">
                <a16:creationId xmlns:a16="http://schemas.microsoft.com/office/drawing/2014/main" id="{BF88EB41-473C-1E0C-E110-237DA18706A4}"/>
              </a:ext>
            </a:extLst>
          </p:cNvPr>
          <p:cNvPicPr>
            <a:picLocks noChangeAspect="1"/>
          </p:cNvPicPr>
          <p:nvPr/>
        </p:nvPicPr>
        <p:blipFill>
          <a:blip r:embed="rId4"/>
          <a:stretch>
            <a:fillRect/>
          </a:stretch>
        </p:blipFill>
        <p:spPr>
          <a:xfrm>
            <a:off x="3762962" y="2109513"/>
            <a:ext cx="8429038" cy="2563713"/>
          </a:xfrm>
          <a:prstGeom prst="rect">
            <a:avLst/>
          </a:prstGeom>
        </p:spPr>
      </p:pic>
    </p:spTree>
    <p:extLst>
      <p:ext uri="{BB962C8B-B14F-4D97-AF65-F5344CB8AC3E}">
        <p14:creationId xmlns:p14="http://schemas.microsoft.com/office/powerpoint/2010/main" val="949820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6906-1CD5-E57A-3BD9-80B86052B3A0}"/>
              </a:ext>
            </a:extLst>
          </p:cNvPr>
          <p:cNvSpPr>
            <a:spLocks noGrp="1"/>
          </p:cNvSpPr>
          <p:nvPr>
            <p:ph type="title"/>
          </p:nvPr>
        </p:nvSpPr>
        <p:spPr/>
        <p:txBody>
          <a:bodyPr/>
          <a:lstStyle/>
          <a:p>
            <a:r>
              <a:rPr lang="fr-CA" err="1"/>
              <a:t>Ethical</a:t>
            </a:r>
            <a:r>
              <a:rPr lang="fr-CA"/>
              <a:t> </a:t>
            </a:r>
            <a:r>
              <a:rPr lang="fr-CA" err="1"/>
              <a:t>Considerations</a:t>
            </a:r>
            <a:r>
              <a:rPr lang="fr-CA"/>
              <a:t> and </a:t>
            </a:r>
            <a:r>
              <a:rPr lang="fr-CA" err="1"/>
              <a:t>Explainability</a:t>
            </a:r>
            <a:endParaRPr lang="fr-CA"/>
          </a:p>
        </p:txBody>
      </p:sp>
      <p:sp>
        <p:nvSpPr>
          <p:cNvPr id="3" name="Content Placeholder 2">
            <a:extLst>
              <a:ext uri="{FF2B5EF4-FFF2-40B4-BE49-F238E27FC236}">
                <a16:creationId xmlns:a16="http://schemas.microsoft.com/office/drawing/2014/main" id="{1C8CB763-0A9E-E07C-75AB-E3B82EF2AC3B}"/>
              </a:ext>
            </a:extLst>
          </p:cNvPr>
          <p:cNvSpPr>
            <a:spLocks noGrp="1"/>
          </p:cNvSpPr>
          <p:nvPr>
            <p:ph idx="1"/>
          </p:nvPr>
        </p:nvSpPr>
        <p:spPr/>
        <p:txBody>
          <a:bodyPr/>
          <a:lstStyle/>
          <a:p>
            <a:r>
              <a:rPr lang="fr-CA"/>
              <a:t>IMDB pourrait utiliser ce modèle pour supprimer certains criticismes négatifs.</a:t>
            </a:r>
          </a:p>
          <a:p>
            <a:r>
              <a:rPr lang="fr-CA"/>
              <a:t>Ne peut pas faire la différence entre un vrai commentaire ou un commentaire faites par une intelligence artificielle.</a:t>
            </a:r>
          </a:p>
          <a:p>
            <a:r>
              <a:rPr lang="fr-CA"/>
              <a:t>La précision n’est pas de 100%, donc l’humain doit quand même utiliser son esprit critique et ne pas faire aveuglement confiance à une IA.</a:t>
            </a:r>
          </a:p>
        </p:txBody>
      </p:sp>
    </p:spTree>
    <p:extLst>
      <p:ext uri="{BB962C8B-B14F-4D97-AF65-F5344CB8AC3E}">
        <p14:creationId xmlns:p14="http://schemas.microsoft.com/office/powerpoint/2010/main" val="9881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9BFA-C324-0B1A-D97A-0CBB65B0C301}"/>
              </a:ext>
            </a:extLst>
          </p:cNvPr>
          <p:cNvSpPr>
            <a:spLocks noGrp="1"/>
          </p:cNvSpPr>
          <p:nvPr>
            <p:ph type="title"/>
          </p:nvPr>
        </p:nvSpPr>
        <p:spPr/>
        <p:txBody>
          <a:bodyPr/>
          <a:lstStyle/>
          <a:p>
            <a:r>
              <a:rPr lang="en-US"/>
              <a:t>Deployment on embedded systems</a:t>
            </a:r>
            <a:endParaRPr lang="fr-CA"/>
          </a:p>
        </p:txBody>
      </p:sp>
      <p:sp>
        <p:nvSpPr>
          <p:cNvPr id="8" name="Espace réservé du contenu 7">
            <a:extLst>
              <a:ext uri="{FF2B5EF4-FFF2-40B4-BE49-F238E27FC236}">
                <a16:creationId xmlns:a16="http://schemas.microsoft.com/office/drawing/2014/main" id="{8918224E-82DF-16FA-4A3C-ABD8F3130667}"/>
              </a:ext>
            </a:extLst>
          </p:cNvPr>
          <p:cNvSpPr>
            <a:spLocks noGrp="1"/>
          </p:cNvSpPr>
          <p:nvPr>
            <p:ph idx="1"/>
          </p:nvPr>
        </p:nvSpPr>
        <p:spPr/>
        <p:txBody>
          <a:bodyPr vert="horz" lIns="91440" tIns="45720" rIns="91440" bIns="45720" rtlCol="0" anchor="t">
            <a:normAutofit/>
          </a:bodyPr>
          <a:lstStyle/>
          <a:p>
            <a:pPr algn="just"/>
            <a:r>
              <a:rPr lang="fr-FR"/>
              <a:t>Il faudrait réaliser une analyse approfondie des différentes familles de microcontrôleurs afin d’identifier ceux qui disposent d’une mémoire flash suffisante pour stocker les poids du modèle ainsi que de la RAM nécessaire pour exécuter l’</a:t>
            </a:r>
            <a:r>
              <a:rPr lang="fr-FR" err="1"/>
              <a:t>inférence</a:t>
            </a:r>
            <a:r>
              <a:rPr lang="fr-FR"/>
              <a:t>.</a:t>
            </a:r>
          </a:p>
          <a:p>
            <a:pPr algn="just"/>
            <a:r>
              <a:rPr lang="fr-FR"/>
              <a:t>Des microcontrôleurs comme l’ESP32 peuvent être envisagés pour cette tâche grâce à leurs 8 MB de mémoire flash et leur architecture à deux cœurs, permettant à l’un de faire tourner le modèle pendant que l’autre gère des tâches parallèles sous </a:t>
            </a:r>
            <a:r>
              <a:rPr lang="fr-FR" err="1"/>
              <a:t>FreeRTOS</a:t>
            </a:r>
            <a:r>
              <a:rPr lang="fr-FR"/>
              <a:t>.</a:t>
            </a:r>
          </a:p>
        </p:txBody>
      </p:sp>
    </p:spTree>
    <p:extLst>
      <p:ext uri="{BB962C8B-B14F-4D97-AF65-F5344CB8AC3E}">
        <p14:creationId xmlns:p14="http://schemas.microsoft.com/office/powerpoint/2010/main" val="989210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3778-C10A-B3EA-F431-19D69646F49C}"/>
              </a:ext>
            </a:extLst>
          </p:cNvPr>
          <p:cNvSpPr>
            <a:spLocks noGrp="1"/>
          </p:cNvSpPr>
          <p:nvPr>
            <p:ph type="title"/>
          </p:nvPr>
        </p:nvSpPr>
        <p:spPr/>
        <p:txBody>
          <a:bodyPr/>
          <a:lstStyle/>
          <a:p>
            <a:r>
              <a:rPr lang="en-US"/>
              <a:t>Sources	</a:t>
            </a:r>
            <a:endParaRPr lang="fr-CA"/>
          </a:p>
        </p:txBody>
      </p:sp>
      <p:sp>
        <p:nvSpPr>
          <p:cNvPr id="3" name="Content Placeholder 2">
            <a:extLst>
              <a:ext uri="{FF2B5EF4-FFF2-40B4-BE49-F238E27FC236}">
                <a16:creationId xmlns:a16="http://schemas.microsoft.com/office/drawing/2014/main" id="{D38E3117-006F-D840-8CCD-F2B106C30F85}"/>
              </a:ext>
            </a:extLst>
          </p:cNvPr>
          <p:cNvSpPr>
            <a:spLocks noGrp="1"/>
          </p:cNvSpPr>
          <p:nvPr>
            <p:ph idx="1"/>
          </p:nvPr>
        </p:nvSpPr>
        <p:spPr/>
        <p:txBody>
          <a:bodyPr/>
          <a:lstStyle/>
          <a:p>
            <a:r>
              <a:rPr lang="fr-CA">
                <a:hlinkClick r:id="rId2"/>
              </a:rPr>
              <a:t>https://zilliz.com/glossary/embedding-layer</a:t>
            </a:r>
            <a:endParaRPr lang="fr-CA"/>
          </a:p>
          <a:p>
            <a:r>
              <a:rPr lang="en-US">
                <a:solidFill>
                  <a:srgbClr val="2B2B2B"/>
                </a:solidFill>
                <a:latin typeface="AvenirNext"/>
                <a:hlinkClick r:id="rId3"/>
              </a:rPr>
              <a:t>https://www.nrdc.org/stories/do-we-exhale-carbon</a:t>
            </a:r>
            <a:endParaRPr lang="en-US">
              <a:solidFill>
                <a:srgbClr val="2B2B2B"/>
              </a:solidFill>
              <a:latin typeface="AvenirNext"/>
            </a:endParaRPr>
          </a:p>
          <a:p>
            <a:endParaRPr lang="fr-CA"/>
          </a:p>
          <a:p>
            <a:endParaRPr lang="fr-CA"/>
          </a:p>
        </p:txBody>
      </p:sp>
    </p:spTree>
    <p:extLst>
      <p:ext uri="{BB962C8B-B14F-4D97-AF65-F5344CB8AC3E}">
        <p14:creationId xmlns:p14="http://schemas.microsoft.com/office/powerpoint/2010/main" val="360670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99D2-25EE-322A-EED5-792E8030522B}"/>
              </a:ext>
            </a:extLst>
          </p:cNvPr>
          <p:cNvSpPr>
            <a:spLocks noGrp="1"/>
          </p:cNvSpPr>
          <p:nvPr>
            <p:ph type="title"/>
          </p:nvPr>
        </p:nvSpPr>
        <p:spPr/>
        <p:txBody>
          <a:bodyPr/>
          <a:lstStyle/>
          <a:p>
            <a:r>
              <a:rPr lang="fr-CA"/>
              <a:t>Citation</a:t>
            </a:r>
          </a:p>
        </p:txBody>
      </p:sp>
      <p:pic>
        <p:nvPicPr>
          <p:cNvPr id="5" name="Content Placeholder 4">
            <a:extLst>
              <a:ext uri="{FF2B5EF4-FFF2-40B4-BE49-F238E27FC236}">
                <a16:creationId xmlns:a16="http://schemas.microsoft.com/office/drawing/2014/main" id="{0135ED6E-CE0E-A618-A4D7-E09DCDE4AD6C}"/>
              </a:ext>
            </a:extLst>
          </p:cNvPr>
          <p:cNvPicPr>
            <a:picLocks noGrp="1" noChangeAspect="1"/>
          </p:cNvPicPr>
          <p:nvPr>
            <p:ph idx="1"/>
          </p:nvPr>
        </p:nvPicPr>
        <p:blipFill>
          <a:blip r:embed="rId2"/>
          <a:stretch>
            <a:fillRect/>
          </a:stretch>
        </p:blipFill>
        <p:spPr>
          <a:xfrm>
            <a:off x="1007533" y="2042448"/>
            <a:ext cx="10515600" cy="3058719"/>
          </a:xfrm>
        </p:spPr>
      </p:pic>
    </p:spTree>
    <p:extLst>
      <p:ext uri="{BB962C8B-B14F-4D97-AF65-F5344CB8AC3E}">
        <p14:creationId xmlns:p14="http://schemas.microsoft.com/office/powerpoint/2010/main" val="326984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239C-12B4-2C9A-BF27-A95A8622E93F}"/>
              </a:ext>
            </a:extLst>
          </p:cNvPr>
          <p:cNvSpPr>
            <a:spLocks noGrp="1"/>
          </p:cNvSpPr>
          <p:nvPr>
            <p:ph type="title"/>
          </p:nvPr>
        </p:nvSpPr>
        <p:spPr>
          <a:xfrm>
            <a:off x="838200" y="365125"/>
            <a:ext cx="10515600" cy="1325563"/>
          </a:xfrm>
        </p:spPr>
        <p:txBody>
          <a:bodyPr anchor="ctr">
            <a:normAutofit/>
          </a:bodyPr>
          <a:lstStyle/>
          <a:p>
            <a:r>
              <a:rPr lang="fr-CA" sz="2800"/>
              <a:t>Data </a:t>
            </a:r>
            <a:r>
              <a:rPr lang="fr-CA" sz="2800" err="1"/>
              <a:t>Preparation</a:t>
            </a:r>
            <a:br>
              <a:rPr lang="fr-CA" sz="2800"/>
            </a:br>
            <a:r>
              <a:rPr lang="fr-CA" sz="2800"/>
              <a:t>and </a:t>
            </a:r>
            <a:br>
              <a:rPr lang="fr-CA" sz="2800"/>
            </a:br>
            <a:r>
              <a:rPr lang="fr-CA" sz="2800" err="1"/>
              <a:t>Text</a:t>
            </a:r>
            <a:r>
              <a:rPr lang="fr-CA" sz="2800"/>
              <a:t> </a:t>
            </a:r>
            <a:r>
              <a:rPr lang="fr-CA" sz="2800" err="1"/>
              <a:t>processing</a:t>
            </a:r>
          </a:p>
        </p:txBody>
      </p:sp>
      <p:pic>
        <p:nvPicPr>
          <p:cNvPr id="13" name="Picture 12">
            <a:extLst>
              <a:ext uri="{FF2B5EF4-FFF2-40B4-BE49-F238E27FC236}">
                <a16:creationId xmlns:a16="http://schemas.microsoft.com/office/drawing/2014/main" id="{A3B6A604-531E-89E8-3F94-D2636749D3D0}"/>
              </a:ext>
            </a:extLst>
          </p:cNvPr>
          <p:cNvPicPr>
            <a:picLocks noChangeAspect="1"/>
          </p:cNvPicPr>
          <p:nvPr/>
        </p:nvPicPr>
        <p:blipFill>
          <a:blip r:embed="rId2"/>
          <a:stretch>
            <a:fillRect/>
          </a:stretch>
        </p:blipFill>
        <p:spPr>
          <a:xfrm>
            <a:off x="3461098" y="-1"/>
            <a:ext cx="8730902" cy="6676571"/>
          </a:xfrm>
          <a:prstGeom prst="rect">
            <a:avLst/>
          </a:prstGeom>
        </p:spPr>
      </p:pic>
    </p:spTree>
    <p:extLst>
      <p:ext uri="{BB962C8B-B14F-4D97-AF65-F5344CB8AC3E}">
        <p14:creationId xmlns:p14="http://schemas.microsoft.com/office/powerpoint/2010/main" val="3100631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7D1B-5B80-E36C-A405-F224EBDD1B10}"/>
              </a:ext>
            </a:extLst>
          </p:cNvPr>
          <p:cNvSpPr>
            <a:spLocks noGrp="1"/>
          </p:cNvSpPr>
          <p:nvPr>
            <p:ph type="title"/>
          </p:nvPr>
        </p:nvSpPr>
        <p:spPr>
          <a:xfrm>
            <a:off x="838200" y="365125"/>
            <a:ext cx="10515600" cy="1325563"/>
          </a:xfrm>
        </p:spPr>
        <p:txBody>
          <a:bodyPr anchor="ctr">
            <a:normAutofit/>
          </a:bodyPr>
          <a:lstStyle/>
          <a:p>
            <a:r>
              <a:rPr lang="fr-CA" sz="2800" err="1"/>
              <a:t>Tokenization</a:t>
            </a:r>
            <a:br>
              <a:rPr lang="fr-CA" sz="2800"/>
            </a:br>
            <a:r>
              <a:rPr lang="fr-CA" sz="2800"/>
              <a:t>and</a:t>
            </a:r>
            <a:br>
              <a:rPr lang="fr-CA" sz="2800"/>
            </a:br>
            <a:r>
              <a:rPr lang="fr-CA" sz="2800" err="1"/>
              <a:t>Sequence</a:t>
            </a:r>
            <a:r>
              <a:rPr lang="fr-CA" sz="2800"/>
              <a:t> </a:t>
            </a:r>
            <a:r>
              <a:rPr lang="fr-CA" sz="2800" err="1"/>
              <a:t>Vectorization</a:t>
            </a:r>
            <a:endParaRPr lang="fr-CA" sz="2800"/>
          </a:p>
        </p:txBody>
      </p:sp>
      <p:pic>
        <p:nvPicPr>
          <p:cNvPr id="9" name="Picture 8">
            <a:extLst>
              <a:ext uri="{FF2B5EF4-FFF2-40B4-BE49-F238E27FC236}">
                <a16:creationId xmlns:a16="http://schemas.microsoft.com/office/drawing/2014/main" id="{D9F574B2-5010-6A0D-FA1A-70F5FAA3F4BF}"/>
              </a:ext>
            </a:extLst>
          </p:cNvPr>
          <p:cNvPicPr>
            <a:picLocks noChangeAspect="1"/>
          </p:cNvPicPr>
          <p:nvPr/>
        </p:nvPicPr>
        <p:blipFill>
          <a:blip r:embed="rId2"/>
          <a:stretch>
            <a:fillRect/>
          </a:stretch>
        </p:blipFill>
        <p:spPr>
          <a:xfrm>
            <a:off x="2463218" y="1690688"/>
            <a:ext cx="7570363" cy="4227741"/>
          </a:xfrm>
          <a:prstGeom prst="rect">
            <a:avLst/>
          </a:prstGeom>
        </p:spPr>
      </p:pic>
      <p:sp>
        <p:nvSpPr>
          <p:cNvPr id="3" name="ZoneTexte 2">
            <a:extLst>
              <a:ext uri="{FF2B5EF4-FFF2-40B4-BE49-F238E27FC236}">
                <a16:creationId xmlns:a16="http://schemas.microsoft.com/office/drawing/2014/main" id="{23266FC2-F1A2-9239-DF20-7AF01CBFB33D}"/>
              </a:ext>
            </a:extLst>
          </p:cNvPr>
          <p:cNvSpPr txBox="1"/>
          <p:nvPr/>
        </p:nvSpPr>
        <p:spPr>
          <a:xfrm>
            <a:off x="3035300" y="6184900"/>
            <a:ext cx="8559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ea typeface="+mn-lt"/>
                <a:cs typeface="+mn-lt"/>
              </a:rPr>
              <a:t>"The </a:t>
            </a:r>
            <a:r>
              <a:rPr lang="fr-FR" err="1">
                <a:ea typeface="+mn-lt"/>
                <a:cs typeface="+mn-lt"/>
              </a:rPr>
              <a:t>movie</a:t>
            </a:r>
            <a:r>
              <a:rPr lang="fr-FR">
                <a:ea typeface="+mn-lt"/>
                <a:cs typeface="+mn-lt"/>
              </a:rPr>
              <a:t> </a:t>
            </a:r>
            <a:r>
              <a:rPr lang="fr-FR" err="1">
                <a:ea typeface="+mn-lt"/>
                <a:cs typeface="+mn-lt"/>
              </a:rPr>
              <a:t>was</a:t>
            </a:r>
            <a:r>
              <a:rPr lang="fr-FR">
                <a:ea typeface="+mn-lt"/>
                <a:cs typeface="+mn-lt"/>
              </a:rPr>
              <a:t> good" </a:t>
            </a:r>
            <a:r>
              <a:rPr lang="fr-FR">
                <a:latin typeface="Consolas"/>
                <a:ea typeface="+mn-lt"/>
                <a:cs typeface="+mn-lt"/>
              </a:rPr>
              <a:t>-&gt;</a:t>
            </a:r>
            <a:r>
              <a:rPr lang="fr-FR">
                <a:ea typeface="+mn-lt"/>
                <a:cs typeface="+mn-lt"/>
              </a:rPr>
              <a:t> </a:t>
            </a:r>
            <a:r>
              <a:rPr lang="fr-FR">
                <a:latin typeface="Consolas"/>
              </a:rPr>
              <a:t>[5, 23, 18, 98] -&gt; [5, 23, 18, 98, 0, 0, 0, …]</a:t>
            </a:r>
            <a:endParaRPr lang="fr-FR"/>
          </a:p>
        </p:txBody>
      </p:sp>
    </p:spTree>
    <p:extLst>
      <p:ext uri="{BB962C8B-B14F-4D97-AF65-F5344CB8AC3E}">
        <p14:creationId xmlns:p14="http://schemas.microsoft.com/office/powerpoint/2010/main" val="269021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25B7-ECD5-0AD0-C347-6E44EF046808}"/>
              </a:ext>
            </a:extLst>
          </p:cNvPr>
          <p:cNvSpPr>
            <a:spLocks noGrp="1"/>
          </p:cNvSpPr>
          <p:nvPr>
            <p:ph type="title"/>
          </p:nvPr>
        </p:nvSpPr>
        <p:spPr/>
        <p:txBody>
          <a:bodyPr>
            <a:normAutofit/>
          </a:bodyPr>
          <a:lstStyle/>
          <a:p>
            <a:r>
              <a:rPr lang="en-US">
                <a:latin typeface="Aptos"/>
              </a:rPr>
              <a:t>Model Design and Training</a:t>
            </a:r>
          </a:p>
        </p:txBody>
      </p:sp>
      <p:sp>
        <p:nvSpPr>
          <p:cNvPr id="3" name="Content Placeholder 2">
            <a:extLst>
              <a:ext uri="{FF2B5EF4-FFF2-40B4-BE49-F238E27FC236}">
                <a16:creationId xmlns:a16="http://schemas.microsoft.com/office/drawing/2014/main" id="{E82C2B5E-4599-59D8-0D02-EBC386F37229}"/>
              </a:ext>
            </a:extLst>
          </p:cNvPr>
          <p:cNvSpPr>
            <a:spLocks noGrp="1"/>
          </p:cNvSpPr>
          <p:nvPr>
            <p:ph idx="1"/>
          </p:nvPr>
        </p:nvSpPr>
        <p:spPr>
          <a:xfrm>
            <a:off x="838200" y="1825625"/>
            <a:ext cx="5976486" cy="1446964"/>
          </a:xfrm>
        </p:spPr>
        <p:txBody>
          <a:bodyPr/>
          <a:lstStyle/>
          <a:p>
            <a:endParaRPr lang="fr-CA"/>
          </a:p>
          <a:p>
            <a:endParaRPr lang="fr-CA"/>
          </a:p>
        </p:txBody>
      </p:sp>
      <p:pic>
        <p:nvPicPr>
          <p:cNvPr id="5" name="Picture 4">
            <a:extLst>
              <a:ext uri="{FF2B5EF4-FFF2-40B4-BE49-F238E27FC236}">
                <a16:creationId xmlns:a16="http://schemas.microsoft.com/office/drawing/2014/main" id="{3D895B90-E47C-19E5-9810-A5E8ABF7FA76}"/>
              </a:ext>
            </a:extLst>
          </p:cNvPr>
          <p:cNvPicPr>
            <a:picLocks noChangeAspect="1"/>
          </p:cNvPicPr>
          <p:nvPr/>
        </p:nvPicPr>
        <p:blipFill>
          <a:blip r:embed="rId2"/>
          <a:stretch>
            <a:fillRect/>
          </a:stretch>
        </p:blipFill>
        <p:spPr>
          <a:xfrm>
            <a:off x="2431144" y="3429000"/>
            <a:ext cx="9760856" cy="3429000"/>
          </a:xfrm>
          <a:prstGeom prst="rect">
            <a:avLst/>
          </a:prstGeom>
        </p:spPr>
      </p:pic>
      <p:pic>
        <p:nvPicPr>
          <p:cNvPr id="7" name="Picture 6">
            <a:extLst>
              <a:ext uri="{FF2B5EF4-FFF2-40B4-BE49-F238E27FC236}">
                <a16:creationId xmlns:a16="http://schemas.microsoft.com/office/drawing/2014/main" id="{49EAFB27-A713-A673-0AD2-83099C681343}"/>
              </a:ext>
            </a:extLst>
          </p:cNvPr>
          <p:cNvPicPr>
            <a:picLocks noChangeAspect="1"/>
          </p:cNvPicPr>
          <p:nvPr/>
        </p:nvPicPr>
        <p:blipFill>
          <a:blip r:embed="rId3"/>
          <a:stretch>
            <a:fillRect/>
          </a:stretch>
        </p:blipFill>
        <p:spPr>
          <a:xfrm>
            <a:off x="7055318" y="1280050"/>
            <a:ext cx="5136682" cy="2148949"/>
          </a:xfrm>
          <a:prstGeom prst="rect">
            <a:avLst/>
          </a:prstGeom>
        </p:spPr>
      </p:pic>
    </p:spTree>
    <p:extLst>
      <p:ext uri="{BB962C8B-B14F-4D97-AF65-F5344CB8AC3E}">
        <p14:creationId xmlns:p14="http://schemas.microsoft.com/office/powerpoint/2010/main" val="3738256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BC6B-831C-10A9-E00C-7A6D92BC75C5}"/>
              </a:ext>
            </a:extLst>
          </p:cNvPr>
          <p:cNvSpPr>
            <a:spLocks noGrp="1"/>
          </p:cNvSpPr>
          <p:nvPr>
            <p:ph type="title"/>
          </p:nvPr>
        </p:nvSpPr>
        <p:spPr/>
        <p:txBody>
          <a:bodyPr/>
          <a:lstStyle/>
          <a:p>
            <a:r>
              <a:rPr lang="en-US"/>
              <a:t>Hyperparameter tuning	</a:t>
            </a:r>
            <a:endParaRPr lang="fr-CA"/>
          </a:p>
        </p:txBody>
      </p:sp>
      <p:sp>
        <p:nvSpPr>
          <p:cNvPr id="3" name="Content Placeholder 2">
            <a:extLst>
              <a:ext uri="{FF2B5EF4-FFF2-40B4-BE49-F238E27FC236}">
                <a16:creationId xmlns:a16="http://schemas.microsoft.com/office/drawing/2014/main" id="{135601B3-0FA9-37DB-2CF9-92EFE66D9FDD}"/>
              </a:ext>
            </a:extLst>
          </p:cNvPr>
          <p:cNvSpPr>
            <a:spLocks noGrp="1"/>
          </p:cNvSpPr>
          <p:nvPr>
            <p:ph idx="1"/>
          </p:nvPr>
        </p:nvSpPr>
        <p:spPr/>
        <p:txBody>
          <a:bodyPr>
            <a:normAutofit fontScale="92500"/>
          </a:bodyPr>
          <a:lstStyle/>
          <a:p>
            <a:r>
              <a:rPr lang="en-US"/>
              <a:t>We did the tuning manually in this project</a:t>
            </a:r>
          </a:p>
          <a:p>
            <a:r>
              <a:rPr lang="en-US"/>
              <a:t>The model initially had no embedded layer and only one dense layer which gave around 61% of accuracy on validation data. </a:t>
            </a:r>
          </a:p>
          <a:p>
            <a:r>
              <a:rPr lang="en-US"/>
              <a:t>The embedded layer turns a word into a vector of numbers, which helps the model learn deeper meaning of words instead of single tokens (Source: </a:t>
            </a:r>
            <a:r>
              <a:rPr lang="en-US">
                <a:hlinkClick r:id="rId2"/>
              </a:rPr>
              <a:t>https://zilliz.com/glossary/embedding-layer</a:t>
            </a:r>
            <a:r>
              <a:rPr lang="en-US"/>
              <a:t>)</a:t>
            </a:r>
          </a:p>
          <a:p>
            <a:r>
              <a:rPr lang="fr-CA" err="1"/>
              <a:t>Adding</a:t>
            </a:r>
            <a:r>
              <a:rPr lang="fr-CA"/>
              <a:t> </a:t>
            </a:r>
            <a:r>
              <a:rPr lang="fr-CA" err="1"/>
              <a:t>another</a:t>
            </a:r>
            <a:r>
              <a:rPr lang="fr-CA"/>
              <a:t> dense layer and </a:t>
            </a:r>
            <a:r>
              <a:rPr lang="fr-CA" err="1"/>
              <a:t>embedded</a:t>
            </a:r>
            <a:r>
              <a:rPr lang="fr-CA"/>
              <a:t> layer </a:t>
            </a:r>
            <a:r>
              <a:rPr lang="fr-CA" err="1"/>
              <a:t>improved</a:t>
            </a:r>
            <a:r>
              <a:rPr lang="fr-CA"/>
              <a:t> </a:t>
            </a:r>
            <a:r>
              <a:rPr lang="fr-CA" err="1"/>
              <a:t>accuracy</a:t>
            </a:r>
            <a:r>
              <a:rPr lang="fr-CA"/>
              <a:t> of model to 99.19% on training data.</a:t>
            </a:r>
          </a:p>
          <a:p>
            <a:r>
              <a:rPr lang="fr-CA" err="1"/>
              <a:t>Another</a:t>
            </a:r>
            <a:r>
              <a:rPr lang="fr-CA"/>
              <a:t> model </a:t>
            </a:r>
            <a:r>
              <a:rPr lang="fr-CA" err="1"/>
              <a:t>trained</a:t>
            </a:r>
            <a:r>
              <a:rPr lang="fr-CA"/>
              <a:t> in </a:t>
            </a:r>
            <a:r>
              <a:rPr lang="fr-CA" err="1"/>
              <a:t>parallel</a:t>
            </a:r>
            <a:r>
              <a:rPr lang="fr-CA"/>
              <a:t> on </a:t>
            </a:r>
            <a:r>
              <a:rPr lang="fr-CA" err="1"/>
              <a:t>another</a:t>
            </a:r>
            <a:r>
              <a:rPr lang="fr-CA"/>
              <a:t> PC </a:t>
            </a:r>
            <a:r>
              <a:rPr lang="fr-CA" err="1"/>
              <a:t>with</a:t>
            </a:r>
            <a:r>
              <a:rPr lang="fr-CA"/>
              <a:t> a dense layer </a:t>
            </a:r>
            <a:r>
              <a:rPr lang="fr-CA" err="1"/>
              <a:t>containing</a:t>
            </a:r>
            <a:r>
              <a:rPr lang="fr-CA"/>
              <a:t> 128 memory </a:t>
            </a:r>
            <a:r>
              <a:rPr lang="fr-CA" err="1"/>
              <a:t>cells</a:t>
            </a:r>
            <a:r>
              <a:rPr lang="fr-CA"/>
              <a:t> </a:t>
            </a:r>
            <a:r>
              <a:rPr lang="fr-CA" err="1"/>
              <a:t>provided</a:t>
            </a:r>
            <a:r>
              <a:rPr lang="fr-CA"/>
              <a:t> </a:t>
            </a:r>
            <a:r>
              <a:rPr lang="fr-CA" err="1"/>
              <a:t>worse</a:t>
            </a:r>
            <a:r>
              <a:rPr lang="fr-CA"/>
              <a:t> </a:t>
            </a:r>
            <a:r>
              <a:rPr lang="fr-CA" err="1"/>
              <a:t>results</a:t>
            </a:r>
            <a:r>
              <a:rPr lang="fr-CA"/>
              <a:t> on test data set.</a:t>
            </a:r>
          </a:p>
        </p:txBody>
      </p:sp>
    </p:spTree>
    <p:extLst>
      <p:ext uri="{BB962C8B-B14F-4D97-AF65-F5344CB8AC3E}">
        <p14:creationId xmlns:p14="http://schemas.microsoft.com/office/powerpoint/2010/main" val="32476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B3454-FFE7-7049-672D-61B676223257}"/>
              </a:ext>
            </a:extLst>
          </p:cNvPr>
          <p:cNvSpPr>
            <a:spLocks noGrp="1"/>
          </p:cNvSpPr>
          <p:nvPr>
            <p:ph type="title"/>
          </p:nvPr>
        </p:nvSpPr>
        <p:spPr/>
        <p:txBody>
          <a:bodyPr/>
          <a:lstStyle/>
          <a:p>
            <a:r>
              <a:rPr lang="en-US"/>
              <a:t>Model evaluation</a:t>
            </a:r>
            <a:endParaRPr lang="fr-CA"/>
          </a:p>
        </p:txBody>
      </p:sp>
      <p:pic>
        <p:nvPicPr>
          <p:cNvPr id="5" name="Content Placeholder 4">
            <a:extLst>
              <a:ext uri="{FF2B5EF4-FFF2-40B4-BE49-F238E27FC236}">
                <a16:creationId xmlns:a16="http://schemas.microsoft.com/office/drawing/2014/main" id="{3A2CDADE-B326-AEAE-334D-AC1F99989D8C}"/>
              </a:ext>
            </a:extLst>
          </p:cNvPr>
          <p:cNvPicPr>
            <a:picLocks noGrp="1" noChangeAspect="1"/>
          </p:cNvPicPr>
          <p:nvPr>
            <p:ph idx="1"/>
          </p:nvPr>
        </p:nvPicPr>
        <p:blipFill>
          <a:blip r:embed="rId3"/>
          <a:stretch>
            <a:fillRect/>
          </a:stretch>
        </p:blipFill>
        <p:spPr>
          <a:xfrm>
            <a:off x="838200" y="1371313"/>
            <a:ext cx="10136015" cy="2057687"/>
          </a:xfrm>
        </p:spPr>
      </p:pic>
      <p:pic>
        <p:nvPicPr>
          <p:cNvPr id="7" name="Picture 6">
            <a:extLst>
              <a:ext uri="{FF2B5EF4-FFF2-40B4-BE49-F238E27FC236}">
                <a16:creationId xmlns:a16="http://schemas.microsoft.com/office/drawing/2014/main" id="{37E92D52-4180-06DF-8111-ABC01F6DF10E}"/>
              </a:ext>
            </a:extLst>
          </p:cNvPr>
          <p:cNvPicPr>
            <a:picLocks noChangeAspect="1"/>
          </p:cNvPicPr>
          <p:nvPr/>
        </p:nvPicPr>
        <p:blipFill>
          <a:blip r:embed="rId4"/>
          <a:stretch>
            <a:fillRect/>
          </a:stretch>
        </p:blipFill>
        <p:spPr>
          <a:xfrm>
            <a:off x="7168972" y="3237197"/>
            <a:ext cx="4664085" cy="3620803"/>
          </a:xfrm>
          <a:prstGeom prst="rect">
            <a:avLst/>
          </a:prstGeom>
        </p:spPr>
      </p:pic>
      <p:pic>
        <p:nvPicPr>
          <p:cNvPr id="9" name="Picture 8">
            <a:extLst>
              <a:ext uri="{FF2B5EF4-FFF2-40B4-BE49-F238E27FC236}">
                <a16:creationId xmlns:a16="http://schemas.microsoft.com/office/drawing/2014/main" id="{C2C45CD5-9AE2-EAEC-ECBC-C0D05324F8A7}"/>
              </a:ext>
            </a:extLst>
          </p:cNvPr>
          <p:cNvPicPr>
            <a:picLocks noChangeAspect="1"/>
          </p:cNvPicPr>
          <p:nvPr/>
        </p:nvPicPr>
        <p:blipFill>
          <a:blip r:embed="rId5"/>
          <a:stretch>
            <a:fillRect/>
          </a:stretch>
        </p:blipFill>
        <p:spPr>
          <a:xfrm>
            <a:off x="2216480" y="3547899"/>
            <a:ext cx="4953691" cy="2381582"/>
          </a:xfrm>
          <a:prstGeom prst="rect">
            <a:avLst/>
          </a:prstGeom>
        </p:spPr>
      </p:pic>
    </p:spTree>
    <p:extLst>
      <p:ext uri="{BB962C8B-B14F-4D97-AF65-F5344CB8AC3E}">
        <p14:creationId xmlns:p14="http://schemas.microsoft.com/office/powerpoint/2010/main" val="141934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C465-742D-781F-80BC-3F19604042A4}"/>
              </a:ext>
            </a:extLst>
          </p:cNvPr>
          <p:cNvSpPr>
            <a:spLocks noGrp="1"/>
          </p:cNvSpPr>
          <p:nvPr>
            <p:ph type="title"/>
          </p:nvPr>
        </p:nvSpPr>
        <p:spPr/>
        <p:txBody>
          <a:bodyPr/>
          <a:lstStyle/>
          <a:p>
            <a:r>
              <a:rPr lang="fr-CA"/>
              <a:t>Carbon </a:t>
            </a:r>
            <a:r>
              <a:rPr lang="fr-CA" err="1"/>
              <a:t>Footprint</a:t>
            </a:r>
            <a:r>
              <a:rPr lang="fr-CA"/>
              <a:t> </a:t>
            </a:r>
            <a:r>
              <a:rPr lang="fr-CA" err="1"/>
              <a:t>Analysis</a:t>
            </a:r>
            <a:r>
              <a:rPr lang="fr-CA"/>
              <a:t> </a:t>
            </a:r>
            <a:r>
              <a:rPr lang="fr-CA" err="1"/>
              <a:t>with</a:t>
            </a:r>
            <a:r>
              <a:rPr lang="fr-CA"/>
              <a:t> </a:t>
            </a:r>
            <a:r>
              <a:rPr lang="fr-CA" err="1"/>
              <a:t>CodeCarbon</a:t>
            </a:r>
            <a:r>
              <a:rPr lang="fr-CA"/>
              <a:t> </a:t>
            </a:r>
          </a:p>
        </p:txBody>
      </p:sp>
      <p:pic>
        <p:nvPicPr>
          <p:cNvPr id="5" name="Content Placeholder 4">
            <a:extLst>
              <a:ext uri="{FF2B5EF4-FFF2-40B4-BE49-F238E27FC236}">
                <a16:creationId xmlns:a16="http://schemas.microsoft.com/office/drawing/2014/main" id="{709F1673-A26B-EBF1-03D2-0D2267E237C5}"/>
              </a:ext>
            </a:extLst>
          </p:cNvPr>
          <p:cNvPicPr>
            <a:picLocks noGrp="1" noChangeAspect="1"/>
          </p:cNvPicPr>
          <p:nvPr>
            <p:ph idx="1"/>
          </p:nvPr>
        </p:nvPicPr>
        <p:blipFill>
          <a:blip r:embed="rId2"/>
          <a:stretch>
            <a:fillRect/>
          </a:stretch>
        </p:blipFill>
        <p:spPr>
          <a:xfrm>
            <a:off x="1033364" y="4271181"/>
            <a:ext cx="9316750" cy="1000265"/>
          </a:xfrm>
        </p:spPr>
      </p:pic>
      <p:sp>
        <p:nvSpPr>
          <p:cNvPr id="6" name="TextBox 5">
            <a:extLst>
              <a:ext uri="{FF2B5EF4-FFF2-40B4-BE49-F238E27FC236}">
                <a16:creationId xmlns:a16="http://schemas.microsoft.com/office/drawing/2014/main" id="{5F50492A-3FC4-E62C-0C4D-45610D6E0C98}"/>
              </a:ext>
            </a:extLst>
          </p:cNvPr>
          <p:cNvSpPr txBox="1"/>
          <p:nvPr/>
        </p:nvSpPr>
        <p:spPr>
          <a:xfrm>
            <a:off x="1033364" y="1771048"/>
            <a:ext cx="8322392" cy="2031325"/>
          </a:xfrm>
          <a:prstGeom prst="rect">
            <a:avLst/>
          </a:prstGeom>
          <a:noFill/>
        </p:spPr>
        <p:txBody>
          <a:bodyPr wrap="square" rtlCol="0">
            <a:spAutoFit/>
          </a:bodyPr>
          <a:lstStyle/>
          <a:p>
            <a:r>
              <a:rPr lang="en-US"/>
              <a:t>0.000012kg of CO2 is not much considering  “</a:t>
            </a:r>
            <a:r>
              <a:rPr lang="en-US" b="0" i="0">
                <a:solidFill>
                  <a:srgbClr val="2B2B2B"/>
                </a:solidFill>
                <a:effectLst/>
                <a:latin typeface="AvenirNext"/>
              </a:rPr>
              <a:t>The average human exhales about 2.3 pounds of carbon dioxide on an average day.” </a:t>
            </a:r>
          </a:p>
          <a:p>
            <a:endParaRPr lang="en-US">
              <a:solidFill>
                <a:srgbClr val="2B2B2B"/>
              </a:solidFill>
              <a:latin typeface="AvenirNext"/>
            </a:endParaRPr>
          </a:p>
          <a:p>
            <a:r>
              <a:rPr lang="en-US" b="0" i="0">
                <a:solidFill>
                  <a:srgbClr val="2B2B2B"/>
                </a:solidFill>
                <a:effectLst/>
                <a:latin typeface="AvenirNext"/>
              </a:rPr>
              <a:t>2.3 pounds is 1.04kg.</a:t>
            </a:r>
          </a:p>
          <a:p>
            <a:r>
              <a:rPr lang="en-US">
                <a:solidFill>
                  <a:srgbClr val="2B2B2B"/>
                </a:solidFill>
                <a:latin typeface="AvenirNext"/>
              </a:rPr>
              <a:t>We can say that 0.000012kg is negligeable. </a:t>
            </a:r>
            <a:endParaRPr lang="en-US" b="0" i="0">
              <a:solidFill>
                <a:srgbClr val="2B2B2B"/>
              </a:solidFill>
              <a:effectLst/>
              <a:latin typeface="AvenirNext"/>
            </a:endParaRPr>
          </a:p>
          <a:p>
            <a:r>
              <a:rPr lang="en-US">
                <a:solidFill>
                  <a:srgbClr val="2B2B2B"/>
                </a:solidFill>
                <a:latin typeface="AvenirNext"/>
              </a:rPr>
              <a:t>Source: </a:t>
            </a:r>
            <a:r>
              <a:rPr lang="en-US">
                <a:solidFill>
                  <a:srgbClr val="2B2B2B"/>
                </a:solidFill>
                <a:latin typeface="AvenirNext"/>
                <a:hlinkClick r:id="rId3"/>
              </a:rPr>
              <a:t>https://www.nrdc.org/stories/do-we-exhale-carbon</a:t>
            </a:r>
            <a:endParaRPr lang="en-US">
              <a:solidFill>
                <a:srgbClr val="2B2B2B"/>
              </a:solidFill>
              <a:latin typeface="AvenirNext"/>
            </a:endParaRPr>
          </a:p>
          <a:p>
            <a:endParaRPr lang="fr-CA"/>
          </a:p>
        </p:txBody>
      </p:sp>
    </p:spTree>
    <p:extLst>
      <p:ext uri="{BB962C8B-B14F-4D97-AF65-F5344CB8AC3E}">
        <p14:creationId xmlns:p14="http://schemas.microsoft.com/office/powerpoint/2010/main" val="205215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1D453-FE8E-F49C-8B07-3022F9E8405A}"/>
              </a:ext>
            </a:extLst>
          </p:cNvPr>
          <p:cNvSpPr>
            <a:spLocks noGrp="1"/>
          </p:cNvSpPr>
          <p:nvPr>
            <p:ph idx="1"/>
          </p:nvPr>
        </p:nvSpPr>
        <p:spPr/>
        <p:txBody>
          <a:bodyPr vert="horz" lIns="91440" tIns="45720" rIns="91440" bIns="45720" rtlCol="0" anchor="t">
            <a:normAutofit/>
          </a:bodyPr>
          <a:lstStyle/>
          <a:p>
            <a:r>
              <a:rPr lang="en-US"/>
              <a:t>In Quebec: =</a:t>
            </a:r>
            <a:r>
              <a:rPr lang="fr-CA"/>
              <a:t>0.0000000319</a:t>
            </a:r>
            <a:r>
              <a:rPr lang="en-US"/>
              <a:t> </a:t>
            </a:r>
            <a:r>
              <a:rPr lang="en-US" err="1"/>
              <a:t>kgCO</a:t>
            </a:r>
            <a:r>
              <a:rPr lang="en-US"/>
              <a:t>₂/kWh</a:t>
            </a:r>
          </a:p>
          <a:p>
            <a:r>
              <a:rPr lang="en-US"/>
              <a:t>In the USA: ~0.35 </a:t>
            </a:r>
            <a:r>
              <a:rPr lang="en-US" err="1"/>
              <a:t>kgCO</a:t>
            </a:r>
            <a:r>
              <a:rPr lang="en-US"/>
              <a:t>₂ /kWh</a:t>
            </a:r>
          </a:p>
          <a:p>
            <a:r>
              <a:rPr lang="en-US"/>
              <a:t>In Germany: ~0.4 </a:t>
            </a:r>
            <a:r>
              <a:rPr lang="en-US" err="1"/>
              <a:t>kgCO</a:t>
            </a:r>
            <a:r>
              <a:rPr lang="en-US"/>
              <a:t>₂ /kWh</a:t>
            </a:r>
            <a:endParaRPr lang="fr-CA"/>
          </a:p>
        </p:txBody>
      </p:sp>
      <p:pic>
        <p:nvPicPr>
          <p:cNvPr id="11" name="Picture 10">
            <a:extLst>
              <a:ext uri="{FF2B5EF4-FFF2-40B4-BE49-F238E27FC236}">
                <a16:creationId xmlns:a16="http://schemas.microsoft.com/office/drawing/2014/main" id="{1CF0AA06-A918-A830-BAF2-2D5DAC0348B5}"/>
              </a:ext>
            </a:extLst>
          </p:cNvPr>
          <p:cNvPicPr>
            <a:picLocks noChangeAspect="1"/>
          </p:cNvPicPr>
          <p:nvPr/>
        </p:nvPicPr>
        <p:blipFill>
          <a:blip r:embed="rId2"/>
          <a:srcRect t="6460" r="22919" b="-4507"/>
          <a:stretch/>
        </p:blipFill>
        <p:spPr>
          <a:xfrm>
            <a:off x="-14145" y="10159"/>
            <a:ext cx="6425105" cy="1176867"/>
          </a:xfrm>
          <a:prstGeom prst="rect">
            <a:avLst/>
          </a:prstGeom>
        </p:spPr>
      </p:pic>
      <p:pic>
        <p:nvPicPr>
          <p:cNvPr id="13" name="Picture 12">
            <a:extLst>
              <a:ext uri="{FF2B5EF4-FFF2-40B4-BE49-F238E27FC236}">
                <a16:creationId xmlns:a16="http://schemas.microsoft.com/office/drawing/2014/main" id="{D6238011-E019-9205-BBF7-A3CD2AF8A15A}"/>
              </a:ext>
            </a:extLst>
          </p:cNvPr>
          <p:cNvPicPr>
            <a:picLocks noChangeAspect="1"/>
          </p:cNvPicPr>
          <p:nvPr/>
        </p:nvPicPr>
        <p:blipFill>
          <a:blip r:embed="rId3"/>
          <a:srcRect r="8980" b="2985"/>
          <a:stretch/>
        </p:blipFill>
        <p:spPr>
          <a:xfrm>
            <a:off x="-14145" y="1069656"/>
            <a:ext cx="6425105" cy="369677"/>
          </a:xfrm>
          <a:prstGeom prst="rect">
            <a:avLst/>
          </a:prstGeom>
        </p:spPr>
      </p:pic>
      <p:pic>
        <p:nvPicPr>
          <p:cNvPr id="4" name="Picture 3">
            <a:extLst>
              <a:ext uri="{FF2B5EF4-FFF2-40B4-BE49-F238E27FC236}">
                <a16:creationId xmlns:a16="http://schemas.microsoft.com/office/drawing/2014/main" id="{F03EA5A0-86A6-2AF3-29AE-E077F8455FBC}"/>
              </a:ext>
            </a:extLst>
          </p:cNvPr>
          <p:cNvPicPr>
            <a:picLocks noChangeAspect="1"/>
          </p:cNvPicPr>
          <p:nvPr/>
        </p:nvPicPr>
        <p:blipFill>
          <a:blip r:embed="rId4"/>
          <a:stretch>
            <a:fillRect/>
          </a:stretch>
        </p:blipFill>
        <p:spPr>
          <a:xfrm>
            <a:off x="-14145" y="3845717"/>
            <a:ext cx="12192000" cy="1544006"/>
          </a:xfrm>
          <a:prstGeom prst="rect">
            <a:avLst/>
          </a:prstGeom>
        </p:spPr>
      </p:pic>
    </p:spTree>
    <p:extLst>
      <p:ext uri="{BB962C8B-B14F-4D97-AF65-F5344CB8AC3E}">
        <p14:creationId xmlns:p14="http://schemas.microsoft.com/office/powerpoint/2010/main" val="3140717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7277E03543BA94981360DF8FEFD6F6A" ma:contentTypeVersion="16" ma:contentTypeDescription="Crée un document." ma:contentTypeScope="" ma:versionID="de3174816040bea94d219de215b00b77">
  <xsd:schema xmlns:xsd="http://www.w3.org/2001/XMLSchema" xmlns:xs="http://www.w3.org/2001/XMLSchema" xmlns:p="http://schemas.microsoft.com/office/2006/metadata/properties" xmlns:ns3="9ed4375b-18cd-415c-82d6-36743c9b675a" xmlns:ns4="e9cb2bcb-4cfa-479e-973a-63ea2308db05" targetNamespace="http://schemas.microsoft.com/office/2006/metadata/properties" ma:root="true" ma:fieldsID="097bfd11229bc28bc36660c9cf60ecf2" ns3:_="" ns4:_="">
    <xsd:import namespace="9ed4375b-18cd-415c-82d6-36743c9b675a"/>
    <xsd:import namespace="e9cb2bcb-4cfa-479e-973a-63ea2308db0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DateTaken" minOccurs="0"/>
                <xsd:element ref="ns3:_activity" minOccurs="0"/>
                <xsd:element ref="ns3:MediaLengthInSeconds" minOccurs="0"/>
                <xsd:element ref="ns3:MediaServiceLocation"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d4375b-18cd-415c-82d6-36743c9b67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9cb2bcb-4cfa-479e-973a-63ea2308db05"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SharingHintHash" ma:index="16"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ed4375b-18cd-415c-82d6-36743c9b675a" xsi:nil="true"/>
  </documentManagement>
</p:properties>
</file>

<file path=customXml/itemProps1.xml><?xml version="1.0" encoding="utf-8"?>
<ds:datastoreItem xmlns:ds="http://schemas.openxmlformats.org/officeDocument/2006/customXml" ds:itemID="{3E74084E-9806-4C5E-A213-4A15571BFB8B}">
  <ds:schemaRefs>
    <ds:schemaRef ds:uri="9ed4375b-18cd-415c-82d6-36743c9b675a"/>
    <ds:schemaRef ds:uri="e9cb2bcb-4cfa-479e-973a-63ea2308db0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69A3021-E383-446E-A7DA-E4635CC6EA84}">
  <ds:schemaRefs>
    <ds:schemaRef ds:uri="http://schemas.microsoft.com/sharepoint/v3/contenttype/forms"/>
  </ds:schemaRefs>
</ds:datastoreItem>
</file>

<file path=customXml/itemProps3.xml><?xml version="1.0" encoding="utf-8"?>
<ds:datastoreItem xmlns:ds="http://schemas.openxmlformats.org/officeDocument/2006/customXml" ds:itemID="{EA6EEA08-3758-4AB4-BADF-C51DE3FB6FDB}">
  <ds:schemaRefs>
    <ds:schemaRef ds:uri="http://schemas.microsoft.com/office/2006/documentManagement/types"/>
    <ds:schemaRef ds:uri="http://schemas.openxmlformats.org/package/2006/metadata/core-properties"/>
    <ds:schemaRef ds:uri="http://purl.org/dc/elements/1.1/"/>
    <ds:schemaRef ds:uri="e9cb2bcb-4cfa-479e-973a-63ea2308db05"/>
    <ds:schemaRef ds:uri="http://purl.org/dc/dcmitype/"/>
    <ds:schemaRef ds:uri="9ed4375b-18cd-415c-82d6-36743c9b675a"/>
    <ds:schemaRef ds:uri="http://purl.org/dc/term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474</Words>
  <Application>Microsoft Office PowerPoint</Application>
  <PresentationFormat>Widescreen</PresentationFormat>
  <Paragraphs>39</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AvenirNext</vt:lpstr>
      <vt:lpstr>Consolas</vt:lpstr>
      <vt:lpstr>Google Sans</vt:lpstr>
      <vt:lpstr>Office Theme</vt:lpstr>
      <vt:lpstr>Mini projet 2 Advanced Sentiment Analysis System Using RNNs</vt:lpstr>
      <vt:lpstr>Citation</vt:lpstr>
      <vt:lpstr>Data Preparation and  Text processing</vt:lpstr>
      <vt:lpstr>Tokenization and Sequence Vectorization</vt:lpstr>
      <vt:lpstr>Model Design and Training</vt:lpstr>
      <vt:lpstr>Hyperparameter tuning </vt:lpstr>
      <vt:lpstr>Model evaluation</vt:lpstr>
      <vt:lpstr>Carbon Footprint Analysis with CodeCarbon </vt:lpstr>
      <vt:lpstr>PowerPoint Presentation</vt:lpstr>
      <vt:lpstr>Explainability with SHAP and LIME</vt:lpstr>
      <vt:lpstr>Ethical Considerations and Explainability</vt:lpstr>
      <vt:lpstr>Deployment on embedded systems</vt:lpstr>
      <vt:lpstr>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Martineau, Lucas</dc:creator>
  <cp:lastModifiedBy>Lacommande, Pietro</cp:lastModifiedBy>
  <cp:revision>2</cp:revision>
  <dcterms:created xsi:type="dcterms:W3CDTF">2025-02-24T00:23:47Z</dcterms:created>
  <dcterms:modified xsi:type="dcterms:W3CDTF">2025-04-25T15:00:25Z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0x010100C7277E03543BA94981360DF8FEFD6F6A</vt:lpwstr>
  </property>
</Properties>
</file>