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handoutMasterIdLst>
    <p:handoutMasterId r:id="rId13"/>
  </p:handoutMasterIdLst>
  <p:sldIdLst>
    <p:sldId id="257" r:id="rId2"/>
    <p:sldId id="266" r:id="rId3"/>
    <p:sldId id="268" r:id="rId4"/>
    <p:sldId id="271" r:id="rId5"/>
    <p:sldId id="262" r:id="rId6"/>
    <p:sldId id="263" r:id="rId7"/>
    <p:sldId id="264" r:id="rId8"/>
    <p:sldId id="265" r:id="rId9"/>
    <p:sldId id="270" r:id="rId10"/>
    <p:sldId id="267" r:id="rId11"/>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113" d="100"/>
          <a:sy n="113" d="100"/>
        </p:scale>
        <p:origin x="228"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27A3769-973A-471F-AE95-803ACD9DB45A}" type="datetime1">
              <a:rPr lang="it-IT" smtClean="0"/>
              <a:t>16/11/2021</a:t>
            </a:fld>
            <a:endParaRPr lang="en-US"/>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B562AB-E890-432E-8086-3C35B5B6BC74}" type="datetime1">
              <a:rPr lang="it-IT" smtClean="0"/>
              <a:t>16/11/2021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tango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tango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tango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ttore dirit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o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5800" b="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en-US" dirty="0"/>
          </a:p>
        </p:txBody>
      </p:sp>
      <p:sp>
        <p:nvSpPr>
          <p:cNvPr id="20" name="Segnaposto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6B2AB89-642D-461B-88E3-BE7E49276E6D}" type="datetime1">
              <a:rPr lang="it-IT" smtClean="0"/>
              <a:t>16/11/2021</a:t>
            </a:fld>
            <a:endParaRPr lang="en-US"/>
          </a:p>
        </p:txBody>
      </p:sp>
      <p:sp>
        <p:nvSpPr>
          <p:cNvPr id="21" name="Segnaposto piè di pa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a:p>
        </p:txBody>
      </p:sp>
      <p:sp>
        <p:nvSpPr>
          <p:cNvPr id="22" name="Segnaposto numero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FB6DF1C0-0F0C-4064-ABD6-C9C1782C86AE}" type="datetime1">
              <a:rPr lang="it-IT" smtClean="0"/>
              <a:t>16/11/2021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91600" y="762000"/>
            <a:ext cx="2362200" cy="5257800"/>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762000"/>
            <a:ext cx="8077200" cy="52578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D3A0FBA-A5A6-4E7F-AECA-E819E1A4206B}" type="datetime1">
              <a:rPr lang="it-IT" smtClean="0"/>
              <a:t>16/11/2021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85E0D28E-6F2F-4715-A424-3B01AC64AD4B}" type="datetime1">
              <a:rPr lang="it-IT" smtClean="0"/>
              <a:t>16/11/2021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tango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tango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tango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629156" y="2275165"/>
            <a:ext cx="8933688" cy="2406895"/>
          </a:xfrm>
        </p:spPr>
        <p:txBody>
          <a:bodyPr rtlCol="0" anchor="ctr">
            <a:normAutofit/>
          </a:bodyPr>
          <a:lstStyle>
            <a:lvl1pPr algn="ctr">
              <a:lnSpc>
                <a:spcPct val="83000"/>
              </a:lnSpc>
              <a:defRPr lang="en-US" sz="580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grpSp>
        <p:nvGrpSpPr>
          <p:cNvPr id="16" name="Grup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ttore dirit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egnaposto tes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953424F-4FD0-4DEA-A244-2F5A83926123}" type="datetime1">
              <a:rPr lang="it-IT" smtClean="0"/>
              <a:t>16/11/2021</a:t>
            </a:fld>
            <a:endParaRPr lang="en-US"/>
          </a:p>
        </p:txBody>
      </p:sp>
      <p:sp>
        <p:nvSpPr>
          <p:cNvPr id="5" name="Segnaposto piè di pa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ED487A35-6EB2-4106-87BE-5998F37E93E7}" type="datetime1">
              <a:rPr lang="it-IT" smtClean="0"/>
              <a:t>16/11/2021</a:t>
            </a:fld>
            <a:endParaRPr lang="en-US"/>
          </a:p>
        </p:txBody>
      </p:sp>
      <p:sp>
        <p:nvSpPr>
          <p:cNvPr id="6" name="Segnaposto piè di pagina 5"/>
          <p:cNvSpPr>
            <a:spLocks noGrp="1"/>
          </p:cNvSpPr>
          <p:nvPr>
            <p:ph type="ftr" sz="quarter" idx="11"/>
          </p:nvPr>
        </p:nvSpPr>
        <p:spPr/>
        <p:txBody>
          <a:bodyPr rtlCol="0"/>
          <a:lstStyle/>
          <a:p>
            <a:pPr rtl="0"/>
            <a:endParaRPr lang="en-US"/>
          </a:p>
        </p:txBody>
      </p:sp>
      <p:sp>
        <p:nvSpPr>
          <p:cNvPr id="7" name="Segnaposto numero diapositiva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5" name="Segnaposto tes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7" name="Segnaposto data 6"/>
          <p:cNvSpPr>
            <a:spLocks noGrp="1"/>
          </p:cNvSpPr>
          <p:nvPr>
            <p:ph type="dt" sz="half" idx="10"/>
          </p:nvPr>
        </p:nvSpPr>
        <p:spPr/>
        <p:txBody>
          <a:bodyPr rtlCol="0"/>
          <a:lstStyle/>
          <a:p>
            <a:pPr rtl="0"/>
            <a:fld id="{6D0A2449-0E6F-4EC8-9AF5-127FFF9E4F17}" type="datetime1">
              <a:rPr lang="it-IT" smtClean="0"/>
              <a:t>16/11/2021</a:t>
            </a:fld>
            <a:endParaRPr lang="en-US"/>
          </a:p>
        </p:txBody>
      </p:sp>
      <p:sp>
        <p:nvSpPr>
          <p:cNvPr id="8" name="Segnaposto piè di pagina 7"/>
          <p:cNvSpPr>
            <a:spLocks noGrp="1"/>
          </p:cNvSpPr>
          <p:nvPr>
            <p:ph type="ftr" sz="quarter" idx="11"/>
          </p:nvPr>
        </p:nvSpPr>
        <p:spPr/>
        <p:txBody>
          <a:bodyPr rtlCol="0"/>
          <a:lstStyle/>
          <a:p>
            <a:pPr rtl="0"/>
            <a:endParaRPr lang="en-US"/>
          </a:p>
        </p:txBody>
      </p:sp>
      <p:sp>
        <p:nvSpPr>
          <p:cNvPr id="9" name="Segnaposto numero diapositiva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3ECC08F-3232-4266-A826-505EFF618F02}" type="datetime1">
              <a:rPr lang="it-IT" smtClean="0"/>
              <a:t>16/11/2021</a:t>
            </a:fld>
            <a:endParaRPr lang="en-US"/>
          </a:p>
        </p:txBody>
      </p:sp>
      <p:sp>
        <p:nvSpPr>
          <p:cNvPr id="4" name="Segnaposto piè di pagina 3"/>
          <p:cNvSpPr>
            <a:spLocks noGrp="1"/>
          </p:cNvSpPr>
          <p:nvPr>
            <p:ph type="ftr" sz="quarter" idx="11"/>
          </p:nvPr>
        </p:nvSpPr>
        <p:spPr/>
        <p:txBody>
          <a:bodyPr rtlCol="0"/>
          <a:lstStyle/>
          <a:p>
            <a:pPr rtl="0"/>
            <a:endParaRPr lang="en-US"/>
          </a:p>
        </p:txBody>
      </p:sp>
      <p:sp>
        <p:nvSpPr>
          <p:cNvPr id="5" name="Segnaposto numero diapositiva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C19903-FCE7-40DD-9ABE-472E27EE3DF9}" type="datetime1">
              <a:rPr lang="it-IT" smtClean="0"/>
              <a:t>16/11/2021</a:t>
            </a:fld>
            <a:endParaRPr lang="en-US"/>
          </a:p>
        </p:txBody>
      </p:sp>
      <p:sp>
        <p:nvSpPr>
          <p:cNvPr id="3" name="Segnaposto piè di pagina 2"/>
          <p:cNvSpPr>
            <a:spLocks noGrp="1"/>
          </p:cNvSpPr>
          <p:nvPr>
            <p:ph type="ftr" sz="quarter" idx="11"/>
          </p:nvPr>
        </p:nvSpPr>
        <p:spPr/>
        <p:txBody>
          <a:bodyPr rtlCol="0"/>
          <a:lstStyle/>
          <a:p>
            <a:pPr rtl="0"/>
            <a:endParaRPr lang="en-US"/>
          </a:p>
        </p:txBody>
      </p:sp>
      <p:sp>
        <p:nvSpPr>
          <p:cNvPr id="4" name="Segnaposto numero diapositiva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tango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24F848B3-DD0C-4C86-9703-1DC7B521FCF8}" type="datetime1">
              <a:rPr lang="it-IT" smtClean="0"/>
              <a:t>16/11/2021</a:t>
            </a:fld>
            <a:endParaRPr lang="en-US"/>
          </a:p>
        </p:txBody>
      </p:sp>
      <p:sp>
        <p:nvSpPr>
          <p:cNvPr id="9" name="Segnaposto piè di pa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egnaposto numero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a:p>
        </p:txBody>
      </p:sp>
      <p:sp>
        <p:nvSpPr>
          <p:cNvPr id="5" name="Segnaposto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11CFEF3-F103-4E31-9572-24F0BC84FDFF}" type="datetime1">
              <a:rPr lang="it-IT" smtClean="0"/>
              <a:t>16/11/2021</a:t>
            </a:fld>
            <a:endParaRPr lang="en-US"/>
          </a:p>
        </p:txBody>
      </p:sp>
      <p:sp>
        <p:nvSpPr>
          <p:cNvPr id="6" name="Segnaposto piè di pa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a:p>
        </p:txBody>
      </p:sp>
      <p:sp>
        <p:nvSpPr>
          <p:cNvPr id="7" name="Segnaposto numero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ttango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tango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tango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tango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egnaposto tito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A8228F9-9C50-4094-9999-09A1682E91E0}" type="datetime1">
              <a:rPr lang="it-IT" smtClean="0"/>
              <a:t>16/11/2021</a:t>
            </a:fld>
            <a:endParaRPr lang="en-US"/>
          </a:p>
        </p:txBody>
      </p:sp>
      <p:sp>
        <p:nvSpPr>
          <p:cNvPr id="5" name="Segnaposto piè di pa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Primo piano di un logo&#10;&#10;Descrizione generat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Rettango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tango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it-IT" sz="4400" dirty="0">
                <a:solidFill>
                  <a:schemeClr val="tx1"/>
                </a:solidFill>
              </a:rPr>
              <a:t>SPG – SPRINT 1</a:t>
            </a:r>
            <a:endParaRPr lang="it" sz="4400" dirty="0">
              <a:solidFill>
                <a:schemeClr val="tx1"/>
              </a:solidFill>
            </a:endParaRPr>
          </a:p>
        </p:txBody>
      </p:sp>
      <p:sp>
        <p:nvSpPr>
          <p:cNvPr id="3" name="Sottotito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it">
                <a:solidFill>
                  <a:schemeClr val="tx1"/>
                </a:solidFill>
              </a:rPr>
              <a:t>SE2 - GROUP P02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D25D5D-F954-4C24-93D4-4F19870F73BC}"/>
              </a:ext>
            </a:extLst>
          </p:cNvPr>
          <p:cNvSpPr>
            <a:spLocks noGrp="1"/>
          </p:cNvSpPr>
          <p:nvPr>
            <p:ph idx="1"/>
          </p:nvPr>
        </p:nvSpPr>
        <p:spPr>
          <a:xfrm>
            <a:off x="1066800" y="2172923"/>
            <a:ext cx="10058400" cy="3108585"/>
          </a:xfrm>
        </p:spPr>
        <p:txBody>
          <a:bodyPr>
            <a:normAutofit/>
          </a:bodyPr>
          <a:lstStyle/>
          <a:p>
            <a:pPr marL="0" indent="0" algn="ctr">
              <a:buNone/>
            </a:pPr>
            <a:r>
              <a:rPr lang="en-US" sz="3600"/>
              <a:t>THANK YOU FOR YOUR ATTENTION!</a:t>
            </a:r>
          </a:p>
          <a:p>
            <a:pPr marL="0" indent="0" algn="ctr">
              <a:buNone/>
            </a:pPr>
            <a:endParaRPr lang="en-US" sz="3600"/>
          </a:p>
          <a:p>
            <a:pPr marL="0" indent="0" algn="ctr">
              <a:buNone/>
            </a:pPr>
            <a:r>
              <a:rPr lang="en-US" sz="3600"/>
              <a:t>ANY QUESTIONS?</a:t>
            </a:r>
            <a:endParaRPr lang="it-IT" sz="3600"/>
          </a:p>
        </p:txBody>
      </p:sp>
      <p:pic>
        <p:nvPicPr>
          <p:cNvPr id="5" name="Elemento grafico 4" descr="Martello con riempimento a tinta unita">
            <a:extLst>
              <a:ext uri="{FF2B5EF4-FFF2-40B4-BE49-F238E27FC236}">
                <a16:creationId xmlns:a16="http://schemas.microsoft.com/office/drawing/2014/main" id="{52D92989-DC25-496E-9B8D-9F113EF42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50569" y="5387992"/>
            <a:ext cx="674631" cy="674631"/>
          </a:xfrm>
          <a:prstGeom prst="rect">
            <a:avLst/>
          </a:prstGeom>
        </p:spPr>
      </p:pic>
      <p:sp>
        <p:nvSpPr>
          <p:cNvPr id="6" name="CasellaDiTesto 5">
            <a:extLst>
              <a:ext uri="{FF2B5EF4-FFF2-40B4-BE49-F238E27FC236}">
                <a16:creationId xmlns:a16="http://schemas.microsoft.com/office/drawing/2014/main" id="{0F8A4153-E0C1-40E4-907C-75E17399478D}"/>
              </a:ext>
            </a:extLst>
          </p:cNvPr>
          <p:cNvSpPr txBox="1"/>
          <p:nvPr/>
        </p:nvSpPr>
        <p:spPr>
          <a:xfrm>
            <a:off x="8401557" y="5494474"/>
            <a:ext cx="2409672" cy="461665"/>
          </a:xfrm>
          <a:prstGeom prst="rect">
            <a:avLst/>
          </a:prstGeom>
          <a:noFill/>
        </p:spPr>
        <p:txBody>
          <a:bodyPr wrap="square" rtlCol="0">
            <a:spAutoFit/>
          </a:bodyPr>
          <a:lstStyle/>
          <a:p>
            <a:r>
              <a:rPr lang="en-US" sz="2400"/>
              <a:t>IN PROGRESS</a:t>
            </a:r>
            <a:endParaRPr lang="it-IT"/>
          </a:p>
        </p:txBody>
      </p:sp>
    </p:spTree>
    <p:extLst>
      <p:ext uri="{BB962C8B-B14F-4D97-AF65-F5344CB8AC3E}">
        <p14:creationId xmlns:p14="http://schemas.microsoft.com/office/powerpoint/2010/main" val="174604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800" y="1852122"/>
            <a:ext cx="10058400" cy="3849624"/>
          </a:xfrm>
        </p:spPr>
        <p:txBody>
          <a:bodyPr>
            <a:normAutofit/>
          </a:bodyPr>
          <a:lstStyle/>
          <a:p>
            <a:pPr marL="0" indent="0" algn="ctr">
              <a:buNone/>
            </a:pPr>
            <a:r>
              <a:rPr lang="en-GB" sz="3200" dirty="0">
                <a:solidFill>
                  <a:srgbClr val="0070C0"/>
                </a:solidFill>
              </a:rPr>
              <a:t>Login API and Login Interface.</a:t>
            </a:r>
          </a:p>
          <a:p>
            <a:pPr marL="0" indent="0">
              <a:buNone/>
            </a:pPr>
            <a:endParaRPr lang="en-GB" sz="2800" dirty="0"/>
          </a:p>
          <a:p>
            <a:pPr marL="0" indent="0" algn="just">
              <a:buNone/>
            </a:pPr>
            <a:r>
              <a:rPr lang="en-GB" sz="2800" dirty="0"/>
              <a:t>There is a unified login interface for all the users. After login the user will be automatically redirected to a specific page according to permissions and needs.</a:t>
            </a:r>
          </a:p>
          <a:p>
            <a:pPr marL="0" indent="0">
              <a:buNone/>
            </a:pPr>
            <a:endParaRPr lang="en-GB" sz="2800" dirty="0"/>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Tree>
    <p:extLst>
      <p:ext uri="{BB962C8B-B14F-4D97-AF65-F5344CB8AC3E}">
        <p14:creationId xmlns:p14="http://schemas.microsoft.com/office/powerpoint/2010/main" val="381783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799" y="2886723"/>
            <a:ext cx="10058400" cy="2239053"/>
          </a:xfrm>
        </p:spPr>
        <p:txBody>
          <a:bodyPr>
            <a:normAutofit/>
          </a:bodyPr>
          <a:lstStyle/>
          <a:p>
            <a:pPr marL="0" indent="0">
              <a:buNone/>
            </a:pPr>
            <a:r>
              <a:rPr lang="en-GB" sz="2800" dirty="0"/>
              <a:t>Route: “/employee/clients/”</a:t>
            </a:r>
          </a:p>
          <a:p>
            <a:pPr marL="0" indent="0" algn="just">
              <a:buNone/>
            </a:pPr>
            <a:r>
              <a:rPr lang="en-GB" sz="2800" dirty="0"/>
              <a:t>All registered clients are displayed to the employee. This feature was not required by any story of the sprint but we implemented in order to follow our system design</a:t>
            </a:r>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6" name="CasellaDiTesto 5">
            <a:extLst>
              <a:ext uri="{FF2B5EF4-FFF2-40B4-BE49-F238E27FC236}">
                <a16:creationId xmlns:a16="http://schemas.microsoft.com/office/drawing/2014/main" id="{C7F7D057-4E28-2B4F-BE34-71985D9F7C42}"/>
              </a:ext>
            </a:extLst>
          </p:cNvPr>
          <p:cNvSpPr txBox="1"/>
          <p:nvPr/>
        </p:nvSpPr>
        <p:spPr>
          <a:xfrm>
            <a:off x="365342" y="1799824"/>
            <a:ext cx="11461315" cy="861774"/>
          </a:xfrm>
          <a:prstGeom prst="rect">
            <a:avLst/>
          </a:prstGeom>
          <a:noFill/>
        </p:spPr>
        <p:txBody>
          <a:bodyPr wrap="square" rtlCol="0">
            <a:spAutoFit/>
          </a:bodyPr>
          <a:lstStyle/>
          <a:p>
            <a:pPr algn="ctr"/>
            <a:r>
              <a:rPr lang="en-GB" sz="3200" dirty="0">
                <a:solidFill>
                  <a:srgbClr val="0070C0"/>
                </a:solidFill>
              </a:rPr>
              <a:t>Interface and API to display all registered clients</a:t>
            </a:r>
          </a:p>
          <a:p>
            <a:pPr algn="ctr"/>
            <a:endParaRPr lang="it-IT" dirty="0"/>
          </a:p>
        </p:txBody>
      </p:sp>
    </p:spTree>
    <p:extLst>
      <p:ext uri="{BB962C8B-B14F-4D97-AF65-F5344CB8AC3E}">
        <p14:creationId xmlns:p14="http://schemas.microsoft.com/office/powerpoint/2010/main" val="382759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6" name="CasellaDiTesto 5">
            <a:extLst>
              <a:ext uri="{FF2B5EF4-FFF2-40B4-BE49-F238E27FC236}">
                <a16:creationId xmlns:a16="http://schemas.microsoft.com/office/drawing/2014/main" id="{C7F7D057-4E28-2B4F-BE34-71985D9F7C42}"/>
              </a:ext>
            </a:extLst>
          </p:cNvPr>
          <p:cNvSpPr txBox="1"/>
          <p:nvPr/>
        </p:nvSpPr>
        <p:spPr>
          <a:xfrm>
            <a:off x="365342" y="1799824"/>
            <a:ext cx="11461315" cy="861774"/>
          </a:xfrm>
          <a:prstGeom prst="rect">
            <a:avLst/>
          </a:prstGeom>
          <a:noFill/>
        </p:spPr>
        <p:txBody>
          <a:bodyPr wrap="square" rtlCol="0">
            <a:spAutoFit/>
          </a:bodyPr>
          <a:lstStyle/>
          <a:p>
            <a:pPr algn="ctr"/>
            <a:r>
              <a:rPr lang="en-GB" sz="3200" dirty="0">
                <a:solidFill>
                  <a:srgbClr val="0070C0"/>
                </a:solidFill>
              </a:rPr>
              <a:t>Interface and API to display orders of a single user</a:t>
            </a:r>
          </a:p>
          <a:p>
            <a:pPr algn="ctr"/>
            <a:endParaRPr lang="it-IT" dirty="0"/>
          </a:p>
        </p:txBody>
      </p:sp>
      <p:sp>
        <p:nvSpPr>
          <p:cNvPr id="9" name="Segnaposto contenuto 2">
            <a:extLst>
              <a:ext uri="{FF2B5EF4-FFF2-40B4-BE49-F238E27FC236}">
                <a16:creationId xmlns:a16="http://schemas.microsoft.com/office/drawing/2014/main" id="{01C54654-18B7-414E-940E-6FB24551F8D6}"/>
              </a:ext>
            </a:extLst>
          </p:cNvPr>
          <p:cNvSpPr txBox="1">
            <a:spLocks/>
          </p:cNvSpPr>
          <p:nvPr/>
        </p:nvSpPr>
        <p:spPr>
          <a:xfrm>
            <a:off x="1004968" y="2840419"/>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2800" dirty="0"/>
              <a:t>Route “/employee/clients/{</a:t>
            </a:r>
            <a:r>
              <a:rPr lang="en-US" sz="2800" dirty="0" err="1"/>
              <a:t>clientID</a:t>
            </a:r>
            <a:r>
              <a:rPr lang="en-US" sz="2800" dirty="0"/>
              <a:t>}”:</a:t>
            </a:r>
          </a:p>
          <a:p>
            <a:pPr marL="0" indent="0" algn="just">
              <a:buNone/>
            </a:pPr>
            <a:r>
              <a:rPr lang="en-US" sz="2800" dirty="0"/>
              <a:t>In addition to the single client info (see Story 5), the list of orders of the specific client is displayed. Each element of the list contains all details of the related order.</a:t>
            </a:r>
          </a:p>
        </p:txBody>
      </p:sp>
    </p:spTree>
    <p:extLst>
      <p:ext uri="{BB962C8B-B14F-4D97-AF65-F5344CB8AC3E}">
        <p14:creationId xmlns:p14="http://schemas.microsoft.com/office/powerpoint/2010/main" val="235547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934C2C-EC44-4007-8EE6-1BB8BAE9BF97}"/>
              </a:ext>
            </a:extLst>
          </p:cNvPr>
          <p:cNvSpPr>
            <a:spLocks noGrp="1"/>
          </p:cNvSpPr>
          <p:nvPr>
            <p:ph type="title"/>
          </p:nvPr>
        </p:nvSpPr>
        <p:spPr/>
        <p:txBody>
          <a:bodyPr/>
          <a:lstStyle/>
          <a:p>
            <a:pPr algn="ctr"/>
            <a:r>
              <a:rPr lang="en-GB" dirty="0"/>
              <a:t>STORY 1</a:t>
            </a:r>
          </a:p>
        </p:txBody>
      </p:sp>
      <p:sp>
        <p:nvSpPr>
          <p:cNvPr id="3" name="Segnaposto contenuto 2">
            <a:extLst>
              <a:ext uri="{FF2B5EF4-FFF2-40B4-BE49-F238E27FC236}">
                <a16:creationId xmlns:a16="http://schemas.microsoft.com/office/drawing/2014/main" id="{266FFDBF-21EC-4A78-8395-2DAF922CC875}"/>
              </a:ext>
            </a:extLst>
          </p:cNvPr>
          <p:cNvSpPr>
            <a:spLocks noGrp="1"/>
          </p:cNvSpPr>
          <p:nvPr>
            <p:ph idx="1"/>
          </p:nvPr>
        </p:nvSpPr>
        <p:spPr>
          <a:xfrm>
            <a:off x="1026799" y="3209911"/>
            <a:ext cx="10058400" cy="3849624"/>
          </a:xfrm>
        </p:spPr>
        <p:txBody>
          <a:bodyPr>
            <a:normAutofit/>
          </a:bodyPr>
          <a:lstStyle/>
          <a:p>
            <a:pPr marL="0" indent="0" algn="just">
              <a:buNone/>
            </a:pPr>
            <a:r>
              <a:rPr lang="en-US" sz="2800" dirty="0"/>
              <a:t>The employee can create an order for an unregistered user. The selected products (see Story 3) can be added to the website cart in order to reserve the products. The request is confirmed after the employee press a button.</a:t>
            </a:r>
            <a:endParaRPr lang="en-GB" sz="2800" dirty="0"/>
          </a:p>
        </p:txBody>
      </p:sp>
      <p:pic>
        <p:nvPicPr>
          <p:cNvPr id="5" name="Elemento grafico 4" descr="Badge Segno di spunta con riempimento a tinta unita">
            <a:extLst>
              <a:ext uri="{FF2B5EF4-FFF2-40B4-BE49-F238E27FC236}">
                <a16:creationId xmlns:a16="http://schemas.microsoft.com/office/drawing/2014/main" id="{A188CE10-DDD9-4384-AC98-ADA56B3CB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6" name="CasellaDiTesto 5">
            <a:extLst>
              <a:ext uri="{FF2B5EF4-FFF2-40B4-BE49-F238E27FC236}">
                <a16:creationId xmlns:a16="http://schemas.microsoft.com/office/drawing/2014/main" id="{767D3729-5081-46FE-9C0C-5539E11BBA3B}"/>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4" name="CasellaDiTesto 3">
            <a:extLst>
              <a:ext uri="{FF2B5EF4-FFF2-40B4-BE49-F238E27FC236}">
                <a16:creationId xmlns:a16="http://schemas.microsoft.com/office/drawing/2014/main" id="{AF3A7F17-A0A5-D544-83A1-51B0BD1EEB0A}"/>
              </a:ext>
            </a:extLst>
          </p:cNvPr>
          <p:cNvSpPr txBox="1"/>
          <p:nvPr/>
        </p:nvSpPr>
        <p:spPr>
          <a:xfrm>
            <a:off x="1002505" y="1764362"/>
            <a:ext cx="10186989" cy="1354217"/>
          </a:xfrm>
          <a:prstGeom prst="rect">
            <a:avLst/>
          </a:prstGeom>
          <a:noFill/>
        </p:spPr>
        <p:txBody>
          <a:bodyPr wrap="square" rtlCol="0">
            <a:spAutoFit/>
          </a:bodyPr>
          <a:lstStyle/>
          <a:p>
            <a:pPr algn="ctr"/>
            <a:r>
              <a:rPr lang="it-IT" sz="3200" dirty="0">
                <a:solidFill>
                  <a:srgbClr val="0070C0"/>
                </a:solidFill>
              </a:rPr>
              <a:t>As a shop employee, I want to enter product requests for a client so her products are booked</a:t>
            </a:r>
          </a:p>
          <a:p>
            <a:pPr algn="ctr"/>
            <a:endParaRPr lang="it-IT" dirty="0"/>
          </a:p>
        </p:txBody>
      </p:sp>
    </p:spTree>
    <p:extLst>
      <p:ext uri="{BB962C8B-B14F-4D97-AF65-F5344CB8AC3E}">
        <p14:creationId xmlns:p14="http://schemas.microsoft.com/office/powerpoint/2010/main" val="98753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05231-0E1C-43FC-B953-162B5EA5A920}"/>
              </a:ext>
            </a:extLst>
          </p:cNvPr>
          <p:cNvSpPr>
            <a:spLocks noGrp="1"/>
          </p:cNvSpPr>
          <p:nvPr>
            <p:ph type="title"/>
          </p:nvPr>
        </p:nvSpPr>
        <p:spPr/>
        <p:txBody>
          <a:bodyPr/>
          <a:lstStyle/>
          <a:p>
            <a:pPr algn="ctr"/>
            <a:r>
              <a:rPr lang="en-GB" dirty="0"/>
              <a:t>STORY 2</a:t>
            </a:r>
          </a:p>
        </p:txBody>
      </p:sp>
      <p:sp>
        <p:nvSpPr>
          <p:cNvPr id="3" name="Segnaposto contenuto 2">
            <a:extLst>
              <a:ext uri="{FF2B5EF4-FFF2-40B4-BE49-F238E27FC236}">
                <a16:creationId xmlns:a16="http://schemas.microsoft.com/office/drawing/2014/main" id="{36488C43-FB08-48C0-B79E-84A5B94766AF}"/>
              </a:ext>
            </a:extLst>
          </p:cNvPr>
          <p:cNvSpPr>
            <a:spLocks noGrp="1"/>
          </p:cNvSpPr>
          <p:nvPr>
            <p:ph idx="1"/>
          </p:nvPr>
        </p:nvSpPr>
        <p:spPr>
          <a:xfrm>
            <a:off x="1066800" y="2918995"/>
            <a:ext cx="10058400" cy="3849624"/>
          </a:xfrm>
        </p:spPr>
        <p:txBody>
          <a:bodyPr>
            <a:normAutofit/>
          </a:bodyPr>
          <a:lstStyle/>
          <a:p>
            <a:pPr marL="0" indent="0">
              <a:buNone/>
            </a:pPr>
            <a:r>
              <a:rPr lang="en-US" sz="2800" dirty="0"/>
              <a:t>Route “/employee/form”</a:t>
            </a:r>
          </a:p>
          <a:p>
            <a:pPr marL="0" indent="0" algn="just">
              <a:buNone/>
            </a:pPr>
            <a:r>
              <a:rPr lang="en-US" sz="2800" dirty="0"/>
              <a:t>A form is displayed to allow the employee to register a new client. Name, surname, email and password are required in order to successfully register the customer. </a:t>
            </a:r>
          </a:p>
        </p:txBody>
      </p:sp>
      <p:pic>
        <p:nvPicPr>
          <p:cNvPr id="4" name="Elemento grafico 3" descr="Badge Segno di spunta con riempimento a tinta unita">
            <a:extLst>
              <a:ext uri="{FF2B5EF4-FFF2-40B4-BE49-F238E27FC236}">
                <a16:creationId xmlns:a16="http://schemas.microsoft.com/office/drawing/2014/main" id="{DDC15659-21DC-43B2-A70C-ABA7C73B5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24940603-F528-4C4E-9E03-0477E45B43E6}"/>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CasellaDiTesto 5">
            <a:extLst>
              <a:ext uri="{FF2B5EF4-FFF2-40B4-BE49-F238E27FC236}">
                <a16:creationId xmlns:a16="http://schemas.microsoft.com/office/drawing/2014/main" id="{C21C0E35-0D83-2840-B530-EA0AB0487DCF}"/>
              </a:ext>
            </a:extLst>
          </p:cNvPr>
          <p:cNvSpPr txBox="1"/>
          <p:nvPr/>
        </p:nvSpPr>
        <p:spPr>
          <a:xfrm>
            <a:off x="1002505" y="1764362"/>
            <a:ext cx="10186989" cy="1077218"/>
          </a:xfrm>
          <a:prstGeom prst="rect">
            <a:avLst/>
          </a:prstGeom>
          <a:noFill/>
        </p:spPr>
        <p:txBody>
          <a:bodyPr wrap="square" rtlCol="0">
            <a:spAutoFit/>
          </a:bodyPr>
          <a:lstStyle/>
          <a:p>
            <a:pPr algn="ctr"/>
            <a:r>
              <a:rPr lang="it-IT" sz="3200" dirty="0">
                <a:solidFill>
                  <a:srgbClr val="0070C0"/>
                </a:solidFill>
              </a:rPr>
              <a:t>As a shop employee, I want to enter new client data, so that she is registered in the system</a:t>
            </a:r>
          </a:p>
        </p:txBody>
      </p:sp>
    </p:spTree>
    <p:extLst>
      <p:ext uri="{BB962C8B-B14F-4D97-AF65-F5344CB8AC3E}">
        <p14:creationId xmlns:p14="http://schemas.microsoft.com/office/powerpoint/2010/main" val="21884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187D3A-F244-427E-BD20-F1A696026CF6}"/>
              </a:ext>
            </a:extLst>
          </p:cNvPr>
          <p:cNvSpPr>
            <a:spLocks noGrp="1"/>
          </p:cNvSpPr>
          <p:nvPr>
            <p:ph type="title"/>
          </p:nvPr>
        </p:nvSpPr>
        <p:spPr/>
        <p:txBody>
          <a:bodyPr/>
          <a:lstStyle/>
          <a:p>
            <a:pPr algn="ctr"/>
            <a:r>
              <a:rPr lang="en-GB" dirty="0"/>
              <a:t>STORY 3</a:t>
            </a:r>
          </a:p>
        </p:txBody>
      </p:sp>
      <p:sp>
        <p:nvSpPr>
          <p:cNvPr id="3" name="Segnaposto contenuto 2">
            <a:extLst>
              <a:ext uri="{FF2B5EF4-FFF2-40B4-BE49-F238E27FC236}">
                <a16:creationId xmlns:a16="http://schemas.microsoft.com/office/drawing/2014/main" id="{2DB267BF-4548-4543-B1CA-B385394FD1FB}"/>
              </a:ext>
            </a:extLst>
          </p:cNvPr>
          <p:cNvSpPr>
            <a:spLocks noGrp="1"/>
          </p:cNvSpPr>
          <p:nvPr>
            <p:ph idx="1"/>
          </p:nvPr>
        </p:nvSpPr>
        <p:spPr>
          <a:xfrm>
            <a:off x="886436" y="3384568"/>
            <a:ext cx="10419127" cy="2155106"/>
          </a:xfrm>
        </p:spPr>
        <p:txBody>
          <a:bodyPr>
            <a:noAutofit/>
          </a:bodyPr>
          <a:lstStyle/>
          <a:p>
            <a:pPr marL="0" indent="0">
              <a:buNone/>
            </a:pPr>
            <a:r>
              <a:rPr lang="en-US" sz="2800" dirty="0"/>
              <a:t>Route “/employee/products”:</a:t>
            </a:r>
          </a:p>
          <a:p>
            <a:pPr marL="0" indent="0" algn="just">
              <a:buNone/>
            </a:pPr>
            <a:r>
              <a:rPr lang="en-US" sz="2800" dirty="0"/>
              <a:t>The list of available products is displayed and allows the employee to add a product to the cart (see story 1). </a:t>
            </a:r>
          </a:p>
        </p:txBody>
      </p:sp>
      <p:pic>
        <p:nvPicPr>
          <p:cNvPr id="4" name="Elemento grafico 3" descr="Badge Segno di spunta con riempimento a tinta unita">
            <a:extLst>
              <a:ext uri="{FF2B5EF4-FFF2-40B4-BE49-F238E27FC236}">
                <a16:creationId xmlns:a16="http://schemas.microsoft.com/office/drawing/2014/main" id="{1F646DF8-A6E2-470A-A99B-DA24ABE36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EFB698A0-0EB4-4C6D-87B6-D8E2BE0F9ABE}"/>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CasellaDiTesto 6">
            <a:extLst>
              <a:ext uri="{FF2B5EF4-FFF2-40B4-BE49-F238E27FC236}">
                <a16:creationId xmlns:a16="http://schemas.microsoft.com/office/drawing/2014/main" id="{0171E5E9-1D3B-2545-9BF7-28F6AC3142F8}"/>
              </a:ext>
            </a:extLst>
          </p:cNvPr>
          <p:cNvSpPr txBox="1"/>
          <p:nvPr/>
        </p:nvSpPr>
        <p:spPr>
          <a:xfrm>
            <a:off x="886436" y="1792659"/>
            <a:ext cx="10186989" cy="1569660"/>
          </a:xfrm>
          <a:prstGeom prst="rect">
            <a:avLst/>
          </a:prstGeom>
          <a:noFill/>
        </p:spPr>
        <p:txBody>
          <a:bodyPr wrap="square" rtlCol="0">
            <a:spAutoFit/>
          </a:bodyPr>
          <a:lstStyle/>
          <a:p>
            <a:pPr algn="ctr"/>
            <a:r>
              <a:rPr lang="it-IT" sz="3200" dirty="0">
                <a:solidFill>
                  <a:srgbClr val="0070C0"/>
                </a:solidFill>
              </a:rPr>
              <a:t>As a shop employee, I want to </a:t>
            </a:r>
            <a:r>
              <a:rPr lang="it-IT" sz="3200" dirty="0" err="1">
                <a:solidFill>
                  <a:srgbClr val="0070C0"/>
                </a:solidFill>
              </a:rPr>
              <a:t>browse</a:t>
            </a:r>
            <a:r>
              <a:rPr lang="it-IT" sz="3200" dirty="0">
                <a:solidFill>
                  <a:srgbClr val="0070C0"/>
                </a:solidFill>
              </a:rPr>
              <a:t> </a:t>
            </a:r>
            <a:r>
              <a:rPr lang="it-IT" sz="3200" dirty="0" err="1">
                <a:solidFill>
                  <a:srgbClr val="0070C0"/>
                </a:solidFill>
              </a:rPr>
              <a:t>available</a:t>
            </a:r>
            <a:r>
              <a:rPr lang="it-IT" sz="3200" dirty="0">
                <a:solidFill>
                  <a:srgbClr val="0070C0"/>
                </a:solidFill>
              </a:rPr>
              <a:t> products, so that I can show the clients </a:t>
            </a:r>
            <a:r>
              <a:rPr lang="it-IT" sz="3200" dirty="0" err="1">
                <a:solidFill>
                  <a:srgbClr val="0070C0"/>
                </a:solidFill>
              </a:rPr>
              <a:t>what</a:t>
            </a:r>
            <a:r>
              <a:rPr lang="it-IT" sz="3200" dirty="0">
                <a:solidFill>
                  <a:srgbClr val="0070C0"/>
                </a:solidFill>
              </a:rPr>
              <a:t> is </a:t>
            </a:r>
            <a:r>
              <a:rPr lang="it-IT" sz="3200" dirty="0" err="1">
                <a:solidFill>
                  <a:srgbClr val="0070C0"/>
                </a:solidFill>
              </a:rPr>
              <a:t>available</a:t>
            </a:r>
            <a:endParaRPr lang="it-IT" sz="3200" dirty="0">
              <a:solidFill>
                <a:srgbClr val="0070C0"/>
              </a:solidFill>
            </a:endParaRPr>
          </a:p>
        </p:txBody>
      </p:sp>
    </p:spTree>
    <p:extLst>
      <p:ext uri="{BB962C8B-B14F-4D97-AF65-F5344CB8AC3E}">
        <p14:creationId xmlns:p14="http://schemas.microsoft.com/office/powerpoint/2010/main" val="217521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4</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106801" y="1758784"/>
            <a:ext cx="10058400" cy="1224280"/>
          </a:xfrm>
        </p:spPr>
        <p:txBody>
          <a:bodyPr>
            <a:normAutofit lnSpcReduction="10000"/>
          </a:bodyPr>
          <a:lstStyle/>
          <a:p>
            <a:pPr marL="0" indent="0" algn="ctr">
              <a:buNone/>
            </a:pPr>
            <a:r>
              <a:rPr lang="en-US" sz="3600" b="1" i="0" dirty="0">
                <a:solidFill>
                  <a:srgbClr val="BBBBBB"/>
                </a:solidFill>
                <a:effectLst/>
                <a:latin typeface="Inter"/>
              </a:rPr>
              <a:t> </a:t>
            </a:r>
            <a:r>
              <a:rPr lang="en-US" sz="3200" dirty="0">
                <a:solidFill>
                  <a:srgbClr val="0070C0"/>
                </a:solidFill>
              </a:rPr>
              <a:t>As a Shop Employee, I want to hand out products to client</a:t>
            </a:r>
          </a:p>
          <a:p>
            <a:pPr marL="0" indent="0" algn="ctr">
              <a:buNone/>
            </a:pPr>
            <a:endParaRPr lang="en-US" sz="3200" dirty="0">
              <a:solidFill>
                <a:srgbClr val="0070C0"/>
              </a:solidFill>
            </a:endParaRP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Segnaposto contenuto 2">
            <a:extLst>
              <a:ext uri="{FF2B5EF4-FFF2-40B4-BE49-F238E27FC236}">
                <a16:creationId xmlns:a16="http://schemas.microsoft.com/office/drawing/2014/main" id="{70890D2B-C643-4226-BBC8-45F9398C106A}"/>
              </a:ext>
            </a:extLst>
          </p:cNvPr>
          <p:cNvSpPr txBox="1">
            <a:spLocks/>
          </p:cNvSpPr>
          <p:nvPr/>
        </p:nvSpPr>
        <p:spPr>
          <a:xfrm>
            <a:off x="926437" y="3027837"/>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“/employee/orders”:</a:t>
            </a:r>
          </a:p>
          <a:p>
            <a:pPr marL="0" indent="0" algn="just">
              <a:buFont typeface="Garamond" pitchFamily="18" charset="0"/>
              <a:buNone/>
            </a:pPr>
            <a:r>
              <a:rPr lang="en-US" sz="2800" dirty="0"/>
              <a:t>The list of all orders is displayed. Each element of the list contains the information of a specific order. A button for each element is available to allow the employee to hand out the order to the customer.</a:t>
            </a:r>
          </a:p>
        </p:txBody>
      </p:sp>
    </p:spTree>
    <p:extLst>
      <p:ext uri="{BB962C8B-B14F-4D97-AF65-F5344CB8AC3E}">
        <p14:creationId xmlns:p14="http://schemas.microsoft.com/office/powerpoint/2010/main" val="16697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5</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a:bodyPr>
          <a:lstStyle/>
          <a:p>
            <a:pPr marL="0" indent="0" algn="ctr">
              <a:buNone/>
            </a:pPr>
            <a:r>
              <a:rPr lang="en-US" sz="3200" dirty="0">
                <a:solidFill>
                  <a:srgbClr val="0070C0"/>
                </a:solidFill>
              </a:rPr>
              <a:t>As a Shop Employee, I want to top-up a client’s wallet</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“/employee/clients/{</a:t>
            </a:r>
            <a:r>
              <a:rPr lang="en-US" sz="2800" dirty="0" err="1"/>
              <a:t>clientID</a:t>
            </a:r>
            <a:r>
              <a:rPr lang="en-US" sz="2800" dirty="0"/>
              <a:t>}”:</a:t>
            </a:r>
          </a:p>
          <a:p>
            <a:pPr marL="0" indent="0">
              <a:buFont typeface="Garamond" pitchFamily="18" charset="0"/>
              <a:buNone/>
            </a:pPr>
            <a:r>
              <a:rPr lang="en-US" sz="2800" dirty="0"/>
              <a:t>The information (excluding the hash of the password) are displayed. A plus button allows the employee to increase the amount of money in the client’s wallet  </a:t>
            </a:r>
          </a:p>
        </p:txBody>
      </p:sp>
    </p:spTree>
    <p:extLst>
      <p:ext uri="{BB962C8B-B14F-4D97-AF65-F5344CB8AC3E}">
        <p14:creationId xmlns:p14="http://schemas.microsoft.com/office/powerpoint/2010/main" val="1630777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54_TF78438558" id="{03469F01-97D1-4A1E-853B-6A26B56D87BB}" vid="{335298E4-38AB-4269-9352-375A27B596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{016D5299-0A89-48DF-A916-4F164D50C07B}tf78438558_win32</Template>
  <TotalTime>152</TotalTime>
  <Words>459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Calibri</vt:lpstr>
      <vt:lpstr>Century Gothic</vt:lpstr>
      <vt:lpstr>Garamond</vt:lpstr>
      <vt:lpstr>Inter</vt:lpstr>
      <vt:lpstr>SavonVTI</vt:lpstr>
      <vt:lpstr>SPG – SPRINT 1</vt:lpstr>
      <vt:lpstr>HORIZONTAL TASK</vt:lpstr>
      <vt:lpstr>HORIZONTAL TASK</vt:lpstr>
      <vt:lpstr>HORIZONTAL TASK</vt:lpstr>
      <vt:lpstr>STORY 1</vt:lpstr>
      <vt:lpstr>STORY 2</vt:lpstr>
      <vt:lpstr>STORY 3</vt:lpstr>
      <vt:lpstr>STORY 4</vt:lpstr>
      <vt:lpstr>STORY 5</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Queue Management System</dc:title>
  <dc:creator>MOROSI MATTIA</dc:creator>
  <cp:lastModifiedBy>PIETRO MACORI</cp:lastModifiedBy>
  <cp:revision>13</cp:revision>
  <dcterms:created xsi:type="dcterms:W3CDTF">2021-10-18T15:39:13Z</dcterms:created>
  <dcterms:modified xsi:type="dcterms:W3CDTF">2021-11-16T10:42:02Z</dcterms:modified>
</cp:coreProperties>
</file>