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6.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7.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305" r:id="rId4"/>
    <p:sldId id="262" r:id="rId5"/>
    <p:sldId id="260" r:id="rId6"/>
    <p:sldId id="279" r:id="rId7"/>
    <p:sldId id="261" r:id="rId8"/>
    <p:sldId id="263" r:id="rId9"/>
    <p:sldId id="264" r:id="rId10"/>
    <p:sldId id="265" r:id="rId11"/>
    <p:sldId id="266" r:id="rId12"/>
    <p:sldId id="267" r:id="rId13"/>
    <p:sldId id="268" r:id="rId14"/>
    <p:sldId id="269" r:id="rId15"/>
    <p:sldId id="280" r:id="rId16"/>
    <p:sldId id="270" r:id="rId17"/>
    <p:sldId id="282" r:id="rId18"/>
    <p:sldId id="271" r:id="rId19"/>
    <p:sldId id="272" r:id="rId20"/>
    <p:sldId id="273" r:id="rId21"/>
    <p:sldId id="275" r:id="rId22"/>
    <p:sldId id="283" r:id="rId23"/>
    <p:sldId id="276" r:id="rId24"/>
    <p:sldId id="277" r:id="rId25"/>
    <p:sldId id="278" r:id="rId26"/>
    <p:sldId id="281" r:id="rId27"/>
    <p:sldId id="284" r:id="rId28"/>
    <p:sldId id="285" r:id="rId29"/>
    <p:sldId id="286" r:id="rId30"/>
    <p:sldId id="287" r:id="rId31"/>
    <p:sldId id="288" r:id="rId32"/>
    <p:sldId id="289" r:id="rId33"/>
    <p:sldId id="290" r:id="rId34"/>
    <p:sldId id="291" r:id="rId35"/>
    <p:sldId id="292" r:id="rId36"/>
    <p:sldId id="293" r:id="rId37"/>
    <p:sldId id="314" r:id="rId38"/>
    <p:sldId id="295" r:id="rId39"/>
    <p:sldId id="296" r:id="rId40"/>
    <p:sldId id="297" r:id="rId41"/>
    <p:sldId id="298" r:id="rId42"/>
    <p:sldId id="294" r:id="rId43"/>
    <p:sldId id="304" r:id="rId44"/>
    <p:sldId id="302" r:id="rId45"/>
    <p:sldId id="303" r:id="rId46"/>
    <p:sldId id="306" r:id="rId47"/>
    <p:sldId id="307" r:id="rId48"/>
    <p:sldId id="308" r:id="rId49"/>
    <p:sldId id="299" r:id="rId50"/>
    <p:sldId id="309" r:id="rId51"/>
    <p:sldId id="310" r:id="rId52"/>
    <p:sldId id="311" r:id="rId53"/>
    <p:sldId id="312" r:id="rId54"/>
    <p:sldId id="313"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F53"/>
    <a:srgbClr val="FF9900"/>
    <a:srgbClr val="6D9EFF"/>
    <a:srgbClr val="FE7A99"/>
    <a:srgbClr val="FF5BA5"/>
    <a:srgbClr val="BEA7FF"/>
    <a:srgbClr val="D70DFF"/>
    <a:srgbClr val="9400E6"/>
    <a:srgbClr val="9900CC"/>
    <a:srgbClr val="C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4660"/>
  </p:normalViewPr>
  <p:slideViewPr>
    <p:cSldViewPr>
      <p:cViewPr varScale="1">
        <p:scale>
          <a:sx n="100" d="100"/>
          <a:sy n="100" d="100"/>
        </p:scale>
        <p:origin x="464" y="5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thman\Downloads\PerformanceAnalysis%20(8).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12.xml"/><Relationship Id="rId1" Type="http://schemas.microsoft.com/office/2011/relationships/chartStyle" Target="style12.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13.xml"/><Relationship Id="rId1" Type="http://schemas.microsoft.com/office/2011/relationships/chartStyle" Target="style13.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14.xml"/><Relationship Id="rId1" Type="http://schemas.microsoft.com/office/2011/relationships/chartStyle" Target="style14.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Othman\Desktop\SIDM\Sem%202\IS\Project\PerformanceAnalysis.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tente\Desktop\UNI\Sistemi%20Informativi\Progetto_PietroOthman\Performance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dirty="0"/>
              <a:t>1/</a:t>
            </a:r>
            <a:r>
              <a:rPr lang="el-GR" dirty="0"/>
              <a:t>λ</a:t>
            </a:r>
            <a:r>
              <a:rPr lang="it-IT" dirty="0"/>
              <a:t>1 vs </a:t>
            </a:r>
            <a:r>
              <a:rPr lang="el-GR" dirty="0"/>
              <a:t>ρ</a:t>
            </a:r>
            <a:r>
              <a:rPr lang="it-IT" dirty="0"/>
              <a:t>1</a:t>
            </a:r>
          </a:p>
        </c:rich>
      </c:tx>
      <c:layout>
        <c:manualLayout>
          <c:xMode val="edge"/>
          <c:yMode val="edge"/>
          <c:x val="0.4066461188283414"/>
          <c:y val="5.54346509490274E-2"/>
        </c:manualLayout>
      </c:layout>
      <c:overlay val="0"/>
      <c:spPr>
        <a:noFill/>
        <a:ln>
          <a:noFill/>
        </a:ln>
        <a:effectLst/>
      </c:spPr>
    </c:title>
    <c:autoTitleDeleted val="0"/>
    <c:plotArea>
      <c:layout/>
      <c:scatterChart>
        <c:scatterStyle val="smoothMarker"/>
        <c:varyColors val="0"/>
        <c:ser>
          <c:idx val="0"/>
          <c:order val="0"/>
          <c:tx>
            <c:v>Task1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Foglio1!$H$3:$H$12</c:f>
              <c:numCache>
                <c:formatCode>General</c:formatCode>
                <c:ptCount val="10"/>
                <c:pt idx="0">
                  <c:v>233.33333333333337</c:v>
                </c:pt>
                <c:pt idx="1">
                  <c:v>266.66666666666669</c:v>
                </c:pt>
                <c:pt idx="2">
                  <c:v>300</c:v>
                </c:pt>
                <c:pt idx="3">
                  <c:v>333.33333333333331</c:v>
                </c:pt>
                <c:pt idx="4">
                  <c:v>366.66666666666669</c:v>
                </c:pt>
                <c:pt idx="5">
                  <c:v>400</c:v>
                </c:pt>
                <c:pt idx="6">
                  <c:v>433.33333333333331</c:v>
                </c:pt>
                <c:pt idx="7">
                  <c:v>466.66666666666674</c:v>
                </c:pt>
                <c:pt idx="8">
                  <c:v>500</c:v>
                </c:pt>
                <c:pt idx="9">
                  <c:v>533.33333333333337</c:v>
                </c:pt>
              </c:numCache>
            </c:numRef>
          </c:xVal>
          <c:yVal>
            <c:numRef>
              <c:f>Foglio1!$K$3:$K$12</c:f>
              <c:numCache>
                <c:formatCode>0.0000</c:formatCode>
                <c:ptCount val="10"/>
                <c:pt idx="0">
                  <c:v>1.2857142857142854</c:v>
                </c:pt>
                <c:pt idx="1">
                  <c:v>1.1249999999999998</c:v>
                </c:pt>
                <c:pt idx="2">
                  <c:v>1</c:v>
                </c:pt>
                <c:pt idx="3">
                  <c:v>0.89999999999999991</c:v>
                </c:pt>
                <c:pt idx="4">
                  <c:v>0.81818181818181801</c:v>
                </c:pt>
                <c:pt idx="5">
                  <c:v>0.75</c:v>
                </c:pt>
                <c:pt idx="6">
                  <c:v>0.69230769230769229</c:v>
                </c:pt>
                <c:pt idx="7">
                  <c:v>0.64285714285714268</c:v>
                </c:pt>
                <c:pt idx="8">
                  <c:v>0.6</c:v>
                </c:pt>
                <c:pt idx="9">
                  <c:v>0.56249999999999989</c:v>
                </c:pt>
              </c:numCache>
            </c:numRef>
          </c:yVal>
          <c:smooth val="1"/>
          <c:extLst>
            <c:ext xmlns:c16="http://schemas.microsoft.com/office/drawing/2014/chart" uri="{C3380CC4-5D6E-409C-BE32-E72D297353CC}">
              <c16:uniqueId val="{00000000-90D4-4E15-B616-6DAA09572AA8}"/>
            </c:ext>
          </c:extLst>
        </c:ser>
        <c:ser>
          <c:idx val="1"/>
          <c:order val="1"/>
          <c:tx>
            <c:v>Task1 MM2</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f>Foglio1!$H$17:$H$26</c:f>
              <c:numCache>
                <c:formatCode>General</c:formatCode>
                <c:ptCount val="10"/>
                <c:pt idx="0">
                  <c:v>233.33333333333337</c:v>
                </c:pt>
                <c:pt idx="1">
                  <c:v>266.66666666666669</c:v>
                </c:pt>
                <c:pt idx="2">
                  <c:v>300</c:v>
                </c:pt>
                <c:pt idx="3">
                  <c:v>333.33333333333331</c:v>
                </c:pt>
                <c:pt idx="4">
                  <c:v>366.66666666666669</c:v>
                </c:pt>
                <c:pt idx="5">
                  <c:v>400</c:v>
                </c:pt>
                <c:pt idx="6">
                  <c:v>433.33333333333331</c:v>
                </c:pt>
                <c:pt idx="7">
                  <c:v>466.66666666666674</c:v>
                </c:pt>
                <c:pt idx="8">
                  <c:v>500</c:v>
                </c:pt>
                <c:pt idx="9">
                  <c:v>533.33333333333337</c:v>
                </c:pt>
              </c:numCache>
            </c:numRef>
          </c:xVal>
          <c:yVal>
            <c:numRef>
              <c:f>Foglio1!$K$17:$K$26</c:f>
              <c:numCache>
                <c:formatCode>0.0000</c:formatCode>
                <c:ptCount val="10"/>
                <c:pt idx="0">
                  <c:v>0.64285714285714268</c:v>
                </c:pt>
                <c:pt idx="1">
                  <c:v>0.56249999999999989</c:v>
                </c:pt>
                <c:pt idx="2">
                  <c:v>0.5</c:v>
                </c:pt>
                <c:pt idx="3">
                  <c:v>0.44999999999999996</c:v>
                </c:pt>
                <c:pt idx="4">
                  <c:v>0.40909090909090901</c:v>
                </c:pt>
                <c:pt idx="5">
                  <c:v>0.375</c:v>
                </c:pt>
                <c:pt idx="6">
                  <c:v>0.34615384615384615</c:v>
                </c:pt>
                <c:pt idx="7">
                  <c:v>0.32142857142857134</c:v>
                </c:pt>
                <c:pt idx="8">
                  <c:v>0.3</c:v>
                </c:pt>
                <c:pt idx="9">
                  <c:v>0.28124999999999994</c:v>
                </c:pt>
              </c:numCache>
            </c:numRef>
          </c:yVal>
          <c:smooth val="1"/>
          <c:extLst>
            <c:ext xmlns:c16="http://schemas.microsoft.com/office/drawing/2014/chart" uri="{C3380CC4-5D6E-409C-BE32-E72D297353CC}">
              <c16:uniqueId val="{00000001-90D4-4E15-B616-6DAA09572AA8}"/>
            </c:ext>
          </c:extLst>
        </c:ser>
        <c:dLbls>
          <c:showLegendKey val="0"/>
          <c:showVal val="0"/>
          <c:showCatName val="0"/>
          <c:showSerName val="0"/>
          <c:showPercent val="0"/>
          <c:showBubbleSize val="0"/>
        </c:dLbls>
        <c:axId val="32166656"/>
        <c:axId val="32168960"/>
      </c:scatterChart>
      <c:valAx>
        <c:axId val="3216665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1/</a:t>
                </a:r>
                <a:r>
                  <a:rPr lang="el-GR"/>
                  <a:t>λ</a:t>
                </a:r>
                <a:r>
                  <a:rPr lang="it-IT"/>
                  <a:t>1 (sec)</a:t>
                </a:r>
              </a:p>
            </c:rich>
          </c:tx>
          <c:overlay val="0"/>
          <c:spPr>
            <a:noFill/>
            <a:ln>
              <a:noFill/>
            </a:ln>
            <a:effectLst/>
          </c:sp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32168960"/>
        <c:crosses val="autoZero"/>
        <c:crossBetween val="midCat"/>
      </c:valAx>
      <c:valAx>
        <c:axId val="3216896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ρ</a:t>
                </a:r>
                <a:r>
                  <a:rPr lang="it-IT"/>
                  <a:t>1</a:t>
                </a:r>
              </a:p>
              <a:p>
                <a:pPr>
                  <a:defRPr sz="900" b="1" i="0" u="none" strike="noStrike" kern="1200" baseline="0">
                    <a:solidFill>
                      <a:schemeClr val="tx2"/>
                    </a:solidFill>
                    <a:latin typeface="+mn-lt"/>
                    <a:ea typeface="+mn-ea"/>
                    <a:cs typeface="+mn-cs"/>
                  </a:defRPr>
                </a:pPr>
                <a:endParaRPr lang="it-IT"/>
              </a:p>
            </c:rich>
          </c:tx>
          <c:overlay val="0"/>
          <c:spPr>
            <a:noFill/>
            <a:ln>
              <a:noFill/>
            </a:ln>
            <a:effectLst/>
          </c:spPr>
        </c:title>
        <c:numFmt formatCode="0.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321666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40000"/>
          <a:lumOff val="60000"/>
        </a:schemeClr>
      </a:solidFill>
      <a:round/>
    </a:ln>
    <a:effectLst/>
  </c:spPr>
  <c:txPr>
    <a:bodyPr/>
    <a:lstStyle/>
    <a:p>
      <a:pPr>
        <a:defRPr/>
      </a:pPr>
      <a:endParaRPr lang="it-IT"/>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l-GR"/>
              <a:t>ρ</a:t>
            </a:r>
            <a:r>
              <a:rPr lang="it-IT"/>
              <a:t>7 vs 1/</a:t>
            </a:r>
            <a:r>
              <a:rPr lang="el-GR"/>
              <a:t>λ</a:t>
            </a:r>
            <a:r>
              <a:rPr lang="it-IT"/>
              <a:t>7</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Task7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Foglio1!$CH$3:$CH$12</c:f>
              <c:numCache>
                <c:formatCode>General</c:formatCode>
                <c:ptCount val="10"/>
                <c:pt idx="0">
                  <c:v>36.842105263157897</c:v>
                </c:pt>
                <c:pt idx="1">
                  <c:v>42.10526315789474</c:v>
                </c:pt>
                <c:pt idx="2">
                  <c:v>47.368421052631575</c:v>
                </c:pt>
                <c:pt idx="3">
                  <c:v>52.631578947368425</c:v>
                </c:pt>
                <c:pt idx="4">
                  <c:v>57.894736842105274</c:v>
                </c:pt>
                <c:pt idx="5">
                  <c:v>63.157894736842117</c:v>
                </c:pt>
                <c:pt idx="6">
                  <c:v>68.421052631578945</c:v>
                </c:pt>
                <c:pt idx="7">
                  <c:v>73.684210526315795</c:v>
                </c:pt>
                <c:pt idx="8">
                  <c:v>78.94736842105263</c:v>
                </c:pt>
                <c:pt idx="9">
                  <c:v>84.21052631578948</c:v>
                </c:pt>
              </c:numCache>
            </c:numRef>
          </c:xVal>
          <c:yVal>
            <c:numRef>
              <c:f>Foglio1!$CK$3:$CK$12</c:f>
              <c:numCache>
                <c:formatCode>0.0000</c:formatCode>
                <c:ptCount val="10"/>
                <c:pt idx="0">
                  <c:v>0.27142857142857141</c:v>
                </c:pt>
                <c:pt idx="1">
                  <c:v>0.23749999999999999</c:v>
                </c:pt>
                <c:pt idx="2">
                  <c:v>0.21111111111111111</c:v>
                </c:pt>
                <c:pt idx="3">
                  <c:v>0.18999999999999997</c:v>
                </c:pt>
                <c:pt idx="4">
                  <c:v>0.17272727272727267</c:v>
                </c:pt>
                <c:pt idx="5">
                  <c:v>0.1583333333333333</c:v>
                </c:pt>
                <c:pt idx="6">
                  <c:v>0.14615384615384613</c:v>
                </c:pt>
                <c:pt idx="7">
                  <c:v>0.1357142857142857</c:v>
                </c:pt>
                <c:pt idx="8">
                  <c:v>0.12666666666666665</c:v>
                </c:pt>
                <c:pt idx="9">
                  <c:v>0.11874999999999999</c:v>
                </c:pt>
              </c:numCache>
            </c:numRef>
          </c:yVal>
          <c:smooth val="0"/>
          <c:extLst>
            <c:ext xmlns:c16="http://schemas.microsoft.com/office/drawing/2014/chart" uri="{C3380CC4-5D6E-409C-BE32-E72D297353CC}">
              <c16:uniqueId val="{00000000-089D-488E-88EE-47F17940E6EA}"/>
            </c:ext>
          </c:extLst>
        </c:ser>
        <c:ser>
          <c:idx val="2"/>
          <c:order val="2"/>
          <c:tx>
            <c:v>1ok token simulation</c:v>
          </c:tx>
          <c:spPr>
            <a:ln w="9525" cap="rnd">
              <a:solidFill>
                <a:srgbClr val="C00000"/>
              </a:solidFill>
              <a:round/>
            </a:ln>
            <a:effectLst>
              <a:outerShdw blurRad="40000" dist="23000" dir="5400000" rotWithShape="0">
                <a:srgbClr val="000000">
                  <a:alpha val="35000"/>
                </a:srgbClr>
              </a:outerShdw>
            </a:effectLst>
          </c:spPr>
          <c:marker>
            <c:symbol val="circle"/>
            <c:size val="5"/>
            <c:spPr>
              <a:solidFill>
                <a:srgbClr val="FF0000"/>
              </a:solidFill>
              <a:ln w="9525">
                <a:solidFill>
                  <a:srgbClr val="C00000"/>
                </a:solidFill>
                <a:round/>
              </a:ln>
              <a:effectLst>
                <a:outerShdw blurRad="40000" dist="23000" dir="5400000" rotWithShape="0">
                  <a:srgbClr val="000000">
                    <a:alpha val="35000"/>
                  </a:srgbClr>
                </a:outerShdw>
              </a:effectLst>
            </c:spPr>
          </c:marker>
          <c:xVal>
            <c:numRef>
              <c:f>Foglio1!$CH$3:$CH$12</c:f>
              <c:numCache>
                <c:formatCode>General</c:formatCode>
                <c:ptCount val="10"/>
                <c:pt idx="0">
                  <c:v>36.842105263157897</c:v>
                </c:pt>
                <c:pt idx="1">
                  <c:v>42.10526315789474</c:v>
                </c:pt>
                <c:pt idx="2">
                  <c:v>47.368421052631575</c:v>
                </c:pt>
                <c:pt idx="3">
                  <c:v>52.631578947368425</c:v>
                </c:pt>
                <c:pt idx="4">
                  <c:v>57.894736842105274</c:v>
                </c:pt>
                <c:pt idx="5">
                  <c:v>63.157894736842117</c:v>
                </c:pt>
                <c:pt idx="6">
                  <c:v>68.421052631578945</c:v>
                </c:pt>
                <c:pt idx="7">
                  <c:v>73.684210526315795</c:v>
                </c:pt>
                <c:pt idx="8">
                  <c:v>78.94736842105263</c:v>
                </c:pt>
                <c:pt idx="9">
                  <c:v>84.21052631578948</c:v>
                </c:pt>
              </c:numCache>
            </c:numRef>
          </c:xVal>
          <c:yVal>
            <c:numRef>
              <c:f>Foglio1!$CP$3:$CP$12</c:f>
              <c:numCache>
                <c:formatCode>General</c:formatCode>
                <c:ptCount val="10"/>
                <c:pt idx="0">
                  <c:v>0.2752</c:v>
                </c:pt>
                <c:pt idx="1">
                  <c:v>0.2311</c:v>
                </c:pt>
                <c:pt idx="2">
                  <c:v>0.2094</c:v>
                </c:pt>
                <c:pt idx="3">
                  <c:v>0.19</c:v>
                </c:pt>
                <c:pt idx="4">
                  <c:v>0.1716</c:v>
                </c:pt>
                <c:pt idx="5">
                  <c:v>0.1608</c:v>
                </c:pt>
                <c:pt idx="6">
                  <c:v>0.15140000000000001</c:v>
                </c:pt>
                <c:pt idx="7">
                  <c:v>0.1338</c:v>
                </c:pt>
                <c:pt idx="8">
                  <c:v>0.12670000000000001</c:v>
                </c:pt>
                <c:pt idx="9">
                  <c:v>0.1188</c:v>
                </c:pt>
              </c:numCache>
            </c:numRef>
          </c:yVal>
          <c:smooth val="0"/>
          <c:extLst>
            <c:ext xmlns:c16="http://schemas.microsoft.com/office/drawing/2014/chart" uri="{C3380CC4-5D6E-409C-BE32-E72D297353CC}">
              <c16:uniqueId val="{00000001-089D-488E-88EE-47F17940E6EA}"/>
            </c:ext>
          </c:extLst>
        </c:ser>
        <c:dLbls>
          <c:showLegendKey val="0"/>
          <c:showVal val="0"/>
          <c:showCatName val="0"/>
          <c:showSerName val="0"/>
          <c:showPercent val="0"/>
          <c:showBubbleSize val="0"/>
        </c:dLbls>
        <c:axId val="341363064"/>
        <c:axId val="311107048"/>
        <c:extLst>
          <c:ext xmlns:c15="http://schemas.microsoft.com/office/drawing/2012/chart" uri="{02D57815-91ED-43cb-92C2-25804820EDAC}">
            <c15:filteredScatterSeries>
              <c15:ser>
                <c:idx val="1"/>
                <c:order val="1"/>
                <c:tx>
                  <c:v>Task7 MM1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extLst>
                      <c:ext uri="{02D57815-91ED-43cb-92C2-25804820EDAC}">
                        <c15:formulaRef>
                          <c15:sqref>Foglio1!$CH$17:$CH$26</c15:sqref>
                        </c15:formulaRef>
                      </c:ext>
                    </c:extLst>
                    <c:numCache>
                      <c:formatCode>General</c:formatCode>
                      <c:ptCount val="10"/>
                      <c:pt idx="0">
                        <c:v>36.842105263157897</c:v>
                      </c:pt>
                      <c:pt idx="1">
                        <c:v>42.10526315789474</c:v>
                      </c:pt>
                      <c:pt idx="2">
                        <c:v>47.368421052631575</c:v>
                      </c:pt>
                      <c:pt idx="3">
                        <c:v>52.631578947368425</c:v>
                      </c:pt>
                      <c:pt idx="4">
                        <c:v>57.894736842105274</c:v>
                      </c:pt>
                      <c:pt idx="5">
                        <c:v>63.157894736842117</c:v>
                      </c:pt>
                      <c:pt idx="6">
                        <c:v>68.421052631578945</c:v>
                      </c:pt>
                      <c:pt idx="7">
                        <c:v>73.684210526315795</c:v>
                      </c:pt>
                      <c:pt idx="8">
                        <c:v>78.94736842105263</c:v>
                      </c:pt>
                      <c:pt idx="9">
                        <c:v>84.21052631578948</c:v>
                      </c:pt>
                    </c:numCache>
                  </c:numRef>
                </c:xVal>
                <c:yVal>
                  <c:numRef>
                    <c:extLst>
                      <c:ext uri="{02D57815-91ED-43cb-92C2-25804820EDAC}">
                        <c15:formulaRef>
                          <c15:sqref>Foglio1!$CK$17:$CK$26</c15:sqref>
                        </c15:formulaRef>
                      </c:ext>
                    </c:extLst>
                    <c:numCache>
                      <c:formatCode>0.0000</c:formatCode>
                      <c:ptCount val="10"/>
                      <c:pt idx="0">
                        <c:v>8.1428571428571433E-2</c:v>
                      </c:pt>
                      <c:pt idx="1">
                        <c:v>7.1250000000000008E-2</c:v>
                      </c:pt>
                      <c:pt idx="2">
                        <c:v>6.3333333333333339E-2</c:v>
                      </c:pt>
                      <c:pt idx="3">
                        <c:v>5.7000000000000002E-2</c:v>
                      </c:pt>
                      <c:pt idx="4">
                        <c:v>5.1818181818181812E-2</c:v>
                      </c:pt>
                      <c:pt idx="5">
                        <c:v>4.7499999999999994E-2</c:v>
                      </c:pt>
                      <c:pt idx="6">
                        <c:v>4.3846153846153847E-2</c:v>
                      </c:pt>
                      <c:pt idx="7">
                        <c:v>4.0714285714285717E-2</c:v>
                      </c:pt>
                      <c:pt idx="8">
                        <c:v>3.7999999999999999E-2</c:v>
                      </c:pt>
                      <c:pt idx="9">
                        <c:v>3.5625000000000004E-2</c:v>
                      </c:pt>
                    </c:numCache>
                  </c:numRef>
                </c:yVal>
                <c:smooth val="0"/>
                <c:extLst>
                  <c:ext xmlns:c16="http://schemas.microsoft.com/office/drawing/2014/chart" uri="{C3380CC4-5D6E-409C-BE32-E72D297353CC}">
                    <c16:uniqueId val="{00000002-089D-488E-88EE-47F17940E6EA}"/>
                  </c:ext>
                </c:extLst>
              </c15:ser>
            </c15:filteredScatterSeries>
          </c:ext>
        </c:extLst>
      </c:scatterChart>
      <c:valAx>
        <c:axId val="34136306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1/</a:t>
                </a:r>
                <a:r>
                  <a:rPr lang="el-GR"/>
                  <a:t>λ</a:t>
                </a:r>
                <a:r>
                  <a:rPr lang="it-IT"/>
                  <a:t>7 (sec)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311107048"/>
        <c:crosses val="autoZero"/>
        <c:crossBetween val="midCat"/>
      </c:valAx>
      <c:valAx>
        <c:axId val="3111070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ρ</a:t>
                </a:r>
                <a:r>
                  <a:rPr lang="it-IT"/>
                  <a:t>7</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3413630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l-GR"/>
              <a:t>ρ</a:t>
            </a:r>
            <a:r>
              <a:rPr lang="it-IT"/>
              <a:t>6 vs 1/</a:t>
            </a:r>
            <a:r>
              <a:rPr lang="el-GR"/>
              <a:t>λ</a:t>
            </a:r>
            <a:r>
              <a:rPr lang="it-IT"/>
              <a:t>6</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Task6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Foglio1!$BS$3:$BS$12</c:f>
              <c:numCache>
                <c:formatCode>General</c:formatCode>
                <c:ptCount val="10"/>
                <c:pt idx="0">
                  <c:v>208.7719298245614</c:v>
                </c:pt>
                <c:pt idx="1">
                  <c:v>238.59649122807016</c:v>
                </c:pt>
                <c:pt idx="2">
                  <c:v>268.4210526315789</c:v>
                </c:pt>
                <c:pt idx="3">
                  <c:v>298.24561403508767</c:v>
                </c:pt>
                <c:pt idx="4">
                  <c:v>328.07017543859649</c:v>
                </c:pt>
                <c:pt idx="5">
                  <c:v>357.89473684210532</c:v>
                </c:pt>
                <c:pt idx="6">
                  <c:v>387.71929824561397</c:v>
                </c:pt>
                <c:pt idx="7">
                  <c:v>417.54385964912279</c:v>
                </c:pt>
                <c:pt idx="8">
                  <c:v>447.36842105263156</c:v>
                </c:pt>
                <c:pt idx="9">
                  <c:v>477.19298245614033</c:v>
                </c:pt>
              </c:numCache>
            </c:numRef>
          </c:xVal>
          <c:yVal>
            <c:numRef>
              <c:f>Foglio1!$BV$3:$BV$12</c:f>
              <c:numCache>
                <c:formatCode>0.0000</c:formatCode>
                <c:ptCount val="10"/>
                <c:pt idx="0">
                  <c:v>0.57478991596638651</c:v>
                </c:pt>
                <c:pt idx="1">
                  <c:v>0.50294117647058822</c:v>
                </c:pt>
                <c:pt idx="2">
                  <c:v>0.44705882352941184</c:v>
                </c:pt>
                <c:pt idx="3">
                  <c:v>0.40235294117647064</c:v>
                </c:pt>
                <c:pt idx="4">
                  <c:v>0.36577540106951872</c:v>
                </c:pt>
                <c:pt idx="5">
                  <c:v>0.3352941176470588</c:v>
                </c:pt>
                <c:pt idx="6">
                  <c:v>0.30950226244343898</c:v>
                </c:pt>
                <c:pt idx="7">
                  <c:v>0.28739495798319326</c:v>
                </c:pt>
                <c:pt idx="8">
                  <c:v>0.26823529411764707</c:v>
                </c:pt>
                <c:pt idx="9">
                  <c:v>0.25147058823529411</c:v>
                </c:pt>
              </c:numCache>
            </c:numRef>
          </c:yVal>
          <c:smooth val="0"/>
          <c:extLst>
            <c:ext xmlns:c16="http://schemas.microsoft.com/office/drawing/2014/chart" uri="{C3380CC4-5D6E-409C-BE32-E72D297353CC}">
              <c16:uniqueId val="{00000000-67E5-43F7-AE26-8C1E1D4741D6}"/>
            </c:ext>
          </c:extLst>
        </c:ser>
        <c:ser>
          <c:idx val="1"/>
          <c:order val="1"/>
          <c:tx>
            <c:v>10k token simulation</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f>Foglio1!$BS$3:$BS$12</c:f>
              <c:numCache>
                <c:formatCode>General</c:formatCode>
                <c:ptCount val="10"/>
                <c:pt idx="0">
                  <c:v>208.7719298245614</c:v>
                </c:pt>
                <c:pt idx="1">
                  <c:v>238.59649122807016</c:v>
                </c:pt>
                <c:pt idx="2">
                  <c:v>268.4210526315789</c:v>
                </c:pt>
                <c:pt idx="3">
                  <c:v>298.24561403508767</c:v>
                </c:pt>
                <c:pt idx="4">
                  <c:v>328.07017543859649</c:v>
                </c:pt>
                <c:pt idx="5">
                  <c:v>357.89473684210532</c:v>
                </c:pt>
                <c:pt idx="6">
                  <c:v>387.71929824561397</c:v>
                </c:pt>
                <c:pt idx="7">
                  <c:v>417.54385964912279</c:v>
                </c:pt>
                <c:pt idx="8">
                  <c:v>447.36842105263156</c:v>
                </c:pt>
                <c:pt idx="9">
                  <c:v>477.19298245614033</c:v>
                </c:pt>
              </c:numCache>
            </c:numRef>
          </c:xVal>
          <c:yVal>
            <c:numRef>
              <c:f>Foglio1!$CC$3:$CC$12</c:f>
              <c:numCache>
                <c:formatCode>General</c:formatCode>
                <c:ptCount val="10"/>
                <c:pt idx="0">
                  <c:v>0.5998</c:v>
                </c:pt>
                <c:pt idx="1">
                  <c:v>0.53979999999999995</c:v>
                </c:pt>
                <c:pt idx="2">
                  <c:v>0.43440000000000001</c:v>
                </c:pt>
                <c:pt idx="3">
                  <c:v>0.37969999999999998</c:v>
                </c:pt>
                <c:pt idx="4">
                  <c:v>0.3745</c:v>
                </c:pt>
                <c:pt idx="5">
                  <c:v>0.3241</c:v>
                </c:pt>
                <c:pt idx="6">
                  <c:v>0.30420000000000003</c:v>
                </c:pt>
                <c:pt idx="7">
                  <c:v>0.28670000000000001</c:v>
                </c:pt>
                <c:pt idx="8">
                  <c:v>0.26529999999999998</c:v>
                </c:pt>
                <c:pt idx="9">
                  <c:v>0.25690000000000002</c:v>
                </c:pt>
              </c:numCache>
            </c:numRef>
          </c:yVal>
          <c:smooth val="0"/>
          <c:extLst>
            <c:ext xmlns:c16="http://schemas.microsoft.com/office/drawing/2014/chart" uri="{C3380CC4-5D6E-409C-BE32-E72D297353CC}">
              <c16:uniqueId val="{00000001-67E5-43F7-AE26-8C1E1D4741D6}"/>
            </c:ext>
          </c:extLst>
        </c:ser>
        <c:dLbls>
          <c:showLegendKey val="0"/>
          <c:showVal val="0"/>
          <c:showCatName val="0"/>
          <c:showSerName val="0"/>
          <c:showPercent val="0"/>
          <c:showBubbleSize val="0"/>
        </c:dLbls>
        <c:axId val="341360440"/>
        <c:axId val="341363392"/>
        <c:extLst/>
      </c:scatterChart>
      <c:valAx>
        <c:axId val="34136044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 1/</a:t>
                </a:r>
                <a:r>
                  <a:rPr lang="el-GR"/>
                  <a:t>λ</a:t>
                </a:r>
                <a:r>
                  <a:rPr lang="it-IT"/>
                  <a:t>6 (sec)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341363392"/>
        <c:crosses val="autoZero"/>
        <c:crossBetween val="midCat"/>
      </c:valAx>
      <c:valAx>
        <c:axId val="34136339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ρ</a:t>
                </a:r>
                <a:r>
                  <a:rPr lang="it-IT"/>
                  <a:t>6</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3413604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Tcycle vs </a:t>
            </a:r>
            <a:r>
              <a:rPr lang="el-GR"/>
              <a:t>λ</a:t>
            </a:r>
            <a:r>
              <a:rPr lang="it-IT"/>
              <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Tcycle</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Foglio1!$E$32:$E$41</c:f>
              <c:numCache>
                <c:formatCode>General</c:formatCode>
                <c:ptCount val="10"/>
                <c:pt idx="0">
                  <c:v>442.86434203658968</c:v>
                </c:pt>
                <c:pt idx="1">
                  <c:v>323.74481266958776</c:v>
                </c:pt>
                <c:pt idx="2">
                  <c:v>277.67381149042694</c:v>
                </c:pt>
                <c:pt idx="3">
                  <c:v>252.63754515095104</c:v>
                </c:pt>
                <c:pt idx="4">
                  <c:v>236.86364346536004</c:v>
                </c:pt>
                <c:pt idx="5">
                  <c:v>226.03886769337174</c:v>
                </c:pt>
                <c:pt idx="6">
                  <c:v>218.17741526193402</c:v>
                </c:pt>
                <c:pt idx="7">
                  <c:v>212.23057003258782</c:v>
                </c:pt>
                <c:pt idx="8">
                  <c:v>207.59063995842678</c:v>
                </c:pt>
                <c:pt idx="9">
                  <c:v>203.88089911291019</c:v>
                </c:pt>
              </c:numCache>
            </c:numRef>
          </c:yVal>
          <c:smooth val="0"/>
          <c:extLst>
            <c:ext xmlns:c16="http://schemas.microsoft.com/office/drawing/2014/chart" uri="{C3380CC4-5D6E-409C-BE32-E72D297353CC}">
              <c16:uniqueId val="{00000000-7355-494D-B059-EADA8A154BC2}"/>
            </c:ext>
          </c:extLst>
        </c:ser>
        <c:ser>
          <c:idx val="2"/>
          <c:order val="1"/>
          <c:tx>
            <c:v>10k tokens simulation</c:v>
          </c:tx>
          <c:spPr>
            <a:ln w="9525" cap="rnd">
              <a:solidFill>
                <a:srgbClr val="FF0000"/>
              </a:solidFill>
              <a:round/>
            </a:ln>
            <a:effectLst>
              <a:outerShdw blurRad="40000" dist="23000" dir="5400000" rotWithShape="0">
                <a:srgbClr val="000000">
                  <a:alpha val="35000"/>
                </a:srgbClr>
              </a:outerShdw>
            </a:effectLst>
          </c:spPr>
          <c:marker>
            <c:symbol val="circle"/>
            <c:size val="5"/>
            <c:spPr>
              <a:solidFill>
                <a:schemeClr val="accent2"/>
              </a:solidFill>
              <a:ln w="9525">
                <a:solidFill>
                  <a:srgbClr val="FF0000"/>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Foglio1!$F$32:$F$41</c:f>
              <c:numCache>
                <c:formatCode>General</c:formatCode>
                <c:ptCount val="10"/>
                <c:pt idx="0">
                  <c:v>434.65</c:v>
                </c:pt>
                <c:pt idx="1">
                  <c:v>319.2</c:v>
                </c:pt>
                <c:pt idx="2">
                  <c:v>295.74</c:v>
                </c:pt>
                <c:pt idx="3">
                  <c:v>266.02999999999997</c:v>
                </c:pt>
                <c:pt idx="4">
                  <c:v>234.57</c:v>
                </c:pt>
                <c:pt idx="5">
                  <c:v>226.44</c:v>
                </c:pt>
                <c:pt idx="6">
                  <c:v>220.18</c:v>
                </c:pt>
                <c:pt idx="7">
                  <c:v>221.27</c:v>
                </c:pt>
                <c:pt idx="8">
                  <c:v>206.76</c:v>
                </c:pt>
                <c:pt idx="9">
                  <c:v>211.33</c:v>
                </c:pt>
              </c:numCache>
            </c:numRef>
          </c:yVal>
          <c:smooth val="0"/>
          <c:extLst>
            <c:ext xmlns:c16="http://schemas.microsoft.com/office/drawing/2014/chart" uri="{C3380CC4-5D6E-409C-BE32-E72D297353CC}">
              <c16:uniqueId val="{00000001-7355-494D-B059-EADA8A154BC2}"/>
            </c:ext>
          </c:extLst>
        </c:ser>
        <c:dLbls>
          <c:showLegendKey val="0"/>
          <c:showVal val="0"/>
          <c:showCatName val="0"/>
          <c:showSerName val="0"/>
          <c:showPercent val="0"/>
          <c:showBubbleSize val="0"/>
        </c:dLbls>
        <c:axId val="613577936"/>
        <c:axId val="613581872"/>
        <c:extLst>
          <c:ext xmlns:c15="http://schemas.microsoft.com/office/drawing/2012/chart" uri="{02D57815-91ED-43cb-92C2-25804820EDAC}">
            <c15:filteredScatterSeries>
              <c15:ser>
                <c:idx val="1"/>
                <c:order val="2"/>
                <c:tx>
                  <c:v>Tcycle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extLst>
                      <c:ex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c:ext uri="{02D57815-91ED-43cb-92C2-25804820EDAC}">
                        <c15:formulaRef>
                          <c15:sqref>Foglio1!$G$32:$G$41</c15:sqref>
                        </c15:formulaRef>
                      </c:ext>
                    </c:extLst>
                    <c:numCache>
                      <c:formatCode>General</c:formatCode>
                      <c:ptCount val="10"/>
                      <c:pt idx="0">
                        <c:v>210.05517405338978</c:v>
                      </c:pt>
                      <c:pt idx="1">
                        <c:v>180.45482302256087</c:v>
                      </c:pt>
                      <c:pt idx="2">
                        <c:v>163.8885483099204</c:v>
                      </c:pt>
                      <c:pt idx="3">
                        <c:v>153.37290880405308</c:v>
                      </c:pt>
                      <c:pt idx="4">
                        <c:v>146.14719183566325</c:v>
                      </c:pt>
                      <c:pt idx="5">
                        <c:v>140.90175970159453</c:v>
                      </c:pt>
                      <c:pt idx="6">
                        <c:v>136.93654079686826</c:v>
                      </c:pt>
                      <c:pt idx="7">
                        <c:v>133.84412338971987</c:v>
                      </c:pt>
                      <c:pt idx="8">
                        <c:v>131.37178389701347</c:v>
                      </c:pt>
                      <c:pt idx="9">
                        <c:v>129.35474048598076</c:v>
                      </c:pt>
                    </c:numCache>
                  </c:numRef>
                </c:yVal>
                <c:smooth val="0"/>
                <c:extLst>
                  <c:ext xmlns:c16="http://schemas.microsoft.com/office/drawing/2014/chart" uri="{C3380CC4-5D6E-409C-BE32-E72D297353CC}">
                    <c16:uniqueId val="{00000002-7355-494D-B059-EADA8A154BC2}"/>
                  </c:ext>
                </c:extLst>
              </c15:ser>
            </c15:filteredScatterSeries>
          </c:ext>
        </c:extLst>
      </c:scatterChart>
      <c:valAx>
        <c:axId val="61357793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λ</a:t>
                </a:r>
                <a:r>
                  <a:rPr lang="it-IT"/>
                  <a:t>E(1/sec)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3581872"/>
        <c:crosses val="autoZero"/>
        <c:crossBetween val="midCat"/>
      </c:valAx>
      <c:valAx>
        <c:axId val="6135818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Tcycle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35779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Wait Time vs </a:t>
            </a:r>
            <a:r>
              <a:rPr lang="el-GR"/>
              <a:t>λ</a:t>
            </a:r>
            <a:r>
              <a:rPr lang="it-IT"/>
              <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Wait Time</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Foglio1!$L$32:$L$41</c:f>
              <c:numCache>
                <c:formatCode>General</c:formatCode>
                <c:ptCount val="10"/>
                <c:pt idx="0">
                  <c:v>271.14352999418463</c:v>
                </c:pt>
                <c:pt idx="1">
                  <c:v>151.65183513324251</c:v>
                </c:pt>
                <c:pt idx="2">
                  <c:v>105.32954793261737</c:v>
                </c:pt>
                <c:pt idx="3">
                  <c:v>80.102616517651015</c:v>
                </c:pt>
                <c:pt idx="4">
                  <c:v>64.17425648002218</c:v>
                </c:pt>
                <c:pt idx="5">
                  <c:v>53.219273482866598</c:v>
                </c:pt>
                <c:pt idx="6">
                  <c:v>45.245181441342822</c:v>
                </c:pt>
                <c:pt idx="7">
                  <c:v>39.199141746904886</c:v>
                </c:pt>
                <c:pt idx="8">
                  <c:v>34.470720974992972</c:v>
                </c:pt>
                <c:pt idx="9">
                  <c:v>30.681260851467123</c:v>
                </c:pt>
              </c:numCache>
            </c:numRef>
          </c:yVal>
          <c:smooth val="0"/>
          <c:extLst>
            <c:ext xmlns:c16="http://schemas.microsoft.com/office/drawing/2014/chart" uri="{C3380CC4-5D6E-409C-BE32-E72D297353CC}">
              <c16:uniqueId val="{00000000-6C8D-4951-BBCA-BD21BC2F0967}"/>
            </c:ext>
          </c:extLst>
        </c:ser>
        <c:ser>
          <c:idx val="1"/>
          <c:order val="1"/>
          <c:tx>
            <c:v>10k tokens simulation</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Foglio1!$M$32:$M$41</c:f>
              <c:numCache>
                <c:formatCode>General</c:formatCode>
                <c:ptCount val="10"/>
                <c:pt idx="0">
                  <c:v>246.33</c:v>
                </c:pt>
                <c:pt idx="1">
                  <c:v>152.76</c:v>
                </c:pt>
                <c:pt idx="2">
                  <c:v>97.68</c:v>
                </c:pt>
                <c:pt idx="3">
                  <c:v>78.87</c:v>
                </c:pt>
                <c:pt idx="4">
                  <c:v>58.19</c:v>
                </c:pt>
                <c:pt idx="5">
                  <c:v>47.32</c:v>
                </c:pt>
                <c:pt idx="6">
                  <c:v>40.56</c:v>
                </c:pt>
                <c:pt idx="7">
                  <c:v>43.03</c:v>
                </c:pt>
                <c:pt idx="8">
                  <c:v>30.49</c:v>
                </c:pt>
                <c:pt idx="9">
                  <c:v>28.59</c:v>
                </c:pt>
              </c:numCache>
            </c:numRef>
          </c:yVal>
          <c:smooth val="0"/>
          <c:extLst>
            <c:ext xmlns:c16="http://schemas.microsoft.com/office/drawing/2014/chart" uri="{C3380CC4-5D6E-409C-BE32-E72D297353CC}">
              <c16:uniqueId val="{00000001-6C8D-4951-BBCA-BD21BC2F0967}"/>
            </c:ext>
          </c:extLst>
        </c:ser>
        <c:dLbls>
          <c:showLegendKey val="0"/>
          <c:showVal val="0"/>
          <c:showCatName val="0"/>
          <c:showSerName val="0"/>
          <c:showPercent val="0"/>
          <c:showBubbleSize val="0"/>
        </c:dLbls>
        <c:axId val="590937816"/>
        <c:axId val="590939456"/>
        <c:extLst>
          <c:ext xmlns:c15="http://schemas.microsoft.com/office/drawing/2012/chart" uri="{02D57815-91ED-43cb-92C2-25804820EDAC}">
            <c15:filteredScatterSeries>
              <c15:ser>
                <c:idx val="2"/>
                <c:order val="2"/>
                <c:tx>
                  <c:v>Wait Time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extLst>
                      <c:ex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c:ext uri="{02D57815-91ED-43cb-92C2-25804820EDAC}">
                        <c15:formulaRef>
                          <c15:sqref>Foglio1!$N$32:$N$41</c15:sqref>
                        </c15:formulaRef>
                      </c:ext>
                    </c:extLst>
                    <c:numCache>
                      <c:formatCode>General</c:formatCode>
                      <c:ptCount val="10"/>
                      <c:pt idx="0">
                        <c:v>101.98436201098471</c:v>
                      </c:pt>
                      <c:pt idx="1">
                        <c:v>72.011845486215606</c:v>
                      </c:pt>
                      <c:pt idx="2">
                        <c:v>55.194284752110825</c:v>
                      </c:pt>
                      <c:pt idx="3">
                        <c:v>44.487980170753062</c:v>
                      </c:pt>
                      <c:pt idx="4">
                        <c:v>37.107804850325415</c:v>
                      </c:pt>
                      <c:pt idx="5">
                        <c:v>31.732165491089383</c:v>
                      </c:pt>
                      <c:pt idx="6">
                        <c:v>27.65430697627707</c:v>
                      </c:pt>
                      <c:pt idx="7">
                        <c:v>24.462695104036939</c:v>
                      </c:pt>
                      <c:pt idx="8">
                        <c:v>21.901864913579651</c:v>
                      </c:pt>
                      <c:pt idx="9">
                        <c:v>19.805102224537677</c:v>
                      </c:pt>
                    </c:numCache>
                  </c:numRef>
                </c:yVal>
                <c:smooth val="0"/>
                <c:extLst>
                  <c:ext xmlns:c16="http://schemas.microsoft.com/office/drawing/2014/chart" uri="{C3380CC4-5D6E-409C-BE32-E72D297353CC}">
                    <c16:uniqueId val="{00000002-6C8D-4951-BBCA-BD21BC2F0967}"/>
                  </c:ext>
                </c:extLst>
              </c15:ser>
            </c15:filteredScatterSeries>
          </c:ext>
        </c:extLst>
      </c:scatterChart>
      <c:valAx>
        <c:axId val="59093781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λ</a:t>
                </a:r>
                <a:r>
                  <a:rPr lang="it-IT"/>
                  <a:t>E(1/sec)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90939456"/>
        <c:crosses val="autoZero"/>
        <c:crossBetween val="midCat"/>
      </c:valAx>
      <c:valAx>
        <c:axId val="59093945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Wait Time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909378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1/</a:t>
            </a:r>
            <a:r>
              <a:rPr lang="el-GR"/>
              <a:t>λ</a:t>
            </a:r>
            <a:r>
              <a:rPr lang="it-IT"/>
              <a:t>2 vs </a:t>
            </a:r>
            <a:r>
              <a:rPr lang="el-GR"/>
              <a:t>ρ</a:t>
            </a:r>
            <a:r>
              <a:rPr lang="it-IT"/>
              <a:t>2</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manualLayout>
          <c:layoutTarget val="inner"/>
          <c:xMode val="edge"/>
          <c:yMode val="edge"/>
          <c:x val="0.12480604796961156"/>
          <c:y val="0.14491447975739002"/>
          <c:w val="0.84785540727307018"/>
          <c:h val="0.61291951161640101"/>
        </c:manualLayout>
      </c:layout>
      <c:scatterChart>
        <c:scatterStyle val="lineMarker"/>
        <c:varyColors val="0"/>
        <c:ser>
          <c:idx val="0"/>
          <c:order val="0"/>
          <c:tx>
            <c:v>Task2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Foglio1!$AE$3:$AE$12</c:f>
              <c:numCache>
                <c:formatCode>General</c:formatCode>
                <c:ptCount val="10"/>
                <c:pt idx="0">
                  <c:v>35</c:v>
                </c:pt>
                <c:pt idx="1">
                  <c:v>40</c:v>
                </c:pt>
                <c:pt idx="2">
                  <c:v>45</c:v>
                </c:pt>
                <c:pt idx="3">
                  <c:v>50</c:v>
                </c:pt>
                <c:pt idx="4">
                  <c:v>55</c:v>
                </c:pt>
                <c:pt idx="5">
                  <c:v>60</c:v>
                </c:pt>
                <c:pt idx="6">
                  <c:v>65</c:v>
                </c:pt>
                <c:pt idx="7">
                  <c:v>70</c:v>
                </c:pt>
                <c:pt idx="8">
                  <c:v>75</c:v>
                </c:pt>
                <c:pt idx="9">
                  <c:v>80</c:v>
                </c:pt>
              </c:numCache>
            </c:numRef>
          </c:xVal>
          <c:yVal>
            <c:numRef>
              <c:f>Foglio1!$AH$3:$AH$12</c:f>
              <c:numCache>
                <c:formatCode>0.0000</c:formatCode>
                <c:ptCount val="10"/>
                <c:pt idx="0">
                  <c:v>1.7142857142857142</c:v>
                </c:pt>
                <c:pt idx="1">
                  <c:v>1.5</c:v>
                </c:pt>
                <c:pt idx="2">
                  <c:v>1.3333333333333335</c:v>
                </c:pt>
                <c:pt idx="3">
                  <c:v>1.2</c:v>
                </c:pt>
                <c:pt idx="4">
                  <c:v>1.0909090909090908</c:v>
                </c:pt>
                <c:pt idx="5">
                  <c:v>1</c:v>
                </c:pt>
                <c:pt idx="6">
                  <c:v>0.92307692307692313</c:v>
                </c:pt>
                <c:pt idx="7">
                  <c:v>0.8571428571428571</c:v>
                </c:pt>
                <c:pt idx="8">
                  <c:v>0.8</c:v>
                </c:pt>
                <c:pt idx="9">
                  <c:v>0.75</c:v>
                </c:pt>
              </c:numCache>
            </c:numRef>
          </c:yVal>
          <c:smooth val="0"/>
          <c:extLst>
            <c:ext xmlns:c16="http://schemas.microsoft.com/office/drawing/2014/chart" uri="{C3380CC4-5D6E-409C-BE32-E72D297353CC}">
              <c16:uniqueId val="{00000000-3B08-46BC-A701-10F0F41D56FD}"/>
            </c:ext>
          </c:extLst>
        </c:ser>
        <c:ser>
          <c:idx val="1"/>
          <c:order val="1"/>
          <c:tx>
            <c:v>Task2 MM2</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f>Foglio1!$AE$17:$AE$26</c:f>
              <c:numCache>
                <c:formatCode>General</c:formatCode>
                <c:ptCount val="10"/>
                <c:pt idx="0">
                  <c:v>35</c:v>
                </c:pt>
                <c:pt idx="1">
                  <c:v>40</c:v>
                </c:pt>
                <c:pt idx="2">
                  <c:v>45</c:v>
                </c:pt>
                <c:pt idx="3">
                  <c:v>50</c:v>
                </c:pt>
                <c:pt idx="4">
                  <c:v>55</c:v>
                </c:pt>
                <c:pt idx="5">
                  <c:v>60</c:v>
                </c:pt>
                <c:pt idx="6">
                  <c:v>65</c:v>
                </c:pt>
                <c:pt idx="7">
                  <c:v>70</c:v>
                </c:pt>
                <c:pt idx="8">
                  <c:v>75</c:v>
                </c:pt>
                <c:pt idx="9">
                  <c:v>80</c:v>
                </c:pt>
              </c:numCache>
            </c:numRef>
          </c:xVal>
          <c:yVal>
            <c:numRef>
              <c:f>Foglio1!$AH$17:$AH$26</c:f>
              <c:numCache>
                <c:formatCode>0.0000</c:formatCode>
                <c:ptCount val="10"/>
                <c:pt idx="0">
                  <c:v>0.8571428571428571</c:v>
                </c:pt>
                <c:pt idx="1">
                  <c:v>0.75</c:v>
                </c:pt>
                <c:pt idx="2">
                  <c:v>0.66666666666666674</c:v>
                </c:pt>
                <c:pt idx="3">
                  <c:v>0.6</c:v>
                </c:pt>
                <c:pt idx="4">
                  <c:v>0.54545454545454541</c:v>
                </c:pt>
                <c:pt idx="5">
                  <c:v>0.5</c:v>
                </c:pt>
                <c:pt idx="6">
                  <c:v>0.46153846153846156</c:v>
                </c:pt>
                <c:pt idx="7">
                  <c:v>0.42857142857142855</c:v>
                </c:pt>
                <c:pt idx="8">
                  <c:v>0.4</c:v>
                </c:pt>
                <c:pt idx="9">
                  <c:v>0.375</c:v>
                </c:pt>
              </c:numCache>
            </c:numRef>
          </c:yVal>
          <c:smooth val="0"/>
          <c:extLst>
            <c:ext xmlns:c16="http://schemas.microsoft.com/office/drawing/2014/chart" uri="{C3380CC4-5D6E-409C-BE32-E72D297353CC}">
              <c16:uniqueId val="{00000001-3B08-46BC-A701-10F0F41D56FD}"/>
            </c:ext>
          </c:extLst>
        </c:ser>
        <c:ser>
          <c:idx val="2"/>
          <c:order val="2"/>
          <c:tx>
            <c:v>Task2 MM1 W/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f>Foglio1!$AE$32:$AE$41</c:f>
              <c:numCache>
                <c:formatCode>General</c:formatCode>
                <c:ptCount val="10"/>
                <c:pt idx="0">
                  <c:v>35</c:v>
                </c:pt>
                <c:pt idx="1">
                  <c:v>40</c:v>
                </c:pt>
                <c:pt idx="2">
                  <c:v>45</c:v>
                </c:pt>
                <c:pt idx="3">
                  <c:v>50</c:v>
                </c:pt>
                <c:pt idx="4">
                  <c:v>55</c:v>
                </c:pt>
                <c:pt idx="5">
                  <c:v>60</c:v>
                </c:pt>
                <c:pt idx="6">
                  <c:v>65</c:v>
                </c:pt>
                <c:pt idx="7">
                  <c:v>70</c:v>
                </c:pt>
                <c:pt idx="8">
                  <c:v>75</c:v>
                </c:pt>
                <c:pt idx="9">
                  <c:v>80</c:v>
                </c:pt>
              </c:numCache>
            </c:numRef>
          </c:xVal>
          <c:yVal>
            <c:numRef>
              <c:f>Foglio1!$AH$32:$AH$41</c:f>
              <c:numCache>
                <c:formatCode>0.0000</c:formatCode>
                <c:ptCount val="10"/>
                <c:pt idx="0">
                  <c:v>8.5714285714285715E-2</c:v>
                </c:pt>
                <c:pt idx="1">
                  <c:v>7.5000000000000011E-2</c:v>
                </c:pt>
                <c:pt idx="2">
                  <c:v>6.666666666666668E-2</c:v>
                </c:pt>
                <c:pt idx="3">
                  <c:v>6.0000000000000005E-2</c:v>
                </c:pt>
                <c:pt idx="4">
                  <c:v>5.4545454545454543E-2</c:v>
                </c:pt>
                <c:pt idx="5">
                  <c:v>0.05</c:v>
                </c:pt>
                <c:pt idx="6">
                  <c:v>4.6153846153846156E-2</c:v>
                </c:pt>
                <c:pt idx="7">
                  <c:v>4.2857142857142858E-2</c:v>
                </c:pt>
                <c:pt idx="8">
                  <c:v>4.0000000000000008E-2</c:v>
                </c:pt>
                <c:pt idx="9">
                  <c:v>3.7500000000000006E-2</c:v>
                </c:pt>
              </c:numCache>
            </c:numRef>
          </c:yVal>
          <c:smooth val="0"/>
          <c:extLst>
            <c:ext xmlns:c16="http://schemas.microsoft.com/office/drawing/2014/chart" uri="{C3380CC4-5D6E-409C-BE32-E72D297353CC}">
              <c16:uniqueId val="{00000002-3B08-46BC-A701-10F0F41D56FD}"/>
            </c:ext>
          </c:extLst>
        </c:ser>
        <c:dLbls>
          <c:showLegendKey val="0"/>
          <c:showVal val="0"/>
          <c:showCatName val="0"/>
          <c:showSerName val="0"/>
          <c:showPercent val="0"/>
          <c:showBubbleSize val="0"/>
        </c:dLbls>
        <c:axId val="527196808"/>
        <c:axId val="527191560"/>
        <c:extLst>
          <c:ext xmlns:c15="http://schemas.microsoft.com/office/drawing/2012/chart" uri="{02D57815-91ED-43cb-92C2-25804820EDAC}">
            <c15:filteredScatterSeries>
              <c15:ser>
                <c:idx val="3"/>
                <c:order val="3"/>
                <c:tx>
                  <c:v>10k token simulation</c:v>
                </c:tx>
                <c:spPr>
                  <a:ln w="9525" cap="rnd">
                    <a:solidFill>
                      <a:srgbClr val="92D050"/>
                    </a:solidFill>
                    <a:round/>
                  </a:ln>
                  <a:effectLst>
                    <a:outerShdw blurRad="40000" dist="23000" dir="5400000" rotWithShape="0">
                      <a:srgbClr val="000000">
                        <a:alpha val="35000"/>
                      </a:srgbClr>
                    </a:outerShdw>
                  </a:effectLst>
                </c:spPr>
                <c:marker>
                  <c:symbol val="circle"/>
                  <c:size val="5"/>
                  <c:spPr>
                    <a:solidFill>
                      <a:srgbClr val="00B050"/>
                    </a:solidFill>
                    <a:ln w="9525">
                      <a:solidFill>
                        <a:srgbClr val="92D050"/>
                      </a:solidFill>
                      <a:round/>
                    </a:ln>
                    <a:effectLst>
                      <a:outerShdw blurRad="40000" dist="23000" dir="5400000" rotWithShape="0">
                        <a:srgbClr val="000000">
                          <a:alpha val="35000"/>
                        </a:srgbClr>
                      </a:outerShdw>
                    </a:effectLst>
                  </c:spPr>
                </c:marker>
                <c:xVal>
                  <c:numRef>
                    <c:extLst>
                      <c:ext uri="{02D57815-91ED-43cb-92C2-25804820EDAC}">
                        <c15:formulaRef>
                          <c15:sqref>Foglio1!$AE$17:$AE$26</c15:sqref>
                        </c15:formulaRef>
                      </c:ext>
                    </c:extLst>
                    <c:numCache>
                      <c:formatCode>General</c:formatCode>
                      <c:ptCount val="10"/>
                      <c:pt idx="0">
                        <c:v>35</c:v>
                      </c:pt>
                      <c:pt idx="1">
                        <c:v>40</c:v>
                      </c:pt>
                      <c:pt idx="2">
                        <c:v>45</c:v>
                      </c:pt>
                      <c:pt idx="3">
                        <c:v>50</c:v>
                      </c:pt>
                      <c:pt idx="4">
                        <c:v>55</c:v>
                      </c:pt>
                      <c:pt idx="5">
                        <c:v>60</c:v>
                      </c:pt>
                      <c:pt idx="6">
                        <c:v>65</c:v>
                      </c:pt>
                      <c:pt idx="7">
                        <c:v>70</c:v>
                      </c:pt>
                      <c:pt idx="8">
                        <c:v>75</c:v>
                      </c:pt>
                      <c:pt idx="9">
                        <c:v>80</c:v>
                      </c:pt>
                    </c:numCache>
                  </c:numRef>
                </c:xVal>
                <c:yVal>
                  <c:numRef>
                    <c:extLst>
                      <c:ext uri="{02D57815-91ED-43cb-92C2-25804820EDAC}">
                        <c15:formulaRef>
                          <c15:sqref>Foglio1!$AM$17:$AM$26</c15:sqref>
                        </c15:formulaRef>
                      </c:ext>
                    </c:extLst>
                    <c:numCache>
                      <c:formatCode>General</c:formatCode>
                      <c:ptCount val="10"/>
                      <c:pt idx="0">
                        <c:v>0.85489999999999999</c:v>
                      </c:pt>
                      <c:pt idx="1">
                        <c:v>0.73529999999999995</c:v>
                      </c:pt>
                      <c:pt idx="2">
                        <c:v>0.65529999999999999</c:v>
                      </c:pt>
                      <c:pt idx="3">
                        <c:v>0.59740000000000004</c:v>
                      </c:pt>
                      <c:pt idx="4">
                        <c:v>0.54879999999999995</c:v>
                      </c:pt>
                      <c:pt idx="5">
                        <c:v>0.49609999999999999</c:v>
                      </c:pt>
                      <c:pt idx="6">
                        <c:v>0.42620000000000002</c:v>
                      </c:pt>
                      <c:pt idx="7">
                        <c:v>0.40029999999999999</c:v>
                      </c:pt>
                      <c:pt idx="8">
                        <c:v>0.39660000000000001</c:v>
                      </c:pt>
                      <c:pt idx="9">
                        <c:v>0.37880000000000003</c:v>
                      </c:pt>
                    </c:numCache>
                  </c:numRef>
                </c:yVal>
                <c:smooth val="0"/>
                <c:extLst>
                  <c:ext xmlns:c16="http://schemas.microsoft.com/office/drawing/2014/chart" uri="{C3380CC4-5D6E-409C-BE32-E72D297353CC}">
                    <c16:uniqueId val="{00000003-3B08-46BC-A701-10F0F41D56FD}"/>
                  </c:ext>
                </c:extLst>
              </c15:ser>
            </c15:filteredScatterSeries>
          </c:ext>
        </c:extLst>
      </c:scatterChart>
      <c:valAx>
        <c:axId val="527196808"/>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1/</a:t>
                </a:r>
                <a:r>
                  <a:rPr lang="el-GR"/>
                  <a:t>λ</a:t>
                </a:r>
                <a:r>
                  <a:rPr lang="it-IT"/>
                  <a:t>2 (sec)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27191560"/>
        <c:crosses val="autoZero"/>
        <c:crossBetween val="midCat"/>
      </c:valAx>
      <c:valAx>
        <c:axId val="52719156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ρ</a:t>
                </a:r>
                <a:r>
                  <a:rPr lang="it-IT"/>
                  <a:t>2</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271968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1/λ7 vs Wq7</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Task7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Foglio1!$CH$3:$CH$12</c:f>
              <c:numCache>
                <c:formatCode>General</c:formatCode>
                <c:ptCount val="10"/>
                <c:pt idx="0">
                  <c:v>36.842105263157897</c:v>
                </c:pt>
                <c:pt idx="1">
                  <c:v>42.10526315789474</c:v>
                </c:pt>
                <c:pt idx="2">
                  <c:v>47.368421052631575</c:v>
                </c:pt>
                <c:pt idx="3">
                  <c:v>52.631578947368425</c:v>
                </c:pt>
                <c:pt idx="4">
                  <c:v>57.894736842105274</c:v>
                </c:pt>
                <c:pt idx="5">
                  <c:v>63.157894736842117</c:v>
                </c:pt>
                <c:pt idx="6">
                  <c:v>68.421052631578945</c:v>
                </c:pt>
                <c:pt idx="7">
                  <c:v>73.684210526315795</c:v>
                </c:pt>
                <c:pt idx="8">
                  <c:v>78.94736842105263</c:v>
                </c:pt>
                <c:pt idx="9">
                  <c:v>84.21052631578948</c:v>
                </c:pt>
              </c:numCache>
            </c:numRef>
          </c:xVal>
          <c:yVal>
            <c:numRef>
              <c:f>Foglio1!$CO$3:$CO$12</c:f>
              <c:numCache>
                <c:formatCode>General</c:formatCode>
                <c:ptCount val="10"/>
                <c:pt idx="0">
                  <c:v>3.7254901960784288</c:v>
                </c:pt>
                <c:pt idx="1">
                  <c:v>3.1147540983606561</c:v>
                </c:pt>
                <c:pt idx="2">
                  <c:v>2.6760563380281681</c:v>
                </c:pt>
                <c:pt idx="3">
                  <c:v>2.345679012345677</c:v>
                </c:pt>
                <c:pt idx="4">
                  <c:v>2.0879120879120858</c:v>
                </c:pt>
                <c:pt idx="5">
                  <c:v>1.8811881188118811</c:v>
                </c:pt>
                <c:pt idx="6">
                  <c:v>1.7117117117117111</c:v>
                </c:pt>
                <c:pt idx="7">
                  <c:v>1.5702479338842963</c:v>
                </c:pt>
                <c:pt idx="8">
                  <c:v>1.4503816793893129</c:v>
                </c:pt>
                <c:pt idx="9">
                  <c:v>1.3475177304964525</c:v>
                </c:pt>
              </c:numCache>
            </c:numRef>
          </c:yVal>
          <c:smooth val="0"/>
          <c:extLst>
            <c:ext xmlns:c16="http://schemas.microsoft.com/office/drawing/2014/chart" uri="{C3380CC4-5D6E-409C-BE32-E72D297353CC}">
              <c16:uniqueId val="{00000000-E50F-4CA5-A9D2-CFAFFDAEAB52}"/>
            </c:ext>
          </c:extLst>
        </c:ser>
        <c:ser>
          <c:idx val="1"/>
          <c:order val="1"/>
          <c:tx>
            <c:v>Task7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f>Foglio1!$CH$17:$CH$26</c:f>
              <c:numCache>
                <c:formatCode>General</c:formatCode>
                <c:ptCount val="10"/>
                <c:pt idx="0">
                  <c:v>36.842105263157897</c:v>
                </c:pt>
                <c:pt idx="1">
                  <c:v>42.10526315789474</c:v>
                </c:pt>
                <c:pt idx="2">
                  <c:v>47.368421052631575</c:v>
                </c:pt>
                <c:pt idx="3">
                  <c:v>52.631578947368425</c:v>
                </c:pt>
                <c:pt idx="4">
                  <c:v>57.894736842105274</c:v>
                </c:pt>
                <c:pt idx="5">
                  <c:v>63.157894736842117</c:v>
                </c:pt>
                <c:pt idx="6">
                  <c:v>68.421052631578945</c:v>
                </c:pt>
                <c:pt idx="7">
                  <c:v>73.684210526315795</c:v>
                </c:pt>
                <c:pt idx="8">
                  <c:v>78.94736842105263</c:v>
                </c:pt>
                <c:pt idx="9">
                  <c:v>84.21052631578948</c:v>
                </c:pt>
              </c:numCache>
            </c:numRef>
          </c:xVal>
          <c:yVal>
            <c:numRef>
              <c:f>Foglio1!$CO$17:$CO$26</c:f>
              <c:numCache>
                <c:formatCode>General</c:formatCode>
                <c:ptCount val="10"/>
                <c:pt idx="0">
                  <c:v>0.2659409020217729</c:v>
                </c:pt>
                <c:pt idx="1">
                  <c:v>0.2301480484522207</c:v>
                </c:pt>
                <c:pt idx="2">
                  <c:v>0.20284697508896832</c:v>
                </c:pt>
                <c:pt idx="3">
                  <c:v>0.18133616118769913</c:v>
                </c:pt>
                <c:pt idx="4">
                  <c:v>0.16395014381591588</c:v>
                </c:pt>
                <c:pt idx="5">
                  <c:v>0.14960629921259816</c:v>
                </c:pt>
                <c:pt idx="6">
                  <c:v>0.13757039420756279</c:v>
                </c:pt>
                <c:pt idx="7">
                  <c:v>0.12732688011913629</c:v>
                </c:pt>
                <c:pt idx="8">
                  <c:v>0.11850311850311845</c:v>
                </c:pt>
                <c:pt idx="9">
                  <c:v>0.11082307193778407</c:v>
                </c:pt>
              </c:numCache>
            </c:numRef>
          </c:yVal>
          <c:smooth val="0"/>
          <c:extLst>
            <c:ext xmlns:c16="http://schemas.microsoft.com/office/drawing/2014/chart" uri="{C3380CC4-5D6E-409C-BE32-E72D297353CC}">
              <c16:uniqueId val="{00000001-E50F-4CA5-A9D2-CFAFFDAEAB52}"/>
            </c:ext>
          </c:extLst>
        </c:ser>
        <c:dLbls>
          <c:showLegendKey val="0"/>
          <c:showVal val="0"/>
          <c:showCatName val="0"/>
          <c:showSerName val="0"/>
          <c:showPercent val="0"/>
          <c:showBubbleSize val="0"/>
        </c:dLbls>
        <c:axId val="616143704"/>
        <c:axId val="616140424"/>
      </c:scatterChart>
      <c:valAx>
        <c:axId val="61614370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1/λ7(sec)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6140424"/>
        <c:crosses val="autoZero"/>
        <c:crossBetween val="midCat"/>
      </c:valAx>
      <c:valAx>
        <c:axId val="61614042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Wq7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61437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Wait Time vs </a:t>
            </a:r>
            <a:r>
              <a:rPr lang="el-GR"/>
              <a:t>λ</a:t>
            </a:r>
            <a:r>
              <a:rPr lang="it-IT"/>
              <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Wait Time</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Foglio1!$L$32:$L$41</c:f>
              <c:numCache>
                <c:formatCode>General</c:formatCode>
                <c:ptCount val="10"/>
                <c:pt idx="0">
                  <c:v>271.14352999418463</c:v>
                </c:pt>
                <c:pt idx="1">
                  <c:v>151.65183513324251</c:v>
                </c:pt>
                <c:pt idx="2">
                  <c:v>105.32954793261737</c:v>
                </c:pt>
                <c:pt idx="3">
                  <c:v>80.102616517651015</c:v>
                </c:pt>
                <c:pt idx="4">
                  <c:v>64.17425648002218</c:v>
                </c:pt>
                <c:pt idx="5">
                  <c:v>53.219273482866598</c:v>
                </c:pt>
                <c:pt idx="6">
                  <c:v>45.245181441342822</c:v>
                </c:pt>
                <c:pt idx="7">
                  <c:v>39.199141746904886</c:v>
                </c:pt>
                <c:pt idx="8">
                  <c:v>34.470720974992972</c:v>
                </c:pt>
                <c:pt idx="9">
                  <c:v>30.681260851467123</c:v>
                </c:pt>
              </c:numCache>
            </c:numRef>
          </c:yVal>
          <c:smooth val="0"/>
          <c:extLst>
            <c:ext xmlns:c16="http://schemas.microsoft.com/office/drawing/2014/chart" uri="{C3380CC4-5D6E-409C-BE32-E72D297353CC}">
              <c16:uniqueId val="{00000000-4D20-4D51-AD05-ED0E140E6BA3}"/>
            </c:ext>
          </c:extLst>
        </c:ser>
        <c:ser>
          <c:idx val="2"/>
          <c:order val="2"/>
          <c:tx>
            <c:v>Wait Time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Foglio1!$N$32:$N$41</c:f>
              <c:numCache>
                <c:formatCode>General</c:formatCode>
                <c:ptCount val="10"/>
                <c:pt idx="0">
                  <c:v>101.98436201098471</c:v>
                </c:pt>
                <c:pt idx="1">
                  <c:v>72.011845486215606</c:v>
                </c:pt>
                <c:pt idx="2">
                  <c:v>55.194284752110825</c:v>
                </c:pt>
                <c:pt idx="3">
                  <c:v>44.487980170753062</c:v>
                </c:pt>
                <c:pt idx="4">
                  <c:v>37.107804850325415</c:v>
                </c:pt>
                <c:pt idx="5">
                  <c:v>31.732165491089383</c:v>
                </c:pt>
                <c:pt idx="6">
                  <c:v>27.65430697627707</c:v>
                </c:pt>
                <c:pt idx="7">
                  <c:v>24.462695104036939</c:v>
                </c:pt>
                <c:pt idx="8">
                  <c:v>21.901864913579651</c:v>
                </c:pt>
                <c:pt idx="9">
                  <c:v>19.805102224537677</c:v>
                </c:pt>
              </c:numCache>
            </c:numRef>
          </c:yVal>
          <c:smooth val="0"/>
          <c:extLst>
            <c:ext xmlns:c16="http://schemas.microsoft.com/office/drawing/2014/chart" uri="{C3380CC4-5D6E-409C-BE32-E72D297353CC}">
              <c16:uniqueId val="{00000001-4D20-4D51-AD05-ED0E140E6BA3}"/>
            </c:ext>
          </c:extLst>
        </c:ser>
        <c:dLbls>
          <c:showLegendKey val="0"/>
          <c:showVal val="0"/>
          <c:showCatName val="0"/>
          <c:showSerName val="0"/>
          <c:showPercent val="0"/>
          <c:showBubbleSize val="0"/>
        </c:dLbls>
        <c:axId val="590937816"/>
        <c:axId val="590939456"/>
        <c:extLst>
          <c:ext xmlns:c15="http://schemas.microsoft.com/office/drawing/2012/chart" uri="{02D57815-91ED-43cb-92C2-25804820EDAC}">
            <c15:filteredScatterSeries>
              <c15:ser>
                <c:idx val="1"/>
                <c:order val="1"/>
                <c:tx>
                  <c:v>10k tokens simulation</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extLst>
                      <c:ex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c:ext uri="{02D57815-91ED-43cb-92C2-25804820EDAC}">
                        <c15:formulaRef>
                          <c15:sqref>Foglio1!$M$32:$M$41</c15:sqref>
                        </c15:formulaRef>
                      </c:ext>
                    </c:extLst>
                    <c:numCache>
                      <c:formatCode>General</c:formatCode>
                      <c:ptCount val="10"/>
                      <c:pt idx="0">
                        <c:v>246.33</c:v>
                      </c:pt>
                      <c:pt idx="1">
                        <c:v>152.76</c:v>
                      </c:pt>
                      <c:pt idx="2">
                        <c:v>97.68</c:v>
                      </c:pt>
                      <c:pt idx="3">
                        <c:v>78.87</c:v>
                      </c:pt>
                      <c:pt idx="4">
                        <c:v>58.19</c:v>
                      </c:pt>
                      <c:pt idx="5">
                        <c:v>47.32</c:v>
                      </c:pt>
                      <c:pt idx="6">
                        <c:v>40.56</c:v>
                      </c:pt>
                      <c:pt idx="7">
                        <c:v>43.03</c:v>
                      </c:pt>
                      <c:pt idx="8">
                        <c:v>30.49</c:v>
                      </c:pt>
                      <c:pt idx="9">
                        <c:v>28.59</c:v>
                      </c:pt>
                    </c:numCache>
                  </c:numRef>
                </c:yVal>
                <c:smooth val="0"/>
                <c:extLst>
                  <c:ext xmlns:c16="http://schemas.microsoft.com/office/drawing/2014/chart" uri="{C3380CC4-5D6E-409C-BE32-E72D297353CC}">
                    <c16:uniqueId val="{00000002-4D20-4D51-AD05-ED0E140E6BA3}"/>
                  </c:ext>
                </c:extLst>
              </c15:ser>
            </c15:filteredScatterSeries>
          </c:ext>
        </c:extLst>
      </c:scatterChart>
      <c:valAx>
        <c:axId val="59093781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λ</a:t>
                </a:r>
                <a:r>
                  <a:rPr lang="it-IT"/>
                  <a:t>E(1/sec)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90939456"/>
        <c:crosses val="autoZero"/>
        <c:crossBetween val="midCat"/>
      </c:valAx>
      <c:valAx>
        <c:axId val="59093945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Wait Time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909378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Tcycle vs </a:t>
            </a:r>
            <a:r>
              <a:rPr lang="el-GR"/>
              <a:t>λ</a:t>
            </a:r>
            <a:r>
              <a:rPr lang="it-IT"/>
              <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Tcycle</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Foglio1!$E$32:$E$41</c:f>
              <c:numCache>
                <c:formatCode>General</c:formatCode>
                <c:ptCount val="10"/>
                <c:pt idx="0">
                  <c:v>442.86434203658968</c:v>
                </c:pt>
                <c:pt idx="1">
                  <c:v>323.74481266958776</c:v>
                </c:pt>
                <c:pt idx="2">
                  <c:v>277.67381149042694</c:v>
                </c:pt>
                <c:pt idx="3">
                  <c:v>252.63754515095104</c:v>
                </c:pt>
                <c:pt idx="4">
                  <c:v>236.86364346536004</c:v>
                </c:pt>
                <c:pt idx="5">
                  <c:v>226.03886769337174</c:v>
                </c:pt>
                <c:pt idx="6">
                  <c:v>218.17741526193402</c:v>
                </c:pt>
                <c:pt idx="7">
                  <c:v>212.23057003258782</c:v>
                </c:pt>
                <c:pt idx="8">
                  <c:v>207.59063995842678</c:v>
                </c:pt>
                <c:pt idx="9">
                  <c:v>203.88089911291019</c:v>
                </c:pt>
              </c:numCache>
            </c:numRef>
          </c:yVal>
          <c:smooth val="0"/>
          <c:extLst>
            <c:ext xmlns:c16="http://schemas.microsoft.com/office/drawing/2014/chart" uri="{C3380CC4-5D6E-409C-BE32-E72D297353CC}">
              <c16:uniqueId val="{00000000-81F2-46A0-A82E-3219B40E7280}"/>
            </c:ext>
          </c:extLst>
        </c:ser>
        <c:ser>
          <c:idx val="1"/>
          <c:order val="2"/>
          <c:tx>
            <c:v>Tcycle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extLst xmlns:c15="http://schemas.microsoft.com/office/drawing/2012/chart"/>
            </c:numRef>
          </c:xVal>
          <c:yVal>
            <c:numRef>
              <c:f>Foglio1!$G$32:$G$41</c:f>
              <c:numCache>
                <c:formatCode>General</c:formatCode>
                <c:ptCount val="10"/>
                <c:pt idx="0">
                  <c:v>210.05517405338978</c:v>
                </c:pt>
                <c:pt idx="1">
                  <c:v>180.45482302256087</c:v>
                </c:pt>
                <c:pt idx="2">
                  <c:v>163.8885483099204</c:v>
                </c:pt>
                <c:pt idx="3">
                  <c:v>153.37290880405308</c:v>
                </c:pt>
                <c:pt idx="4">
                  <c:v>146.14719183566325</c:v>
                </c:pt>
                <c:pt idx="5">
                  <c:v>140.90175970159453</c:v>
                </c:pt>
                <c:pt idx="6">
                  <c:v>136.93654079686826</c:v>
                </c:pt>
                <c:pt idx="7">
                  <c:v>133.84412338971987</c:v>
                </c:pt>
                <c:pt idx="8">
                  <c:v>131.37178389701347</c:v>
                </c:pt>
                <c:pt idx="9">
                  <c:v>129.35474048598076</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1-81F2-46A0-A82E-3219B40E7280}"/>
            </c:ext>
          </c:extLst>
        </c:ser>
        <c:dLbls>
          <c:showLegendKey val="0"/>
          <c:showVal val="0"/>
          <c:showCatName val="0"/>
          <c:showSerName val="0"/>
          <c:showPercent val="0"/>
          <c:showBubbleSize val="0"/>
        </c:dLbls>
        <c:axId val="613577936"/>
        <c:axId val="613581872"/>
        <c:extLst>
          <c:ext xmlns:c15="http://schemas.microsoft.com/office/drawing/2012/chart" uri="{02D57815-91ED-43cb-92C2-25804820EDAC}">
            <c15:filteredScatterSeries>
              <c15:ser>
                <c:idx val="2"/>
                <c:order val="1"/>
                <c:tx>
                  <c:v>10k tokens simulation</c:v>
                </c:tx>
                <c:spPr>
                  <a:ln w="9525" cap="rnd">
                    <a:solidFill>
                      <a:srgbClr val="FF0000"/>
                    </a:solidFill>
                    <a:round/>
                  </a:ln>
                  <a:effectLst>
                    <a:outerShdw blurRad="40000" dist="23000" dir="5400000" rotWithShape="0">
                      <a:srgbClr val="000000">
                        <a:alpha val="35000"/>
                      </a:srgbClr>
                    </a:outerShdw>
                  </a:effectLst>
                </c:spPr>
                <c:marker>
                  <c:symbol val="circle"/>
                  <c:size val="5"/>
                  <c:spPr>
                    <a:solidFill>
                      <a:schemeClr val="accent2"/>
                    </a:solidFill>
                    <a:ln w="9525">
                      <a:solidFill>
                        <a:srgbClr val="FF0000"/>
                      </a:solidFill>
                      <a:round/>
                    </a:ln>
                    <a:effectLst>
                      <a:outerShdw blurRad="40000" dist="23000" dir="5400000" rotWithShape="0">
                        <a:srgbClr val="000000">
                          <a:alpha val="35000"/>
                        </a:srgbClr>
                      </a:outerShdw>
                    </a:effectLst>
                  </c:spPr>
                </c:marker>
                <c:xVal>
                  <c:numRef>
                    <c:extLst>
                      <c:ex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c:ext uri="{02D57815-91ED-43cb-92C2-25804820EDAC}">
                        <c15:formulaRef>
                          <c15:sqref>Foglio1!$F$32:$F$41</c15:sqref>
                        </c15:formulaRef>
                      </c:ext>
                    </c:extLst>
                    <c:numCache>
                      <c:formatCode>General</c:formatCode>
                      <c:ptCount val="10"/>
                      <c:pt idx="0">
                        <c:v>434.65</c:v>
                      </c:pt>
                      <c:pt idx="1">
                        <c:v>319.2</c:v>
                      </c:pt>
                      <c:pt idx="2">
                        <c:v>295.74</c:v>
                      </c:pt>
                      <c:pt idx="3">
                        <c:v>266.02999999999997</c:v>
                      </c:pt>
                      <c:pt idx="4">
                        <c:v>234.57</c:v>
                      </c:pt>
                      <c:pt idx="5">
                        <c:v>226.44</c:v>
                      </c:pt>
                      <c:pt idx="6">
                        <c:v>220.18</c:v>
                      </c:pt>
                      <c:pt idx="7">
                        <c:v>221.27</c:v>
                      </c:pt>
                      <c:pt idx="8">
                        <c:v>206.76</c:v>
                      </c:pt>
                      <c:pt idx="9">
                        <c:v>211.33</c:v>
                      </c:pt>
                    </c:numCache>
                  </c:numRef>
                </c:yVal>
                <c:smooth val="0"/>
                <c:extLst>
                  <c:ext xmlns:c16="http://schemas.microsoft.com/office/drawing/2014/chart" uri="{C3380CC4-5D6E-409C-BE32-E72D297353CC}">
                    <c16:uniqueId val="{00000002-81F2-46A0-A82E-3219B40E7280}"/>
                  </c:ext>
                </c:extLst>
              </c15:ser>
            </c15:filteredScatterSeries>
          </c:ext>
        </c:extLst>
      </c:scatterChart>
      <c:valAx>
        <c:axId val="61357793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λ</a:t>
                </a:r>
                <a:r>
                  <a:rPr lang="it-IT"/>
                  <a:t>E(1/sec)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3581872"/>
        <c:crosses val="autoZero"/>
        <c:crossBetween val="midCat"/>
      </c:valAx>
      <c:valAx>
        <c:axId val="6135818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Tcycle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35779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it-IT"/>
              <a:t>1/λ2 vs Wq2</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Task2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Foglio1!$S$9:$S$12</c:f>
              <c:numCache>
                <c:formatCode>General</c:formatCode>
                <c:ptCount val="4"/>
                <c:pt idx="0">
                  <c:v>65</c:v>
                </c:pt>
                <c:pt idx="1">
                  <c:v>70</c:v>
                </c:pt>
                <c:pt idx="2">
                  <c:v>75</c:v>
                </c:pt>
                <c:pt idx="3">
                  <c:v>80</c:v>
                </c:pt>
              </c:numCache>
            </c:numRef>
          </c:xVal>
          <c:yVal>
            <c:numRef>
              <c:f>Foglio1!$Z$9:$Z$12</c:f>
              <c:numCache>
                <c:formatCode>General</c:formatCode>
                <c:ptCount val="4"/>
                <c:pt idx="0">
                  <c:v>720.00000000000057</c:v>
                </c:pt>
                <c:pt idx="1">
                  <c:v>359.99999999999989</c:v>
                </c:pt>
                <c:pt idx="2">
                  <c:v>240.00000000000006</c:v>
                </c:pt>
                <c:pt idx="3">
                  <c:v>180</c:v>
                </c:pt>
              </c:numCache>
            </c:numRef>
          </c:yVal>
          <c:smooth val="0"/>
          <c:extLst>
            <c:ext xmlns:c16="http://schemas.microsoft.com/office/drawing/2014/chart" uri="{C3380CC4-5D6E-409C-BE32-E72D297353CC}">
              <c16:uniqueId val="{00000000-302D-4FDC-B3EF-BC4B302B3CE4}"/>
            </c:ext>
          </c:extLst>
        </c:ser>
        <c:ser>
          <c:idx val="1"/>
          <c:order val="1"/>
          <c:tx>
            <c:v>Task2 MM2</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f>Foglio1!$S$17:$S$26</c:f>
              <c:numCache>
                <c:formatCode>General</c:formatCode>
                <c:ptCount val="10"/>
                <c:pt idx="0">
                  <c:v>35</c:v>
                </c:pt>
                <c:pt idx="1">
                  <c:v>40</c:v>
                </c:pt>
                <c:pt idx="2">
                  <c:v>45</c:v>
                </c:pt>
                <c:pt idx="3">
                  <c:v>50</c:v>
                </c:pt>
                <c:pt idx="4">
                  <c:v>55</c:v>
                </c:pt>
                <c:pt idx="5">
                  <c:v>60</c:v>
                </c:pt>
                <c:pt idx="6">
                  <c:v>65</c:v>
                </c:pt>
                <c:pt idx="7">
                  <c:v>70</c:v>
                </c:pt>
                <c:pt idx="8">
                  <c:v>75</c:v>
                </c:pt>
                <c:pt idx="9">
                  <c:v>80</c:v>
                </c:pt>
              </c:numCache>
            </c:numRef>
          </c:xVal>
          <c:yVal>
            <c:numRef>
              <c:f>Foglio1!$Z$17:$Z$26</c:f>
              <c:numCache>
                <c:formatCode>General</c:formatCode>
                <c:ptCount val="10"/>
                <c:pt idx="0">
                  <c:v>166.15384615384608</c:v>
                </c:pt>
                <c:pt idx="1">
                  <c:v>77.142857142857139</c:v>
                </c:pt>
                <c:pt idx="2">
                  <c:v>48.000000000000028</c:v>
                </c:pt>
                <c:pt idx="3">
                  <c:v>33.75</c:v>
                </c:pt>
                <c:pt idx="4">
                  <c:v>25.411764705882334</c:v>
                </c:pt>
                <c:pt idx="5">
                  <c:v>20</c:v>
                </c:pt>
                <c:pt idx="6">
                  <c:v>16.240601503759393</c:v>
                </c:pt>
                <c:pt idx="7">
                  <c:v>13.5</c:v>
                </c:pt>
                <c:pt idx="8">
                  <c:v>11.428571428571431</c:v>
                </c:pt>
                <c:pt idx="9">
                  <c:v>9.8181818181818272</c:v>
                </c:pt>
              </c:numCache>
            </c:numRef>
          </c:yVal>
          <c:smooth val="0"/>
          <c:extLst>
            <c:ext xmlns:c16="http://schemas.microsoft.com/office/drawing/2014/chart" uri="{C3380CC4-5D6E-409C-BE32-E72D297353CC}">
              <c16:uniqueId val="{00000001-302D-4FDC-B3EF-BC4B302B3CE4}"/>
            </c:ext>
          </c:extLst>
        </c:ser>
        <c:dLbls>
          <c:showLegendKey val="0"/>
          <c:showVal val="0"/>
          <c:showCatName val="0"/>
          <c:showSerName val="0"/>
          <c:showPercent val="0"/>
          <c:showBubbleSize val="0"/>
        </c:dLbls>
        <c:axId val="33577600"/>
        <c:axId val="33592448"/>
        <c:extLst>
          <c:ext xmlns:c15="http://schemas.microsoft.com/office/drawing/2012/chart" uri="{02D57815-91ED-43cb-92C2-25804820EDAC}">
            <c15:filteredScatterSeries>
              <c15:ser>
                <c:idx val="2"/>
                <c:order val="2"/>
                <c:tx>
                  <c:v>Task2 IOT</c:v>
                </c:tx>
                <c:spPr>
                  <a:ln w="9525" cap="rnd">
                    <a:solidFill>
                      <a:schemeClr val="accent3"/>
                    </a:solidFill>
                    <a:round/>
                  </a:ln>
                  <a:effectLst>
                    <a:outerShdw blurRad="40000" dist="23000" dir="5400000" rotWithShape="0">
                      <a:srgbClr val="000000">
                        <a:alpha val="35000"/>
                      </a:srgbClr>
                    </a:outerShdw>
                  </a:effectLst>
                </c:spPr>
                <c:marker>
                  <c:symbol val="circle"/>
                  <c:size val="5"/>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c:spPr>
                </c:marker>
                <c:xVal>
                  <c:numRef>
                    <c:extLst>
                      <c:ext uri="{02D57815-91ED-43cb-92C2-25804820EDAC}">
                        <c15:formulaRef>
                          <c15:sqref>Foglio1!$S$32:$S$41</c15:sqref>
                        </c15:formulaRef>
                      </c:ext>
                    </c:extLst>
                    <c:numCache>
                      <c:formatCode>General</c:formatCode>
                      <c:ptCount val="10"/>
                      <c:pt idx="0">
                        <c:v>35</c:v>
                      </c:pt>
                      <c:pt idx="1">
                        <c:v>40</c:v>
                      </c:pt>
                      <c:pt idx="2">
                        <c:v>45</c:v>
                      </c:pt>
                      <c:pt idx="3">
                        <c:v>50</c:v>
                      </c:pt>
                      <c:pt idx="4">
                        <c:v>55</c:v>
                      </c:pt>
                      <c:pt idx="5">
                        <c:v>60</c:v>
                      </c:pt>
                      <c:pt idx="6">
                        <c:v>65</c:v>
                      </c:pt>
                      <c:pt idx="7">
                        <c:v>70</c:v>
                      </c:pt>
                      <c:pt idx="8">
                        <c:v>75</c:v>
                      </c:pt>
                      <c:pt idx="9">
                        <c:v>80</c:v>
                      </c:pt>
                    </c:numCache>
                  </c:numRef>
                </c:xVal>
                <c:yVal>
                  <c:numRef>
                    <c:extLst>
                      <c:ext uri="{02D57815-91ED-43cb-92C2-25804820EDAC}">
                        <c15:formulaRef>
                          <c15:sqref>Foglio1!$Z$32:$Z$41</c15:sqref>
                        </c15:formulaRef>
                      </c:ext>
                    </c:extLst>
                    <c:numCache>
                      <c:formatCode>General</c:formatCode>
                      <c:ptCount val="10"/>
                      <c:pt idx="0">
                        <c:v>0.28125000000000044</c:v>
                      </c:pt>
                      <c:pt idx="1">
                        <c:v>0.24324324324324298</c:v>
                      </c:pt>
                      <c:pt idx="2">
                        <c:v>0.21428571428571441</c:v>
                      </c:pt>
                      <c:pt idx="3">
                        <c:v>0.19148936170212805</c:v>
                      </c:pt>
                      <c:pt idx="4">
                        <c:v>0.17307692307692335</c:v>
                      </c:pt>
                      <c:pt idx="5">
                        <c:v>0.15789473684210531</c:v>
                      </c:pt>
                      <c:pt idx="6">
                        <c:v>0.14516129032258096</c:v>
                      </c:pt>
                      <c:pt idx="7">
                        <c:v>0.13432835820895539</c:v>
                      </c:pt>
                      <c:pt idx="8">
                        <c:v>0.12500000000000044</c:v>
                      </c:pt>
                      <c:pt idx="9">
                        <c:v>0.11688311688311703</c:v>
                      </c:pt>
                    </c:numCache>
                  </c:numRef>
                </c:yVal>
                <c:smooth val="0"/>
                <c:extLst>
                  <c:ext xmlns:c16="http://schemas.microsoft.com/office/drawing/2014/chart" uri="{C3380CC4-5D6E-409C-BE32-E72D297353CC}">
                    <c16:uniqueId val="{00000002-302D-4FDC-B3EF-BC4B302B3CE4}"/>
                  </c:ext>
                </c:extLst>
              </c15:ser>
            </c15:filteredScatterSeries>
          </c:ext>
        </c:extLst>
      </c:scatterChart>
      <c:valAx>
        <c:axId val="3357760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it-IT"/>
                  <a:t>1/λ2(sec)</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33592448"/>
        <c:crosses val="autoZero"/>
        <c:crossBetween val="midCat"/>
      </c:valAx>
      <c:valAx>
        <c:axId val="335924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it-IT"/>
                  <a:t>Wq2 (sec)</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335776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l-GR"/>
              <a:t>λ</a:t>
            </a:r>
            <a:r>
              <a:rPr lang="it-IT"/>
              <a:t>4 vs Lq4</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Task4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Foglio1!$AD$5:$AD$12</c:f>
              <c:numCache>
                <c:formatCode>General</c:formatCode>
                <c:ptCount val="8"/>
                <c:pt idx="0">
                  <c:v>2.1111111111111112E-2</c:v>
                </c:pt>
                <c:pt idx="1">
                  <c:v>1.9E-2</c:v>
                </c:pt>
                <c:pt idx="2">
                  <c:v>1.7272727272727269E-2</c:v>
                </c:pt>
                <c:pt idx="3">
                  <c:v>1.5833333333333331E-2</c:v>
                </c:pt>
                <c:pt idx="4">
                  <c:v>1.4615384615384615E-2</c:v>
                </c:pt>
                <c:pt idx="5">
                  <c:v>1.3571428571428571E-2</c:v>
                </c:pt>
                <c:pt idx="6">
                  <c:v>1.2666666666666666E-2</c:v>
                </c:pt>
                <c:pt idx="7">
                  <c:v>1.1875E-2</c:v>
                </c:pt>
              </c:numCache>
            </c:numRef>
          </c:xVal>
          <c:yVal>
            <c:numRef>
              <c:f>Foglio1!$AK$5:$AK$12</c:f>
              <c:numCache>
                <c:formatCode>General</c:formatCode>
                <c:ptCount val="8"/>
                <c:pt idx="0">
                  <c:v>4.5841269841269838</c:v>
                </c:pt>
                <c:pt idx="1">
                  <c:v>2.4066666666666654</c:v>
                </c:pt>
                <c:pt idx="2">
                  <c:v>1.544385026737966</c:v>
                </c:pt>
                <c:pt idx="3">
                  <c:v>1.0939393939393931</c:v>
                </c:pt>
                <c:pt idx="4">
                  <c:v>0.82279202279202246</c:v>
                </c:pt>
                <c:pt idx="5">
                  <c:v>0.64464285714285707</c:v>
                </c:pt>
                <c:pt idx="6">
                  <c:v>0.52036036036036015</c:v>
                </c:pt>
                <c:pt idx="7">
                  <c:v>0.42976190476190473</c:v>
                </c:pt>
              </c:numCache>
            </c:numRef>
          </c:yVal>
          <c:smooth val="0"/>
          <c:extLst>
            <c:ext xmlns:c16="http://schemas.microsoft.com/office/drawing/2014/chart" uri="{C3380CC4-5D6E-409C-BE32-E72D297353CC}">
              <c16:uniqueId val="{00000000-9241-4C6A-80B4-15BBC38CB664}"/>
            </c:ext>
          </c:extLst>
        </c:ser>
        <c:ser>
          <c:idx val="1"/>
          <c:order val="1"/>
          <c:tx>
            <c:v>Task4 MM2</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f>Foglio1!$AD$17:$AD$26</c:f>
              <c:numCache>
                <c:formatCode>General</c:formatCode>
                <c:ptCount val="10"/>
                <c:pt idx="0">
                  <c:v>2.7142857142857142E-2</c:v>
                </c:pt>
                <c:pt idx="1">
                  <c:v>2.375E-2</c:v>
                </c:pt>
                <c:pt idx="2">
                  <c:v>2.1111111111111112E-2</c:v>
                </c:pt>
                <c:pt idx="3">
                  <c:v>1.9E-2</c:v>
                </c:pt>
                <c:pt idx="4">
                  <c:v>1.7272727272727269E-2</c:v>
                </c:pt>
                <c:pt idx="5">
                  <c:v>1.5833333333333331E-2</c:v>
                </c:pt>
                <c:pt idx="6">
                  <c:v>1.4615384615384615E-2</c:v>
                </c:pt>
                <c:pt idx="7">
                  <c:v>1.3571428571428571E-2</c:v>
                </c:pt>
                <c:pt idx="8">
                  <c:v>1.2666666666666666E-2</c:v>
                </c:pt>
                <c:pt idx="9">
                  <c:v>1.1875E-2</c:v>
                </c:pt>
              </c:numCache>
            </c:numRef>
          </c:xVal>
          <c:yVal>
            <c:numRef>
              <c:f>Foglio1!$AK$17:$AK$26</c:f>
              <c:numCache>
                <c:formatCode>General</c:formatCode>
                <c:ptCount val="10"/>
                <c:pt idx="0">
                  <c:v>0.4536375661375659</c:v>
                </c:pt>
                <c:pt idx="1">
                  <c:v>0.27679580306698948</c:v>
                </c:pt>
                <c:pt idx="2">
                  <c:v>0.18319978632478615</c:v>
                </c:pt>
                <c:pt idx="3">
                  <c:v>0.12826554464703119</c:v>
                </c:pt>
                <c:pt idx="4">
                  <c:v>9.3625443625443477E-2</c:v>
                </c:pt>
                <c:pt idx="5">
                  <c:v>7.0587629926932058E-2</c:v>
                </c:pt>
                <c:pt idx="6">
                  <c:v>5.4618569835961105E-2</c:v>
                </c:pt>
                <c:pt idx="7">
                  <c:v>4.3175022818115957E-2</c:v>
                </c:pt>
                <c:pt idx="8">
                  <c:v>3.4746707193515608E-2</c:v>
                </c:pt>
                <c:pt idx="9">
                  <c:v>2.8394601755257473E-2</c:v>
                </c:pt>
              </c:numCache>
            </c:numRef>
          </c:yVal>
          <c:smooth val="0"/>
          <c:extLst>
            <c:ext xmlns:c16="http://schemas.microsoft.com/office/drawing/2014/chart" uri="{C3380CC4-5D6E-409C-BE32-E72D297353CC}">
              <c16:uniqueId val="{00000001-9241-4C6A-80B4-15BBC38CB664}"/>
            </c:ext>
          </c:extLst>
        </c:ser>
        <c:dLbls>
          <c:showLegendKey val="0"/>
          <c:showVal val="0"/>
          <c:showCatName val="0"/>
          <c:showSerName val="0"/>
          <c:showPercent val="0"/>
          <c:showBubbleSize val="0"/>
        </c:dLbls>
        <c:axId val="65204992"/>
        <c:axId val="65207296"/>
      </c:scatterChart>
      <c:valAx>
        <c:axId val="6520499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λ4(1/sec)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5207296"/>
        <c:crosses val="autoZero"/>
        <c:crossBetween val="midCat"/>
      </c:valAx>
      <c:valAx>
        <c:axId val="6520729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Lq4(mean # of customers)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52049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w="9525" cap="flat" cmpd="sng" algn="ctr">
      <a:solidFill>
        <a:schemeClr val="tx2">
          <a:lumMod val="60000"/>
          <a:lumOff val="40000"/>
        </a:schemeClr>
      </a:solid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1/λ5 vs Wq5</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Task5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Foglio1!$AP$3:$AP$12</c:f>
              <c:numCache>
                <c:formatCode>General</c:formatCode>
                <c:ptCount val="10"/>
                <c:pt idx="0">
                  <c:v>31.315789473684212</c:v>
                </c:pt>
                <c:pt idx="1">
                  <c:v>35.789473684210527</c:v>
                </c:pt>
                <c:pt idx="2">
                  <c:v>40.263157894736835</c:v>
                </c:pt>
                <c:pt idx="3">
                  <c:v>44.736842105263158</c:v>
                </c:pt>
                <c:pt idx="4">
                  <c:v>49.21052631578948</c:v>
                </c:pt>
                <c:pt idx="5">
                  <c:v>53.684210526315788</c:v>
                </c:pt>
                <c:pt idx="6">
                  <c:v>58.157894736842103</c:v>
                </c:pt>
                <c:pt idx="7">
                  <c:v>62.631578947368425</c:v>
                </c:pt>
                <c:pt idx="8">
                  <c:v>67.10526315789474</c:v>
                </c:pt>
                <c:pt idx="9">
                  <c:v>71.578947368421055</c:v>
                </c:pt>
              </c:numCache>
            </c:numRef>
          </c:xVal>
          <c:yVal>
            <c:numRef>
              <c:f>Foglio1!$AW$3:$AW$12</c:f>
              <c:numCache>
                <c:formatCode>General</c:formatCode>
                <c:ptCount val="10"/>
                <c:pt idx="0">
                  <c:v>35.348837209302317</c:v>
                </c:pt>
                <c:pt idx="1">
                  <c:v>25.333333333333332</c:v>
                </c:pt>
                <c:pt idx="2">
                  <c:v>19.740259740259742</c:v>
                </c:pt>
                <c:pt idx="3">
                  <c:v>16.170212765957448</c:v>
                </c:pt>
                <c:pt idx="4">
                  <c:v>13.693693693693685</c:v>
                </c:pt>
                <c:pt idx="5">
                  <c:v>11.874999999999998</c:v>
                </c:pt>
                <c:pt idx="6">
                  <c:v>10.482758620689655</c:v>
                </c:pt>
                <c:pt idx="7">
                  <c:v>9.3827160493827151</c:v>
                </c:pt>
                <c:pt idx="8">
                  <c:v>8.4916201117318444</c:v>
                </c:pt>
                <c:pt idx="9">
                  <c:v>7.7551020408163263</c:v>
                </c:pt>
              </c:numCache>
            </c:numRef>
          </c:yVal>
          <c:smooth val="0"/>
          <c:extLst>
            <c:ext xmlns:c16="http://schemas.microsoft.com/office/drawing/2014/chart" uri="{C3380CC4-5D6E-409C-BE32-E72D297353CC}">
              <c16:uniqueId val="{00000000-A509-405E-8B3F-891498C26D91}"/>
            </c:ext>
          </c:extLst>
        </c:ser>
        <c:dLbls>
          <c:showLegendKey val="0"/>
          <c:showVal val="0"/>
          <c:showCatName val="0"/>
          <c:showSerName val="0"/>
          <c:showPercent val="0"/>
          <c:showBubbleSize val="0"/>
        </c:dLbls>
        <c:axId val="72129152"/>
        <c:axId val="72168576"/>
      </c:scatterChart>
      <c:valAx>
        <c:axId val="7212915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1/λ5(sec)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72168576"/>
        <c:crosses val="autoZero"/>
        <c:crossBetween val="midCat"/>
      </c:valAx>
      <c:valAx>
        <c:axId val="7216857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Wq5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721291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l-GR"/>
              <a:t>ρ</a:t>
            </a:r>
            <a:r>
              <a:rPr lang="it-IT"/>
              <a:t>6 vs 1/</a:t>
            </a:r>
            <a:r>
              <a:rPr lang="el-GR"/>
              <a:t>λ</a:t>
            </a:r>
            <a:r>
              <a:rPr lang="it-IT"/>
              <a:t>6</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Task6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Foglio1!$BB$3:$BB$12</c:f>
              <c:numCache>
                <c:formatCode>General</c:formatCode>
                <c:ptCount val="10"/>
                <c:pt idx="0">
                  <c:v>208.7719298245614</c:v>
                </c:pt>
                <c:pt idx="1">
                  <c:v>238.59649122807016</c:v>
                </c:pt>
                <c:pt idx="2">
                  <c:v>268.4210526315789</c:v>
                </c:pt>
                <c:pt idx="3">
                  <c:v>298.24561403508767</c:v>
                </c:pt>
                <c:pt idx="4">
                  <c:v>328.07017543859649</c:v>
                </c:pt>
                <c:pt idx="5">
                  <c:v>357.89473684210532</c:v>
                </c:pt>
                <c:pt idx="6">
                  <c:v>387.71929824561397</c:v>
                </c:pt>
                <c:pt idx="7">
                  <c:v>417.54385964912279</c:v>
                </c:pt>
                <c:pt idx="8">
                  <c:v>447.36842105263156</c:v>
                </c:pt>
                <c:pt idx="9">
                  <c:v>477.19298245614033</c:v>
                </c:pt>
              </c:numCache>
            </c:numRef>
          </c:xVal>
          <c:yVal>
            <c:numRef>
              <c:f>Foglio1!$BE$3:$BE$12</c:f>
              <c:numCache>
                <c:formatCode>0.0000</c:formatCode>
                <c:ptCount val="10"/>
                <c:pt idx="0">
                  <c:v>0.57478991596638651</c:v>
                </c:pt>
                <c:pt idx="1">
                  <c:v>0.50294117647058822</c:v>
                </c:pt>
                <c:pt idx="2">
                  <c:v>0.44705882352941184</c:v>
                </c:pt>
                <c:pt idx="3">
                  <c:v>0.40235294117647064</c:v>
                </c:pt>
                <c:pt idx="4">
                  <c:v>0.36577540106951872</c:v>
                </c:pt>
                <c:pt idx="5">
                  <c:v>0.3352941176470588</c:v>
                </c:pt>
                <c:pt idx="6">
                  <c:v>0.30950226244343898</c:v>
                </c:pt>
                <c:pt idx="7">
                  <c:v>0.28739495798319326</c:v>
                </c:pt>
                <c:pt idx="8">
                  <c:v>0.26823529411764707</c:v>
                </c:pt>
                <c:pt idx="9">
                  <c:v>0.25147058823529411</c:v>
                </c:pt>
              </c:numCache>
            </c:numRef>
          </c:yVal>
          <c:smooth val="0"/>
          <c:extLst>
            <c:ext xmlns:c16="http://schemas.microsoft.com/office/drawing/2014/chart" uri="{C3380CC4-5D6E-409C-BE32-E72D297353CC}">
              <c16:uniqueId val="{00000000-2B87-4AFE-A0DC-42354F2D4A73}"/>
            </c:ext>
          </c:extLst>
        </c:ser>
        <c:dLbls>
          <c:showLegendKey val="0"/>
          <c:showVal val="0"/>
          <c:showCatName val="0"/>
          <c:showSerName val="0"/>
          <c:showPercent val="0"/>
          <c:showBubbleSize val="0"/>
        </c:dLbls>
        <c:axId val="80002432"/>
        <c:axId val="80029568"/>
        <c:extLst>
          <c:ext xmlns:c15="http://schemas.microsoft.com/office/drawing/2012/chart" uri="{02D57815-91ED-43cb-92C2-25804820EDAC}">
            <c15:filteredScatterSeries>
              <c15:ser>
                <c:idx val="1"/>
                <c:order val="1"/>
                <c:tx>
                  <c:v>Task6 MM2</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extLst>
                      <c:ext uri="{02D57815-91ED-43cb-92C2-25804820EDAC}">
                        <c15:formulaRef>
                          <c15:sqref>Foglio1!$BB$17:$BB$22</c15:sqref>
                        </c15:formulaRef>
                      </c:ext>
                    </c:extLst>
                    <c:numCache>
                      <c:formatCode>General</c:formatCode>
                      <c:ptCount val="6"/>
                    </c:numCache>
                  </c:numRef>
                </c:xVal>
                <c:yVal>
                  <c:numRef>
                    <c:extLst>
                      <c:ext uri="{02D57815-91ED-43cb-92C2-25804820EDAC}">
                        <c15:formulaRef>
                          <c15:sqref>Foglio1!$BE$17:$BE$22</c15:sqref>
                        </c15:formulaRef>
                      </c:ext>
                    </c:extLst>
                    <c:numCache>
                      <c:formatCode>General</c:formatCode>
                      <c:ptCount val="6"/>
                    </c:numCache>
                  </c:numRef>
                </c:yVal>
                <c:smooth val="0"/>
                <c:extLst>
                  <c:ext xmlns:c16="http://schemas.microsoft.com/office/drawing/2014/chart" uri="{C3380CC4-5D6E-409C-BE32-E72D297353CC}">
                    <c16:uniqueId val="{00000001-2B87-4AFE-A0DC-42354F2D4A73}"/>
                  </c:ext>
                </c:extLst>
              </c15:ser>
            </c15:filteredScatterSeries>
          </c:ext>
        </c:extLst>
      </c:scatterChart>
      <c:valAx>
        <c:axId val="8000243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 1/</a:t>
                </a:r>
                <a:r>
                  <a:rPr lang="el-GR"/>
                  <a:t>λ</a:t>
                </a:r>
                <a:r>
                  <a:rPr lang="it-IT"/>
                  <a:t>6 (sec)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80029568"/>
        <c:crosses val="autoZero"/>
        <c:crossBetween val="midCat"/>
      </c:valAx>
      <c:valAx>
        <c:axId val="8002956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ρ</a:t>
                </a:r>
                <a:r>
                  <a:rPr lang="it-IT"/>
                  <a:t>6</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80002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it-IT"/>
              <a:t>Sequence vs -AND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Sequence Task4, 5 and 6</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Foglio1!$C$32:$C$41</c:f>
              <c:numCache>
                <c:formatCode>General</c:formatCode>
                <c:ptCount val="10"/>
                <c:pt idx="0">
                  <c:v>171.63161357423235</c:v>
                </c:pt>
                <c:pt idx="1">
                  <c:v>147.59144375832773</c:v>
                </c:pt>
                <c:pt idx="2">
                  <c:v>133.72900370905688</c:v>
                </c:pt>
                <c:pt idx="3">
                  <c:v>124.73708049482087</c:v>
                </c:pt>
                <c:pt idx="4">
                  <c:v>118.44960474808701</c:v>
                </c:pt>
                <c:pt idx="5">
                  <c:v>113.81657318029436</c:v>
                </c:pt>
                <c:pt idx="6">
                  <c:v>110.26754316157781</c:v>
                </c:pt>
                <c:pt idx="7">
                  <c:v>107.46619983745191</c:v>
                </c:pt>
                <c:pt idx="8">
                  <c:v>105.2016209192622</c:v>
                </c:pt>
                <c:pt idx="9">
                  <c:v>103.33495179107874</c:v>
                </c:pt>
              </c:numCache>
            </c:numRef>
          </c:yVal>
          <c:smooth val="0"/>
          <c:extLst>
            <c:ext xmlns:c16="http://schemas.microsoft.com/office/drawing/2014/chart" uri="{C3380CC4-5D6E-409C-BE32-E72D297353CC}">
              <c16:uniqueId val="{00000000-64BE-4F9C-9C05-EC83A59B8722}"/>
            </c:ext>
          </c:extLst>
        </c:ser>
        <c:ser>
          <c:idx val="1"/>
          <c:order val="1"/>
          <c:tx>
            <c:v>-AND Task 4, 5 and 6</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Foglio1!$D$32:$D$41</c:f>
              <c:numCache>
                <c:formatCode>General</c:formatCode>
                <c:ptCount val="10"/>
                <c:pt idx="0">
                  <c:v>133.65855581321694</c:v>
                </c:pt>
                <c:pt idx="1">
                  <c:v>114.01512389970171</c:v>
                </c:pt>
                <c:pt idx="2">
                  <c:v>102.77006102031596</c:v>
                </c:pt>
                <c:pt idx="3">
                  <c:v>95.508229264022518</c:v>
                </c:pt>
                <c:pt idx="4">
                  <c:v>90.44599711953083</c:v>
                </c:pt>
                <c:pt idx="5">
                  <c:v>86.724318544067472</c:v>
                </c:pt>
                <c:pt idx="6">
                  <c:v>83.878565486189927</c:v>
                </c:pt>
                <c:pt idx="7">
                  <c:v>81.635697612135402</c:v>
                </c:pt>
                <c:pt idx="8">
                  <c:v>79.824901561985342</c:v>
                </c:pt>
                <c:pt idx="9">
                  <c:v>78.333949489382846</c:v>
                </c:pt>
              </c:numCache>
            </c:numRef>
          </c:yVal>
          <c:smooth val="0"/>
          <c:extLst>
            <c:ext xmlns:c16="http://schemas.microsoft.com/office/drawing/2014/chart" uri="{C3380CC4-5D6E-409C-BE32-E72D297353CC}">
              <c16:uniqueId val="{00000001-64BE-4F9C-9C05-EC83A59B8722}"/>
            </c:ext>
          </c:extLst>
        </c:ser>
        <c:dLbls>
          <c:showLegendKey val="0"/>
          <c:showVal val="0"/>
          <c:showCatName val="0"/>
          <c:showSerName val="0"/>
          <c:showPercent val="0"/>
          <c:showBubbleSize val="0"/>
        </c:dLbls>
        <c:axId val="603234080"/>
        <c:axId val="603234736"/>
      </c:scatterChart>
      <c:valAx>
        <c:axId val="60323408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l-GR"/>
                  <a:t>λ</a:t>
                </a:r>
                <a:r>
                  <a:rPr lang="it-IT"/>
                  <a:t>E(1/sec)</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603234736"/>
        <c:crosses val="autoZero"/>
        <c:crossBetween val="midCat"/>
      </c:valAx>
      <c:valAx>
        <c:axId val="60323473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it-IT"/>
                  <a:t>Tcycle Task 4, 5 and 6 (sec)</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6032340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l-GR"/>
              <a:t>λ</a:t>
            </a:r>
            <a:r>
              <a:rPr lang="it-IT"/>
              <a:t>7 vs Lq7</a:t>
            </a:r>
          </a:p>
        </c:rich>
      </c:tx>
      <c:overlay val="0"/>
      <c:spPr>
        <a:noFill/>
        <a:ln>
          <a:noFill/>
        </a:ln>
        <a:effectLst/>
      </c:spPr>
    </c:title>
    <c:autoTitleDeleted val="0"/>
    <c:plotArea>
      <c:layout/>
      <c:scatterChart>
        <c:scatterStyle val="lineMarker"/>
        <c:varyColors val="0"/>
        <c:ser>
          <c:idx val="0"/>
          <c:order val="0"/>
          <c:tx>
            <c:v>Task7 MM1</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Foglio1!$BN$3:$BN$12</c:f>
              <c:numCache>
                <c:formatCode>General</c:formatCode>
                <c:ptCount val="10"/>
                <c:pt idx="0">
                  <c:v>2.7142857142857142E-2</c:v>
                </c:pt>
                <c:pt idx="1">
                  <c:v>2.375E-2</c:v>
                </c:pt>
                <c:pt idx="2">
                  <c:v>2.1111111111111112E-2</c:v>
                </c:pt>
                <c:pt idx="3">
                  <c:v>1.9E-2</c:v>
                </c:pt>
                <c:pt idx="4">
                  <c:v>1.7272727272727269E-2</c:v>
                </c:pt>
                <c:pt idx="5">
                  <c:v>1.5833333333333331E-2</c:v>
                </c:pt>
                <c:pt idx="6">
                  <c:v>1.4615384615384615E-2</c:v>
                </c:pt>
                <c:pt idx="7">
                  <c:v>1.3571428571428571E-2</c:v>
                </c:pt>
                <c:pt idx="8">
                  <c:v>1.2666666666666666E-2</c:v>
                </c:pt>
                <c:pt idx="9">
                  <c:v>1.1875E-2</c:v>
                </c:pt>
              </c:numCache>
            </c:numRef>
          </c:xVal>
          <c:yVal>
            <c:numRef>
              <c:f>Foglio1!$BU$3:$BU$12</c:f>
              <c:numCache>
                <c:formatCode>General</c:formatCode>
                <c:ptCount val="10"/>
                <c:pt idx="0">
                  <c:v>0.1011204481792717</c:v>
                </c:pt>
                <c:pt idx="1">
                  <c:v>7.397540983606557E-2</c:v>
                </c:pt>
                <c:pt idx="2">
                  <c:v>5.6494522691705788E-2</c:v>
                </c:pt>
                <c:pt idx="3">
                  <c:v>4.4567901234567893E-2</c:v>
                </c:pt>
                <c:pt idx="4">
                  <c:v>3.6063936063936035E-2</c:v>
                </c:pt>
                <c:pt idx="5">
                  <c:v>2.9785478547854773E-2</c:v>
                </c:pt>
                <c:pt idx="6">
                  <c:v>2.5017325017325009E-2</c:v>
                </c:pt>
                <c:pt idx="7">
                  <c:v>2.1310507674144035E-2</c:v>
                </c:pt>
                <c:pt idx="8">
                  <c:v>1.8371501272264629E-2</c:v>
                </c:pt>
                <c:pt idx="9">
                  <c:v>1.6001773049645389E-2</c:v>
                </c:pt>
              </c:numCache>
            </c:numRef>
          </c:yVal>
          <c:smooth val="0"/>
          <c:extLst>
            <c:ext xmlns:c16="http://schemas.microsoft.com/office/drawing/2014/chart" uri="{C3380CC4-5D6E-409C-BE32-E72D297353CC}">
              <c16:uniqueId val="{00000000-6D48-4387-B906-A783071DE793}"/>
            </c:ext>
          </c:extLst>
        </c:ser>
        <c:dLbls>
          <c:showLegendKey val="0"/>
          <c:showVal val="0"/>
          <c:showCatName val="0"/>
          <c:showSerName val="0"/>
          <c:showPercent val="0"/>
          <c:showBubbleSize val="0"/>
        </c:dLbls>
        <c:axId val="72454912"/>
        <c:axId val="74972544"/>
      </c:scatterChart>
      <c:valAx>
        <c:axId val="7245491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λ7(1/sec)</a:t>
                </a:r>
              </a:p>
            </c:rich>
          </c:tx>
          <c:overlay val="0"/>
          <c:spPr>
            <a:noFill/>
            <a:ln>
              <a:noFill/>
            </a:ln>
            <a:effectLst/>
          </c:sp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74972544"/>
        <c:crosses val="autoZero"/>
        <c:crossBetween val="midCat"/>
      </c:valAx>
      <c:valAx>
        <c:axId val="7497254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Lq7(mean # of customers)</a:t>
                </a:r>
              </a:p>
            </c:rich>
          </c:tx>
          <c:overlay val="0"/>
          <c:spPr>
            <a:noFill/>
            <a:ln>
              <a:noFill/>
            </a:ln>
            <a:effectLst/>
          </c:sp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724549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w="9525" cap="flat" cmpd="sng" algn="ctr">
      <a:solidFill>
        <a:schemeClr val="tx2">
          <a:lumMod val="60000"/>
          <a:lumOff val="40000"/>
        </a:schemeClr>
      </a:solidFill>
      <a:round/>
    </a:ln>
    <a:effectLst/>
  </c:spPr>
  <c:txPr>
    <a:bodyPr/>
    <a:lstStyle/>
    <a:p>
      <a:pPr>
        <a:defRPr/>
      </a:pPr>
      <a:endParaRPr lang="it-IT"/>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Tcycle vs </a:t>
            </a:r>
            <a:r>
              <a:rPr lang="el-GR"/>
              <a:t>λ</a:t>
            </a:r>
            <a:r>
              <a:rPr lang="it-IT"/>
              <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Tcycle</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Foglio1!$E$32:$E$41</c:f>
              <c:numCache>
                <c:formatCode>General</c:formatCode>
                <c:ptCount val="10"/>
                <c:pt idx="0">
                  <c:v>442.86434203658968</c:v>
                </c:pt>
                <c:pt idx="1">
                  <c:v>323.74481266958776</c:v>
                </c:pt>
                <c:pt idx="2">
                  <c:v>277.67381149042694</c:v>
                </c:pt>
                <c:pt idx="3">
                  <c:v>252.63754515095104</c:v>
                </c:pt>
                <c:pt idx="4">
                  <c:v>236.86364346536004</c:v>
                </c:pt>
                <c:pt idx="5">
                  <c:v>226.03886769337174</c:v>
                </c:pt>
                <c:pt idx="6">
                  <c:v>218.17741526193402</c:v>
                </c:pt>
                <c:pt idx="7">
                  <c:v>212.23057003258782</c:v>
                </c:pt>
                <c:pt idx="8">
                  <c:v>207.59063995842678</c:v>
                </c:pt>
                <c:pt idx="9">
                  <c:v>203.88089911291019</c:v>
                </c:pt>
              </c:numCache>
            </c:numRef>
          </c:yVal>
          <c:smooth val="0"/>
          <c:extLst>
            <c:ext xmlns:c16="http://schemas.microsoft.com/office/drawing/2014/chart" uri="{C3380CC4-5D6E-409C-BE32-E72D297353CC}">
              <c16:uniqueId val="{00000000-CAF3-4BED-92A0-C920253F440B}"/>
            </c:ext>
          </c:extLst>
        </c:ser>
        <c:dLbls>
          <c:showLegendKey val="0"/>
          <c:showVal val="0"/>
          <c:showCatName val="0"/>
          <c:showSerName val="0"/>
          <c:showPercent val="0"/>
          <c:showBubbleSize val="0"/>
        </c:dLbls>
        <c:axId val="613577936"/>
        <c:axId val="613581872"/>
        <c:extLst>
          <c:ext xmlns:c15="http://schemas.microsoft.com/office/drawing/2012/chart" uri="{02D57815-91ED-43cb-92C2-25804820EDAC}">
            <c15:filteredScatterSeries>
              <c15:ser>
                <c:idx val="2"/>
                <c:order val="1"/>
                <c:tx>
                  <c:v>10k tokens simulation</c:v>
                </c:tx>
                <c:spPr>
                  <a:ln w="9525" cap="rnd">
                    <a:solidFill>
                      <a:srgbClr val="FF0000"/>
                    </a:solidFill>
                    <a:round/>
                  </a:ln>
                  <a:effectLst>
                    <a:outerShdw blurRad="40000" dist="23000" dir="5400000" rotWithShape="0">
                      <a:srgbClr val="000000">
                        <a:alpha val="35000"/>
                      </a:srgbClr>
                    </a:outerShdw>
                  </a:effectLst>
                </c:spPr>
                <c:marker>
                  <c:symbol val="circle"/>
                  <c:size val="5"/>
                  <c:spPr>
                    <a:solidFill>
                      <a:schemeClr val="accent2"/>
                    </a:solidFill>
                    <a:ln w="9525">
                      <a:solidFill>
                        <a:srgbClr val="FF0000"/>
                      </a:solidFill>
                      <a:round/>
                    </a:ln>
                    <a:effectLst>
                      <a:outerShdw blurRad="40000" dist="23000" dir="5400000" rotWithShape="0">
                        <a:srgbClr val="000000">
                          <a:alpha val="35000"/>
                        </a:srgbClr>
                      </a:outerShdw>
                    </a:effectLst>
                  </c:spPr>
                </c:marker>
                <c:xVal>
                  <c:numRef>
                    <c:extLst>
                      <c:ex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c:ext uri="{02D57815-91ED-43cb-92C2-25804820EDAC}">
                        <c15:formulaRef>
                          <c15:sqref>Foglio1!$F$32:$F$41</c15:sqref>
                        </c15:formulaRef>
                      </c:ext>
                    </c:extLst>
                    <c:numCache>
                      <c:formatCode>General</c:formatCode>
                      <c:ptCount val="10"/>
                      <c:pt idx="0">
                        <c:v>434.65</c:v>
                      </c:pt>
                      <c:pt idx="1">
                        <c:v>319.2</c:v>
                      </c:pt>
                      <c:pt idx="2">
                        <c:v>295.74</c:v>
                      </c:pt>
                      <c:pt idx="3">
                        <c:v>266.02999999999997</c:v>
                      </c:pt>
                      <c:pt idx="4">
                        <c:v>234.57</c:v>
                      </c:pt>
                      <c:pt idx="5">
                        <c:v>226.44</c:v>
                      </c:pt>
                      <c:pt idx="6">
                        <c:v>220.18</c:v>
                      </c:pt>
                      <c:pt idx="7">
                        <c:v>221.27</c:v>
                      </c:pt>
                      <c:pt idx="8">
                        <c:v>206.76</c:v>
                      </c:pt>
                      <c:pt idx="9">
                        <c:v>211.33</c:v>
                      </c:pt>
                    </c:numCache>
                  </c:numRef>
                </c:yVal>
                <c:smooth val="0"/>
                <c:extLst>
                  <c:ext xmlns:c16="http://schemas.microsoft.com/office/drawing/2014/chart" uri="{C3380CC4-5D6E-409C-BE32-E72D297353CC}">
                    <c16:uniqueId val="{00000001-CAF3-4BED-92A0-C920253F440B}"/>
                  </c:ext>
                </c:extLst>
              </c15:ser>
            </c15:filteredScatterSeries>
            <c15:filteredScatterSeries>
              <c15:ser>
                <c:idx val="1"/>
                <c:order val="2"/>
                <c:tx>
                  <c:v>Tcycle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extLst xmlns:c15="http://schemas.microsoft.com/office/drawing/2012/chart">
                      <c:ext xmlns:c15="http://schemas.microsoft.com/office/drawing/2012/char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xmlns:c15="http://schemas.microsoft.com/office/drawing/2012/chart">
                      <c:ext xmlns:c15="http://schemas.microsoft.com/office/drawing/2012/chart" uri="{02D57815-91ED-43cb-92C2-25804820EDAC}">
                        <c15:formulaRef>
                          <c15:sqref>Foglio1!$G$32:$G$41</c15:sqref>
                        </c15:formulaRef>
                      </c:ext>
                    </c:extLst>
                    <c:numCache>
                      <c:formatCode>General</c:formatCode>
                      <c:ptCount val="10"/>
                      <c:pt idx="0">
                        <c:v>210.05517405338978</c:v>
                      </c:pt>
                      <c:pt idx="1">
                        <c:v>180.45482302256087</c:v>
                      </c:pt>
                      <c:pt idx="2">
                        <c:v>163.8885483099204</c:v>
                      </c:pt>
                      <c:pt idx="3">
                        <c:v>153.37290880405308</c:v>
                      </c:pt>
                      <c:pt idx="4">
                        <c:v>146.14719183566325</c:v>
                      </c:pt>
                      <c:pt idx="5">
                        <c:v>140.90175970159453</c:v>
                      </c:pt>
                      <c:pt idx="6">
                        <c:v>136.93654079686826</c:v>
                      </c:pt>
                      <c:pt idx="7">
                        <c:v>133.84412338971987</c:v>
                      </c:pt>
                      <c:pt idx="8">
                        <c:v>131.37178389701347</c:v>
                      </c:pt>
                      <c:pt idx="9">
                        <c:v>129.35474048598076</c:v>
                      </c:pt>
                    </c:numCache>
                  </c:numRef>
                </c:yVal>
                <c:smooth val="0"/>
                <c:extLst xmlns:c15="http://schemas.microsoft.com/office/drawing/2012/chart">
                  <c:ext xmlns:c16="http://schemas.microsoft.com/office/drawing/2014/chart" uri="{C3380CC4-5D6E-409C-BE32-E72D297353CC}">
                    <c16:uniqueId val="{00000002-CAF3-4BED-92A0-C920253F440B}"/>
                  </c:ext>
                </c:extLst>
              </c15:ser>
            </c15:filteredScatterSeries>
          </c:ext>
        </c:extLst>
      </c:scatterChart>
      <c:valAx>
        <c:axId val="61357793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λ</a:t>
                </a:r>
                <a:r>
                  <a:rPr lang="it-IT"/>
                  <a:t>E(1/sec)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3581872"/>
        <c:crosses val="autoZero"/>
        <c:crossBetween val="midCat"/>
      </c:valAx>
      <c:valAx>
        <c:axId val="6135818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Tcycle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6135779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it-IT"/>
              <a:t>Wait Time vs </a:t>
            </a:r>
            <a:r>
              <a:rPr lang="el-GR"/>
              <a:t>λ</a:t>
            </a:r>
            <a:r>
              <a:rPr lang="it-IT"/>
              <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it-IT"/>
        </a:p>
      </c:txPr>
    </c:title>
    <c:autoTitleDeleted val="0"/>
    <c:plotArea>
      <c:layout/>
      <c:scatterChart>
        <c:scatterStyle val="lineMarker"/>
        <c:varyColors val="0"/>
        <c:ser>
          <c:idx val="0"/>
          <c:order val="0"/>
          <c:tx>
            <c:v>Wait Time</c:v>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Foglio1!$G$17:$G$26</c:f>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f>Foglio1!$L$32:$L$41</c:f>
              <c:numCache>
                <c:formatCode>General</c:formatCode>
                <c:ptCount val="10"/>
                <c:pt idx="0">
                  <c:v>271.14352999418463</c:v>
                </c:pt>
                <c:pt idx="1">
                  <c:v>151.65183513324251</c:v>
                </c:pt>
                <c:pt idx="2">
                  <c:v>105.32954793261737</c:v>
                </c:pt>
                <c:pt idx="3">
                  <c:v>80.102616517651015</c:v>
                </c:pt>
                <c:pt idx="4">
                  <c:v>64.17425648002218</c:v>
                </c:pt>
                <c:pt idx="5">
                  <c:v>53.219273482866598</c:v>
                </c:pt>
                <c:pt idx="6">
                  <c:v>45.245181441342822</c:v>
                </c:pt>
                <c:pt idx="7">
                  <c:v>39.199141746904886</c:v>
                </c:pt>
                <c:pt idx="8">
                  <c:v>34.470720974992972</c:v>
                </c:pt>
                <c:pt idx="9">
                  <c:v>30.681260851467123</c:v>
                </c:pt>
              </c:numCache>
            </c:numRef>
          </c:yVal>
          <c:smooth val="0"/>
          <c:extLst>
            <c:ext xmlns:c16="http://schemas.microsoft.com/office/drawing/2014/chart" uri="{C3380CC4-5D6E-409C-BE32-E72D297353CC}">
              <c16:uniqueId val="{00000000-24A1-4887-9256-2EED2F9D93AC}"/>
            </c:ext>
          </c:extLst>
        </c:ser>
        <c:dLbls>
          <c:showLegendKey val="0"/>
          <c:showVal val="0"/>
          <c:showCatName val="0"/>
          <c:showSerName val="0"/>
          <c:showPercent val="0"/>
          <c:showBubbleSize val="0"/>
        </c:dLbls>
        <c:axId val="590937816"/>
        <c:axId val="590939456"/>
        <c:extLst>
          <c:ext xmlns:c15="http://schemas.microsoft.com/office/drawing/2012/chart" uri="{02D57815-91ED-43cb-92C2-25804820EDAC}">
            <c15:filteredScatterSeries>
              <c15:ser>
                <c:idx val="1"/>
                <c:order val="1"/>
                <c:tx>
                  <c:v>10k tokens simulation</c:v>
                </c:tx>
                <c:spPr>
                  <a:ln w="9525" cap="rnd">
                    <a:solidFill>
                      <a:schemeClr val="accent2"/>
                    </a:solidFill>
                    <a:round/>
                  </a:ln>
                  <a:effectLst>
                    <a:outerShdw blurRad="40000" dist="23000" dir="5400000" rotWithShape="0">
                      <a:srgbClr val="000000">
                        <a:alpha val="35000"/>
                      </a:srgbClr>
                    </a:outerShdw>
                  </a:effectLst>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c:spPr>
                </c:marker>
                <c:xVal>
                  <c:numRef>
                    <c:extLst>
                      <c:ex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c:ext uri="{02D57815-91ED-43cb-92C2-25804820EDAC}">
                        <c15:formulaRef>
                          <c15:sqref>Foglio1!$M$32:$M$41</c15:sqref>
                        </c15:formulaRef>
                      </c:ext>
                    </c:extLst>
                    <c:numCache>
                      <c:formatCode>General</c:formatCode>
                      <c:ptCount val="10"/>
                      <c:pt idx="0">
                        <c:v>246.33</c:v>
                      </c:pt>
                      <c:pt idx="1">
                        <c:v>152.76</c:v>
                      </c:pt>
                      <c:pt idx="2">
                        <c:v>97.68</c:v>
                      </c:pt>
                      <c:pt idx="3">
                        <c:v>78.87</c:v>
                      </c:pt>
                      <c:pt idx="4">
                        <c:v>58.19</c:v>
                      </c:pt>
                      <c:pt idx="5">
                        <c:v>47.32</c:v>
                      </c:pt>
                      <c:pt idx="6">
                        <c:v>40.56</c:v>
                      </c:pt>
                      <c:pt idx="7">
                        <c:v>43.03</c:v>
                      </c:pt>
                      <c:pt idx="8">
                        <c:v>30.49</c:v>
                      </c:pt>
                      <c:pt idx="9">
                        <c:v>28.59</c:v>
                      </c:pt>
                    </c:numCache>
                  </c:numRef>
                </c:yVal>
                <c:smooth val="0"/>
                <c:extLst>
                  <c:ext xmlns:c16="http://schemas.microsoft.com/office/drawing/2014/chart" uri="{C3380CC4-5D6E-409C-BE32-E72D297353CC}">
                    <c16:uniqueId val="{00000001-24A1-4887-9256-2EED2F9D93AC}"/>
                  </c:ext>
                </c:extLst>
              </c15:ser>
            </c15:filteredScatterSeries>
            <c15:filteredScatterSeries>
              <c15:ser>
                <c:idx val="2"/>
                <c:order val="2"/>
                <c:tx>
                  <c:v>Wait Time IOT</c:v>
                </c:tx>
                <c:spPr>
                  <a:ln w="9525" cap="rnd">
                    <a:solidFill>
                      <a:schemeClr val="accent6"/>
                    </a:solidFill>
                    <a:round/>
                  </a:ln>
                  <a:effectLst>
                    <a:outerShdw blurRad="40000" dist="23000" dir="5400000" rotWithShape="0">
                      <a:srgbClr val="000000">
                        <a:alpha val="35000"/>
                      </a:srgbClr>
                    </a:outerShdw>
                  </a:effectLst>
                </c:spPr>
                <c:marker>
                  <c:symbol val="circle"/>
                  <c:size val="5"/>
                  <c:spPr>
                    <a:solidFill>
                      <a:srgbClr val="FFFF00"/>
                    </a:solidFill>
                    <a:ln w="9525">
                      <a:solidFill>
                        <a:schemeClr val="accent6"/>
                      </a:solidFill>
                      <a:round/>
                    </a:ln>
                    <a:effectLst>
                      <a:outerShdw blurRad="40000" dist="23000" dir="5400000" rotWithShape="0">
                        <a:srgbClr val="000000">
                          <a:alpha val="35000"/>
                        </a:srgbClr>
                      </a:outerShdw>
                    </a:effectLst>
                  </c:spPr>
                </c:marker>
                <c:xVal>
                  <c:numRef>
                    <c:extLst xmlns:c15="http://schemas.microsoft.com/office/drawing/2012/chart">
                      <c:ext xmlns:c15="http://schemas.microsoft.com/office/drawing/2012/chart" uri="{02D57815-91ED-43cb-92C2-25804820EDAC}">
                        <c15:formulaRef>
                          <c15:sqref>Foglio1!$G$17:$G$26</c15:sqref>
                        </c15:formulaRef>
                      </c:ext>
                    </c:extLst>
                    <c:numCache>
                      <c:formatCode>0.000</c:formatCode>
                      <c:ptCount val="10"/>
                      <c:pt idx="0">
                        <c:v>2.8571428571428571E-2</c:v>
                      </c:pt>
                      <c:pt idx="1">
                        <c:v>2.5000000000000001E-2</c:v>
                      </c:pt>
                      <c:pt idx="2">
                        <c:v>2.2222222222222223E-2</c:v>
                      </c:pt>
                      <c:pt idx="3">
                        <c:v>0.02</c:v>
                      </c:pt>
                      <c:pt idx="4">
                        <c:v>1.8181818181818181E-2</c:v>
                      </c:pt>
                      <c:pt idx="5">
                        <c:v>1.6666666666666666E-2</c:v>
                      </c:pt>
                      <c:pt idx="6">
                        <c:v>1.5384615384615385E-2</c:v>
                      </c:pt>
                      <c:pt idx="7">
                        <c:v>1.4285714285714285E-2</c:v>
                      </c:pt>
                      <c:pt idx="8">
                        <c:v>1.3333333333333334E-2</c:v>
                      </c:pt>
                      <c:pt idx="9">
                        <c:v>1.2500000000000001E-2</c:v>
                      </c:pt>
                    </c:numCache>
                  </c:numRef>
                </c:xVal>
                <c:yVal>
                  <c:numRef>
                    <c:extLst xmlns:c15="http://schemas.microsoft.com/office/drawing/2012/chart">
                      <c:ext xmlns:c15="http://schemas.microsoft.com/office/drawing/2012/chart" uri="{02D57815-91ED-43cb-92C2-25804820EDAC}">
                        <c15:formulaRef>
                          <c15:sqref>Foglio1!$N$32:$N$41</c15:sqref>
                        </c15:formulaRef>
                      </c:ext>
                    </c:extLst>
                    <c:numCache>
                      <c:formatCode>General</c:formatCode>
                      <c:ptCount val="10"/>
                      <c:pt idx="0">
                        <c:v>101.98436201098471</c:v>
                      </c:pt>
                      <c:pt idx="1">
                        <c:v>72.011845486215606</c:v>
                      </c:pt>
                      <c:pt idx="2">
                        <c:v>55.194284752110825</c:v>
                      </c:pt>
                      <c:pt idx="3">
                        <c:v>44.487980170753062</c:v>
                      </c:pt>
                      <c:pt idx="4">
                        <c:v>37.107804850325415</c:v>
                      </c:pt>
                      <c:pt idx="5">
                        <c:v>31.732165491089383</c:v>
                      </c:pt>
                      <c:pt idx="6">
                        <c:v>27.65430697627707</c:v>
                      </c:pt>
                      <c:pt idx="7">
                        <c:v>24.462695104036939</c:v>
                      </c:pt>
                      <c:pt idx="8">
                        <c:v>21.901864913579651</c:v>
                      </c:pt>
                      <c:pt idx="9">
                        <c:v>19.805102224537677</c:v>
                      </c:pt>
                    </c:numCache>
                  </c:numRef>
                </c:yVal>
                <c:smooth val="0"/>
                <c:extLst xmlns:c15="http://schemas.microsoft.com/office/drawing/2012/chart">
                  <c:ext xmlns:c16="http://schemas.microsoft.com/office/drawing/2014/chart" uri="{C3380CC4-5D6E-409C-BE32-E72D297353CC}">
                    <c16:uniqueId val="{00000002-24A1-4887-9256-2EED2F9D93AC}"/>
                  </c:ext>
                </c:extLst>
              </c15:ser>
            </c15:filteredScatterSeries>
          </c:ext>
        </c:extLst>
      </c:scatterChart>
      <c:valAx>
        <c:axId val="59093781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l-GR"/>
                  <a:t>λ</a:t>
                </a:r>
                <a:r>
                  <a:rPr lang="it-IT"/>
                  <a:t>E(1/sec)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0.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90939456"/>
        <c:crosses val="autoZero"/>
        <c:crossBetween val="midCat"/>
      </c:valAx>
      <c:valAx>
        <c:axId val="59093945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it-IT"/>
                  <a:t>Wait Time (sec)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it-IT"/>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crossAx val="5909378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it-IT"/>
        </a:p>
      </c:txPr>
    </c:legend>
    <c:plotVisOnly val="1"/>
    <c:dispBlanksAs val="gap"/>
    <c:showDLblsOverMax val="0"/>
  </c:chart>
  <c:spPr>
    <a:solidFill>
      <a:schemeClr val="bg1"/>
    </a:soli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3.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4.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5.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975F5-BD08-4348-BA30-950B93D0D449}" type="datetimeFigureOut">
              <a:rPr lang="en-US" smtClean="0"/>
              <a:t>5/7/2020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03308-064A-4B2F-A17D-E9691033BE5B}" type="slidenum">
              <a:rPr lang="en-US" smtClean="0"/>
              <a:t>‹N›</a:t>
            </a:fld>
            <a:endParaRPr lang="en-US"/>
          </a:p>
        </p:txBody>
      </p:sp>
    </p:spTree>
    <p:extLst>
      <p:ext uri="{BB962C8B-B14F-4D97-AF65-F5344CB8AC3E}">
        <p14:creationId xmlns:p14="http://schemas.microsoft.com/office/powerpoint/2010/main" val="4217329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dirty="0"/>
          </a:p>
        </p:txBody>
      </p:sp>
    </p:spTree>
    <p:extLst>
      <p:ext uri="{BB962C8B-B14F-4D97-AF65-F5344CB8AC3E}">
        <p14:creationId xmlns:p14="http://schemas.microsoft.com/office/powerpoint/2010/main" val="230537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4E03308-064A-4B2F-A17D-E9691033BE5B}" type="slidenum">
              <a:rPr lang="en-US" smtClean="0"/>
              <a:t>24</a:t>
            </a:fld>
            <a:endParaRPr lang="en-US"/>
          </a:p>
        </p:txBody>
      </p:sp>
    </p:spTree>
    <p:extLst>
      <p:ext uri="{BB962C8B-B14F-4D97-AF65-F5344CB8AC3E}">
        <p14:creationId xmlns:p14="http://schemas.microsoft.com/office/powerpoint/2010/main" val="306828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960930"/>
            <a:ext cx="8246070" cy="1374345"/>
          </a:xfrm>
          <a:noFill/>
          <a:effectLst/>
        </p:spPr>
        <p:txBody>
          <a:bodyPr>
            <a:normAutofit/>
          </a:bodyPr>
          <a:lstStyle>
            <a:lvl1pPr algn="l">
              <a:defRPr sz="3600">
                <a:solidFill>
                  <a:schemeClr val="bg1"/>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335275"/>
            <a:ext cx="8246070" cy="610820"/>
          </a:xfrm>
          <a:noFill/>
        </p:spPr>
        <p:txBody>
          <a:bodyPr>
            <a:normAutofit/>
          </a:bodyPr>
          <a:lstStyle>
            <a:lvl1pPr marL="0" indent="0" algn="l">
              <a:buNone/>
              <a:defRPr sz="2800" b="0" i="0">
                <a:solidFill>
                  <a:srgbClr val="6D9E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39290"/>
          </a:xfrm>
        </p:spPr>
        <p:txBody>
          <a:bodyPr>
            <a:normAutofit/>
          </a:bodyPr>
          <a:lstStyle>
            <a:lvl1pPr algn="l">
              <a:defRPr sz="3600" baseline="0">
                <a:solidFill>
                  <a:srgbClr val="6D9E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35951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6" cy="572644"/>
          </a:xfrm>
        </p:spPr>
        <p:txBody>
          <a:bodyPr>
            <a:normAutofit/>
          </a:bodyPr>
          <a:lstStyle>
            <a:lvl1pPr algn="l">
              <a:defRPr sz="3600">
                <a:solidFill>
                  <a:srgbClr val="6D9E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6260906"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1" cy="763525"/>
          </a:xfrm>
        </p:spPr>
        <p:txBody>
          <a:bodyPr>
            <a:normAutofit/>
          </a:bodyPr>
          <a:lstStyle>
            <a:lvl1pPr algn="l">
              <a:defRPr sz="3600" baseline="0">
                <a:solidFill>
                  <a:srgbClr val="6D9E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extLst>
              <a:ext uri="{BEBA8EAE-BF5A-486C-A8C5-ECC9F3942E4B}">
                <a14:imgProps xmlns:a14="http://schemas.microsoft.com/office/drawing/2010/main">
                  <a14:imgLayer r:embed="rId15">
                    <a14:imgEffect>
                      <a14:artisticPastelsSmooth trans="20000" scaling="1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BEBA8EAE-BF5A-486C-A8C5-ECC9F3942E4B}">
                <a14:imgProps xmlns:a14="http://schemas.microsoft.com/office/drawing/2010/main">
                  <a14:imgLayer r:embed="rId3">
                    <a14:imgEffect>
                      <a14:artisticPastelsSmooth trans="20000" scaling="1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a:t>AIRPORT PASSENGERS FLOW</a:t>
            </a:r>
          </a:p>
        </p:txBody>
      </p:sp>
      <p:sp>
        <p:nvSpPr>
          <p:cNvPr id="3" name="Subtitle 2"/>
          <p:cNvSpPr>
            <a:spLocks noGrp="1"/>
          </p:cNvSpPr>
          <p:nvPr>
            <p:ph type="subTitle" idx="1"/>
          </p:nvPr>
        </p:nvSpPr>
        <p:spPr/>
        <p:txBody>
          <a:bodyPr>
            <a:normAutofit lnSpcReduction="10000"/>
          </a:bodyPr>
          <a:lstStyle/>
          <a:p>
            <a:r>
              <a:rPr lang="en-US" sz="3600" b="1" i="1" dirty="0"/>
              <a:t>BPR and Performance Analysis</a:t>
            </a:r>
          </a:p>
        </p:txBody>
      </p:sp>
      <p:sp>
        <p:nvSpPr>
          <p:cNvPr id="4" name="Rettangolo 3">
            <a:extLst>
              <a:ext uri="{FF2B5EF4-FFF2-40B4-BE49-F238E27FC236}">
                <a16:creationId xmlns:a16="http://schemas.microsoft.com/office/drawing/2014/main" id="{300708F4-9BFE-4788-885A-4D5EE1E66868}"/>
              </a:ext>
            </a:extLst>
          </p:cNvPr>
          <p:cNvSpPr/>
          <p:nvPr/>
        </p:nvSpPr>
        <p:spPr>
          <a:xfrm>
            <a:off x="296260" y="4251505"/>
            <a:ext cx="4572000" cy="736355"/>
          </a:xfrm>
          <a:prstGeom prst="rect">
            <a:avLst/>
          </a:prstGeom>
        </p:spPr>
        <p:txBody>
          <a:bodyPr>
            <a:spAutoFit/>
          </a:bodyPr>
          <a:lstStyle/>
          <a:p>
            <a:pPr>
              <a:lnSpc>
                <a:spcPct val="107000"/>
              </a:lnSpc>
              <a:spcAft>
                <a:spcPts val="800"/>
              </a:spcAft>
            </a:pPr>
            <a:r>
              <a:rPr lang="en-GB" sz="2000" b="1" dirty="0">
                <a:solidFill>
                  <a:schemeClr val="bg1"/>
                </a:solidFill>
                <a:ea typeface="Calibri" panose="020F0502020204030204" pitchFamily="34" charset="0"/>
                <a:cs typeface="Times New Roman" panose="02020603050405020304" pitchFamily="18" charset="0"/>
              </a:rPr>
              <a:t>Pietro Ruffo</a:t>
            </a:r>
            <a:br>
              <a:rPr lang="it-IT" sz="2000" b="1" dirty="0">
                <a:solidFill>
                  <a:schemeClr val="bg1"/>
                </a:solidFill>
                <a:ea typeface="Calibri" panose="020F0502020204030204" pitchFamily="34" charset="0"/>
                <a:cs typeface="Times New Roman" panose="02020603050405020304" pitchFamily="18" charset="0"/>
              </a:rPr>
            </a:br>
            <a:r>
              <a:rPr lang="it-IT" sz="2000" b="1" dirty="0" err="1">
                <a:solidFill>
                  <a:schemeClr val="bg1"/>
                </a:solidFill>
                <a:ea typeface="Times New Roman" panose="02020603050405020304" pitchFamily="18" charset="0"/>
                <a:cs typeface="Times New Roman" panose="02020603050405020304" pitchFamily="18" charset="0"/>
              </a:rPr>
              <a:t>Othman</a:t>
            </a:r>
            <a:r>
              <a:rPr lang="it-IT" sz="2000" b="1" dirty="0">
                <a:solidFill>
                  <a:schemeClr val="bg1"/>
                </a:solidFill>
                <a:ea typeface="Times New Roman" panose="02020603050405020304" pitchFamily="18" charset="0"/>
                <a:cs typeface="Times New Roman" panose="02020603050405020304" pitchFamily="18" charset="0"/>
              </a:rPr>
              <a:t> Al-</a:t>
            </a:r>
            <a:r>
              <a:rPr lang="it-IT" sz="2000" b="1" dirty="0" err="1">
                <a:solidFill>
                  <a:schemeClr val="bg1"/>
                </a:solidFill>
                <a:ea typeface="Times New Roman" panose="02020603050405020304" pitchFamily="18" charset="0"/>
                <a:cs typeface="Times New Roman" panose="02020603050405020304" pitchFamily="18" charset="0"/>
              </a:rPr>
              <a:t>Akhali</a:t>
            </a:r>
            <a:endParaRPr lang="it-IT" sz="2000" b="1"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olo 16">
            <a:extLst>
              <a:ext uri="{FF2B5EF4-FFF2-40B4-BE49-F238E27FC236}">
                <a16:creationId xmlns:a16="http://schemas.microsoft.com/office/drawing/2014/main" id="{930F64A1-4B6B-4E7D-902E-0870263ABB7C}"/>
              </a:ext>
            </a:extLst>
          </p:cNvPr>
          <p:cNvSpPr>
            <a:spLocks noGrp="1"/>
          </p:cNvSpPr>
          <p:nvPr>
            <p:ph type="title"/>
          </p:nvPr>
        </p:nvSpPr>
        <p:spPr>
          <a:xfrm>
            <a:off x="143556" y="1"/>
            <a:ext cx="7635250" cy="586584"/>
          </a:xfrm>
        </p:spPr>
        <p:txBody>
          <a:bodyPr>
            <a:normAutofit fontScale="90000"/>
          </a:bodyPr>
          <a:lstStyle/>
          <a:p>
            <a:r>
              <a:rPr lang="it-IT" b="1" dirty="0"/>
              <a:t>Gamma Distribution</a:t>
            </a:r>
          </a:p>
        </p:txBody>
      </p:sp>
      <p:sp>
        <p:nvSpPr>
          <p:cNvPr id="3" name="Segnaposto contenuto 2">
            <a:extLst>
              <a:ext uri="{FF2B5EF4-FFF2-40B4-BE49-F238E27FC236}">
                <a16:creationId xmlns:a16="http://schemas.microsoft.com/office/drawing/2014/main" id="{D58AE5C1-CE9C-49BB-B5A0-5DAA01BD0E85}"/>
              </a:ext>
            </a:extLst>
          </p:cNvPr>
          <p:cNvSpPr>
            <a:spLocks noGrp="1"/>
          </p:cNvSpPr>
          <p:nvPr>
            <p:ph idx="1"/>
          </p:nvPr>
        </p:nvSpPr>
        <p:spPr>
          <a:xfrm>
            <a:off x="143556" y="586585"/>
            <a:ext cx="8551480" cy="4123035"/>
          </a:xfrm>
        </p:spPr>
        <p:txBody>
          <a:bodyPr>
            <a:normAutofit/>
          </a:bodyPr>
          <a:lstStyle/>
          <a:p>
            <a:pPr marL="0" indent="0">
              <a:buNone/>
            </a:pPr>
            <a:r>
              <a:rPr lang="en-GB" sz="1400" b="1" dirty="0">
                <a:effectLst>
                  <a:outerShdw blurRad="38100" dist="38100" dir="2700000" algn="tl">
                    <a:srgbClr val="000000">
                      <a:alpha val="43137"/>
                    </a:srgbClr>
                  </a:outerShdw>
                </a:effectLst>
              </a:rPr>
              <a:t>Time will be modelled by using an exponential distribution which is a particular case of the gamma distribution.</a:t>
            </a:r>
            <a:br>
              <a:rPr lang="en-GB" sz="1400" b="1" dirty="0">
                <a:effectLst>
                  <a:outerShdw blurRad="38100" dist="38100" dir="2700000" algn="tl">
                    <a:srgbClr val="000000">
                      <a:alpha val="43137"/>
                    </a:srgbClr>
                  </a:outerShdw>
                </a:effectLst>
              </a:rPr>
            </a:br>
            <a:endParaRPr lang="en-GB" sz="1400" b="1" dirty="0">
              <a:effectLst>
                <a:outerShdw blurRad="38100" dist="38100" dir="2700000" algn="tl">
                  <a:srgbClr val="000000">
                    <a:alpha val="43137"/>
                  </a:srgbClr>
                </a:outerShdw>
              </a:effectLst>
            </a:endParaRPr>
          </a:p>
          <a:p>
            <a:pPr marL="0" indent="0">
              <a:buNone/>
            </a:pPr>
            <a:r>
              <a:rPr lang="en-US" sz="1400" b="1" dirty="0">
                <a:effectLst>
                  <a:outerShdw blurRad="38100" dist="38100" dir="2700000" algn="tl">
                    <a:srgbClr val="000000">
                      <a:alpha val="43137"/>
                    </a:srgbClr>
                  </a:outerShdw>
                </a:effectLst>
              </a:rPr>
              <a:t>The Gamma distribution is widely used in engineering, science, and business, to model continuous variables that are always positive and have skewed distributions (such as time in a </a:t>
            </a:r>
            <a:r>
              <a:rPr lang="en-US" sz="1400" b="1" dirty="0" err="1">
                <a:effectLst>
                  <a:outerShdw blurRad="38100" dist="38100" dir="2700000" algn="tl">
                    <a:srgbClr val="000000">
                      <a:alpha val="43137"/>
                    </a:srgbClr>
                  </a:outerShdw>
                </a:effectLst>
              </a:rPr>
              <a:t>poisson</a:t>
            </a:r>
            <a:r>
              <a:rPr lang="en-US" sz="1400" b="1" dirty="0">
                <a:effectLst>
                  <a:outerShdw blurRad="38100" dist="38100" dir="2700000" algn="tl">
                    <a:srgbClr val="000000">
                      <a:alpha val="43137"/>
                    </a:srgbClr>
                  </a:outerShdw>
                </a:effectLst>
              </a:rPr>
              <a:t> process). </a:t>
            </a:r>
            <a:br>
              <a:rPr lang="en-GB" sz="1400" b="1" dirty="0">
                <a:effectLst>
                  <a:outerShdw blurRad="38100" dist="38100" dir="2700000" algn="tl">
                    <a:srgbClr val="000000">
                      <a:alpha val="43137"/>
                    </a:srgbClr>
                  </a:outerShdw>
                </a:effectLst>
              </a:rPr>
            </a:br>
            <a:r>
              <a:rPr lang="en-GB" sz="1400" b="1" dirty="0">
                <a:effectLst>
                  <a:outerShdw blurRad="38100" dist="38100" dir="2700000" algn="tl">
                    <a:srgbClr val="000000">
                      <a:alpha val="43137"/>
                    </a:srgbClr>
                  </a:outerShdw>
                </a:effectLst>
              </a:rPr>
              <a:t>The parameters k defines the shape while </a:t>
            </a:r>
            <a:r>
              <a:rPr lang="it-IT" sz="1400" b="1" dirty="0">
                <a:effectLst>
                  <a:outerShdw blurRad="38100" dist="38100" dir="2700000" algn="tl">
                    <a:srgbClr val="000000">
                      <a:alpha val="43137"/>
                    </a:srgbClr>
                  </a:outerShdw>
                </a:effectLst>
              </a:rPr>
              <a:t>θ</a:t>
            </a:r>
            <a:r>
              <a:rPr lang="en-GB" sz="1400" b="1" dirty="0">
                <a:effectLst>
                  <a:outerShdw blurRad="38100" dist="38100" dir="2700000" algn="tl">
                    <a:srgbClr val="000000">
                      <a:alpha val="43137"/>
                    </a:srgbClr>
                  </a:outerShdw>
                </a:effectLst>
              </a:rPr>
              <a:t> indicates the scale. </a:t>
            </a:r>
          </a:p>
          <a:p>
            <a:pPr marL="0" indent="0">
              <a:buNone/>
            </a:pPr>
            <a:br>
              <a:rPr lang="en-GB" sz="1400" b="1" dirty="0">
                <a:effectLst>
                  <a:outerShdw blurRad="38100" dist="38100" dir="2700000" algn="tl">
                    <a:srgbClr val="000000">
                      <a:alpha val="43137"/>
                    </a:srgbClr>
                  </a:outerShdw>
                </a:effectLst>
              </a:rPr>
            </a:br>
            <a:endParaRPr lang="it-IT" sz="1400" b="1" dirty="0">
              <a:effectLst>
                <a:outerShdw blurRad="38100" dist="38100" dir="2700000" algn="tl">
                  <a:srgbClr val="000000">
                    <a:alpha val="43137"/>
                  </a:srgbClr>
                </a:outerShdw>
              </a:effectLst>
            </a:endParaRPr>
          </a:p>
        </p:txBody>
      </p:sp>
      <p:pic>
        <p:nvPicPr>
          <p:cNvPr id="16" name="Immagine 15">
            <a:extLst>
              <a:ext uri="{FF2B5EF4-FFF2-40B4-BE49-F238E27FC236}">
                <a16:creationId xmlns:a16="http://schemas.microsoft.com/office/drawing/2014/main" id="{53DB57AA-C484-48CE-A814-73EA4923DCD1}"/>
              </a:ext>
            </a:extLst>
          </p:cNvPr>
          <p:cNvPicPr>
            <a:picLocks noChangeAspect="1"/>
          </p:cNvPicPr>
          <p:nvPr/>
        </p:nvPicPr>
        <p:blipFill rotWithShape="1">
          <a:blip r:embed="rId2"/>
          <a:srcRect t="-878" r="-40"/>
          <a:stretch/>
        </p:blipFill>
        <p:spPr>
          <a:xfrm>
            <a:off x="296260" y="1960930"/>
            <a:ext cx="7937493" cy="2988275"/>
          </a:xfrm>
          <a:prstGeom prst="rect">
            <a:avLst/>
          </a:prstGeom>
          <a:effectLst>
            <a:outerShdw blurRad="50800" dist="38100" dir="13500000" algn="br" rotWithShape="0">
              <a:prstClr val="black">
                <a:alpha val="40000"/>
              </a:prstClr>
            </a:outerShdw>
          </a:effectLst>
          <a:scene3d>
            <a:camera prst="orthographicFront"/>
            <a:lightRig rig="threePt" dir="t"/>
          </a:scene3d>
          <a:sp3d>
            <a:bevelT/>
            <a:bevelB/>
          </a:sp3d>
        </p:spPr>
      </p:pic>
    </p:spTree>
    <p:extLst>
      <p:ext uri="{BB962C8B-B14F-4D97-AF65-F5344CB8AC3E}">
        <p14:creationId xmlns:p14="http://schemas.microsoft.com/office/powerpoint/2010/main" val="70973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909C7BD-27A6-4AAD-B9AA-ABFBFACA214C}"/>
              </a:ext>
            </a:extLst>
          </p:cNvPr>
          <p:cNvSpPr>
            <a:spLocks noGrp="1"/>
          </p:cNvSpPr>
          <p:nvPr>
            <p:ph type="title"/>
          </p:nvPr>
        </p:nvSpPr>
        <p:spPr>
          <a:xfrm>
            <a:off x="-9149" y="-176939"/>
            <a:ext cx="7635250" cy="916230"/>
          </a:xfrm>
        </p:spPr>
        <p:txBody>
          <a:bodyPr>
            <a:normAutofit/>
          </a:bodyPr>
          <a:lstStyle/>
          <a:p>
            <a:r>
              <a:rPr lang="it-IT" b="1" dirty="0" err="1"/>
              <a:t>Exponential</a:t>
            </a:r>
            <a:r>
              <a:rPr lang="it-IT" b="1" dirty="0"/>
              <a:t> Distribution</a:t>
            </a:r>
          </a:p>
        </p:txBody>
      </p:sp>
      <p:sp>
        <p:nvSpPr>
          <p:cNvPr id="3" name="Segnaposto contenuto 2">
            <a:extLst>
              <a:ext uri="{FF2B5EF4-FFF2-40B4-BE49-F238E27FC236}">
                <a16:creationId xmlns:a16="http://schemas.microsoft.com/office/drawing/2014/main" id="{5A813BCA-E5CE-4CC3-9FF7-98988B35B867}"/>
              </a:ext>
            </a:extLst>
          </p:cNvPr>
          <p:cNvSpPr>
            <a:spLocks noGrp="1"/>
          </p:cNvSpPr>
          <p:nvPr>
            <p:ph idx="1"/>
          </p:nvPr>
        </p:nvSpPr>
        <p:spPr>
          <a:xfrm>
            <a:off x="143554" y="739291"/>
            <a:ext cx="8551481" cy="3970329"/>
          </a:xfrm>
        </p:spPr>
        <p:txBody>
          <a:bodyPr/>
          <a:lstStyle/>
          <a:p>
            <a:pPr marL="0" indent="0">
              <a:buNone/>
            </a:pPr>
            <a:r>
              <a:rPr lang="en-GB" sz="1800" b="1" dirty="0"/>
              <a:t>In </a:t>
            </a:r>
            <a:r>
              <a:rPr lang="en-GB" sz="1800" b="1" dirty="0" err="1"/>
              <a:t>Yasper</a:t>
            </a:r>
            <a:r>
              <a:rPr lang="en-GB" sz="1800" b="1" dirty="0"/>
              <a:t> the parameter k is equal to 1, this is because by setting mean and standard deviation equal, it will be possible to obtain a negative exponential distribution that has the property of being memoryless as well.</a:t>
            </a:r>
            <a:endParaRPr lang="it-IT" dirty="0"/>
          </a:p>
        </p:txBody>
      </p:sp>
      <p:pic>
        <p:nvPicPr>
          <p:cNvPr id="4" name="Immagine 3">
            <a:extLst>
              <a:ext uri="{FF2B5EF4-FFF2-40B4-BE49-F238E27FC236}">
                <a16:creationId xmlns:a16="http://schemas.microsoft.com/office/drawing/2014/main" id="{DFE1836F-6787-46A7-9DB9-F5629080BDB5}"/>
              </a:ext>
            </a:extLst>
          </p:cNvPr>
          <p:cNvPicPr>
            <a:picLocks noChangeAspect="1"/>
          </p:cNvPicPr>
          <p:nvPr/>
        </p:nvPicPr>
        <p:blipFill>
          <a:blip r:embed="rId2"/>
          <a:stretch>
            <a:fillRect/>
          </a:stretch>
        </p:blipFill>
        <p:spPr>
          <a:xfrm>
            <a:off x="496968" y="1808225"/>
            <a:ext cx="8150064" cy="3241309"/>
          </a:xfrm>
          <a:prstGeom prst="rect">
            <a:avLst/>
          </a:prstGeom>
          <a:scene3d>
            <a:camera prst="orthographicFront"/>
            <a:lightRig rig="threePt" dir="t"/>
          </a:scene3d>
          <a:sp3d extrusionH="76200" contourW="12700">
            <a:bevelT w="165100" prst="coolSlant"/>
            <a:bevelB/>
            <a:extrusionClr>
              <a:srgbClr val="002060"/>
            </a:extrusionClr>
            <a:contourClr>
              <a:srgbClr val="002060"/>
            </a:contourClr>
          </a:sp3d>
        </p:spPr>
      </p:pic>
    </p:spTree>
    <p:extLst>
      <p:ext uri="{BB962C8B-B14F-4D97-AF65-F5344CB8AC3E}">
        <p14:creationId xmlns:p14="http://schemas.microsoft.com/office/powerpoint/2010/main" val="416030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9F10B7-7F3B-4782-BDC8-1AA17143C36E}"/>
              </a:ext>
            </a:extLst>
          </p:cNvPr>
          <p:cNvSpPr>
            <a:spLocks noGrp="1"/>
          </p:cNvSpPr>
          <p:nvPr>
            <p:ph type="title"/>
          </p:nvPr>
        </p:nvSpPr>
        <p:spPr>
          <a:xfrm>
            <a:off x="143555" y="0"/>
            <a:ext cx="8246070" cy="739290"/>
          </a:xfrm>
        </p:spPr>
        <p:txBody>
          <a:bodyPr/>
          <a:lstStyle/>
          <a:p>
            <a:r>
              <a:rPr lang="en-GB" b="1" dirty="0">
                <a:effectLst/>
              </a:rPr>
              <a:t>Queueing theory</a:t>
            </a:r>
            <a:r>
              <a:rPr lang="en-GB" dirty="0">
                <a:effectLst/>
              </a:rPr>
              <a:t> </a:t>
            </a:r>
            <a:endParaRPr lang="it-IT" dirty="0"/>
          </a:p>
        </p:txBody>
      </p:sp>
      <p:sp>
        <p:nvSpPr>
          <p:cNvPr id="3" name="Segnaposto contenuto 2">
            <a:extLst>
              <a:ext uri="{FF2B5EF4-FFF2-40B4-BE49-F238E27FC236}">
                <a16:creationId xmlns:a16="http://schemas.microsoft.com/office/drawing/2014/main" id="{D58FCEC6-9356-4B0B-ADD5-EBA343CA9181}"/>
              </a:ext>
            </a:extLst>
          </p:cNvPr>
          <p:cNvSpPr>
            <a:spLocks noGrp="1"/>
          </p:cNvSpPr>
          <p:nvPr>
            <p:ph idx="1"/>
          </p:nvPr>
        </p:nvSpPr>
        <p:spPr>
          <a:xfrm>
            <a:off x="296260" y="586585"/>
            <a:ext cx="8246070" cy="4275741"/>
          </a:xfrm>
        </p:spPr>
        <p:txBody>
          <a:bodyPr>
            <a:noAutofit/>
          </a:bodyPr>
          <a:lstStyle/>
          <a:p>
            <a:pPr marL="0" indent="0">
              <a:buNone/>
            </a:pPr>
            <a:r>
              <a:rPr lang="en-GB" sz="1600" b="1" dirty="0"/>
              <a:t>Queueing theory is the mathematical study of waiting lines, or queues.</a:t>
            </a:r>
            <a:endParaRPr lang="it-IT" sz="1600" b="1" dirty="0"/>
          </a:p>
          <a:p>
            <a:pPr marL="0" indent="0">
              <a:buNone/>
            </a:pPr>
            <a:endParaRPr lang="en-GB" sz="1600" b="1" dirty="0"/>
          </a:p>
          <a:p>
            <a:pPr marL="0" indent="0">
              <a:buNone/>
            </a:pPr>
            <a:endParaRPr lang="en-GB" sz="1600" b="1" dirty="0"/>
          </a:p>
          <a:p>
            <a:pPr marL="0" indent="0">
              <a:buNone/>
            </a:pPr>
            <a:endParaRPr lang="en-GB" sz="1600" b="1" dirty="0"/>
          </a:p>
          <a:p>
            <a:pPr marL="0" indent="0">
              <a:buNone/>
            </a:pPr>
            <a:r>
              <a:rPr lang="en-GB" sz="1600" b="1" dirty="0"/>
              <a:t>The parameters on which the analysis will focus are:</a:t>
            </a:r>
            <a:r>
              <a:rPr lang="it-IT" sz="1600" b="1" dirty="0"/>
              <a:t> </a:t>
            </a:r>
          </a:p>
          <a:p>
            <a:pPr lvl="0"/>
            <a:r>
              <a:rPr lang="it-IT" sz="1600" b="1" dirty="0"/>
              <a:t>λ</a:t>
            </a:r>
            <a:r>
              <a:rPr lang="en-GB" sz="1600" b="1" dirty="0"/>
              <a:t> = mean arrival rate (expected # arrivals per unit time)</a:t>
            </a:r>
            <a:endParaRPr lang="it-IT" sz="1600" b="1" dirty="0"/>
          </a:p>
          <a:p>
            <a:pPr lvl="0"/>
            <a:r>
              <a:rPr lang="it-IT" sz="1600" b="1" dirty="0"/>
              <a:t>μ</a:t>
            </a:r>
            <a:r>
              <a:rPr lang="en-GB" sz="1600" b="1" dirty="0"/>
              <a:t> = mean service rate for a busy server</a:t>
            </a:r>
            <a:endParaRPr lang="it-IT" sz="1600" b="1" dirty="0"/>
          </a:p>
          <a:p>
            <a:pPr lvl="0"/>
            <a:r>
              <a:rPr lang="en-GB" sz="1600" b="1" dirty="0"/>
              <a:t>1/</a:t>
            </a:r>
            <a:r>
              <a:rPr lang="it-IT" sz="1600" b="1" dirty="0"/>
              <a:t>λ</a:t>
            </a:r>
            <a:r>
              <a:rPr lang="en-GB" sz="1600" b="1" dirty="0"/>
              <a:t> = expected interarrival time</a:t>
            </a:r>
            <a:endParaRPr lang="it-IT" sz="1600" b="1" dirty="0"/>
          </a:p>
          <a:p>
            <a:pPr lvl="0"/>
            <a:r>
              <a:rPr lang="en-GB" sz="1600" b="1" dirty="0"/>
              <a:t>1/</a:t>
            </a:r>
            <a:r>
              <a:rPr lang="it-IT" sz="1600" b="1" dirty="0"/>
              <a:t>μ</a:t>
            </a:r>
            <a:r>
              <a:rPr lang="en-GB" sz="1600" b="1" dirty="0"/>
              <a:t> = expected service time</a:t>
            </a:r>
            <a:endParaRPr lang="it-IT" sz="1600" b="1" dirty="0"/>
          </a:p>
          <a:p>
            <a:pPr lvl="0"/>
            <a:r>
              <a:rPr lang="it-IT" sz="1600" b="1" dirty="0"/>
              <a:t>ρ</a:t>
            </a:r>
            <a:r>
              <a:rPr lang="en-GB" sz="1600" b="1" dirty="0"/>
              <a:t>= </a:t>
            </a:r>
            <a:r>
              <a:rPr lang="it-IT" sz="1600" b="1" dirty="0"/>
              <a:t>λ</a:t>
            </a:r>
            <a:r>
              <a:rPr lang="en-GB" sz="1600" b="1" dirty="0"/>
              <a:t> / </a:t>
            </a:r>
            <a:r>
              <a:rPr lang="it-IT" sz="1600" b="1" dirty="0"/>
              <a:t>μ</a:t>
            </a:r>
            <a:r>
              <a:rPr lang="en-GB" sz="1600" b="1" dirty="0"/>
              <a:t> = utilization factor for the service facility </a:t>
            </a:r>
            <a:r>
              <a:rPr lang="en-GB" sz="1400" b="1" dirty="0"/>
              <a:t>(it must be lower than 0.75, never above 1)</a:t>
            </a:r>
            <a:endParaRPr lang="it-IT" sz="1400" b="1" dirty="0"/>
          </a:p>
          <a:p>
            <a:pPr lvl="0"/>
            <a:r>
              <a:rPr lang="en-GB" sz="1600" b="1" dirty="0"/>
              <a:t>L is the mean # of customers in the system (waiting area plus the service area)</a:t>
            </a:r>
            <a:endParaRPr lang="it-IT" sz="1600" b="1" dirty="0"/>
          </a:p>
          <a:p>
            <a:pPr lvl="0"/>
            <a:r>
              <a:rPr lang="en-GB" sz="1600" b="1" dirty="0"/>
              <a:t>W is the mean time for a customer to go through the system</a:t>
            </a:r>
            <a:endParaRPr lang="it-IT" sz="1600" b="1" dirty="0"/>
          </a:p>
          <a:p>
            <a:pPr lvl="0"/>
            <a:r>
              <a:rPr lang="en-GB" sz="1600" b="1" dirty="0" err="1"/>
              <a:t>Lq</a:t>
            </a:r>
            <a:r>
              <a:rPr lang="en-GB" sz="1600" b="1" dirty="0"/>
              <a:t> is the mean # of customers in the queue (waiting area)</a:t>
            </a:r>
            <a:endParaRPr lang="it-IT" sz="1600" b="1" dirty="0"/>
          </a:p>
          <a:p>
            <a:pPr lvl="0"/>
            <a:r>
              <a:rPr lang="en-GB" sz="1600" b="1" dirty="0" err="1"/>
              <a:t>Wq</a:t>
            </a:r>
            <a:r>
              <a:rPr lang="en-GB" sz="1600" b="1" dirty="0"/>
              <a:t> is the mean waiting time for a customer in the queue (waiting area)</a:t>
            </a:r>
            <a:endParaRPr lang="it-IT" sz="1600" b="1" dirty="0"/>
          </a:p>
          <a:p>
            <a:endParaRPr lang="it-IT" sz="1600" b="1" dirty="0"/>
          </a:p>
        </p:txBody>
      </p:sp>
      <p:pic>
        <p:nvPicPr>
          <p:cNvPr id="4" name="Immagine 3">
            <a:extLst>
              <a:ext uri="{FF2B5EF4-FFF2-40B4-BE49-F238E27FC236}">
                <a16:creationId xmlns:a16="http://schemas.microsoft.com/office/drawing/2014/main" id="{B822847E-54C5-481B-86F9-7AA2A79F74FC}"/>
              </a:ext>
            </a:extLst>
          </p:cNvPr>
          <p:cNvPicPr/>
          <p:nvPr/>
        </p:nvPicPr>
        <p:blipFill>
          <a:blip r:embed="rId2"/>
          <a:stretch>
            <a:fillRect/>
          </a:stretch>
        </p:blipFill>
        <p:spPr>
          <a:xfrm>
            <a:off x="448964" y="1044699"/>
            <a:ext cx="1985165" cy="763525"/>
          </a:xfrm>
          <a:prstGeom prst="rect">
            <a:avLst/>
          </a:prstGeom>
          <a:scene3d>
            <a:camera prst="orthographicFront"/>
            <a:lightRig rig="threePt" dir="t"/>
          </a:scene3d>
          <a:sp3d>
            <a:bevelT/>
          </a:sp3d>
        </p:spPr>
      </p:pic>
    </p:spTree>
    <p:extLst>
      <p:ext uri="{BB962C8B-B14F-4D97-AF65-F5344CB8AC3E}">
        <p14:creationId xmlns:p14="http://schemas.microsoft.com/office/powerpoint/2010/main" val="67572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E81C22-6A3F-4F1D-B0FB-A40129A3713F}"/>
              </a:ext>
            </a:extLst>
          </p:cNvPr>
          <p:cNvSpPr>
            <a:spLocks noGrp="1"/>
          </p:cNvSpPr>
          <p:nvPr>
            <p:ph type="title"/>
          </p:nvPr>
        </p:nvSpPr>
        <p:spPr>
          <a:xfrm>
            <a:off x="143555" y="128471"/>
            <a:ext cx="8246070" cy="610820"/>
          </a:xfrm>
        </p:spPr>
        <p:txBody>
          <a:bodyPr>
            <a:normAutofit fontScale="90000"/>
          </a:bodyPr>
          <a:lstStyle/>
          <a:p>
            <a:r>
              <a:rPr lang="en-GB" b="1" dirty="0">
                <a:effectLst/>
              </a:rPr>
              <a:t>Little’s Theorem </a:t>
            </a:r>
            <a:endParaRPr lang="it-IT" b="1" dirty="0"/>
          </a:p>
        </p:txBody>
      </p:sp>
      <p:sp>
        <p:nvSpPr>
          <p:cNvPr id="3" name="Segnaposto contenuto 2">
            <a:extLst>
              <a:ext uri="{FF2B5EF4-FFF2-40B4-BE49-F238E27FC236}">
                <a16:creationId xmlns:a16="http://schemas.microsoft.com/office/drawing/2014/main" id="{9DA3A369-09AA-4550-9164-23D4D909CACF}"/>
              </a:ext>
            </a:extLst>
          </p:cNvPr>
          <p:cNvSpPr>
            <a:spLocks noGrp="1"/>
          </p:cNvSpPr>
          <p:nvPr>
            <p:ph idx="1"/>
          </p:nvPr>
        </p:nvSpPr>
        <p:spPr>
          <a:xfrm>
            <a:off x="143555" y="891995"/>
            <a:ext cx="8551481" cy="3817625"/>
          </a:xfrm>
        </p:spPr>
        <p:txBody>
          <a:bodyPr>
            <a:normAutofit fontScale="85000" lnSpcReduction="20000"/>
          </a:bodyPr>
          <a:lstStyle/>
          <a:p>
            <a:pPr marL="0" indent="0" algn="just">
              <a:buNone/>
            </a:pPr>
            <a:r>
              <a:rPr lang="en-US" sz="2600" b="1" dirty="0"/>
              <a:t>In queueing theory, Little's theorem states that the long-term average number L of customers in a stationary system is equal to the long-term average effective arrival rate λ multiplied by the average time W that a customer spends in the system. Expressed algebraically the law is: </a:t>
            </a:r>
          </a:p>
          <a:p>
            <a:endParaRPr lang="en-US" b="1" dirty="0"/>
          </a:p>
          <a:p>
            <a:endParaRPr lang="en-US" b="1" dirty="0"/>
          </a:p>
          <a:p>
            <a:endParaRPr lang="en-US" b="1" dirty="0"/>
          </a:p>
          <a:p>
            <a:pPr marL="0" indent="0">
              <a:buNone/>
            </a:pPr>
            <a:endParaRPr lang="en-US" b="1" dirty="0"/>
          </a:p>
          <a:p>
            <a:pPr marL="0" indent="0" algn="just">
              <a:buNone/>
            </a:pPr>
            <a:r>
              <a:rPr lang="en-US" sz="2600" b="1" dirty="0"/>
              <a:t>Although it looks intuitively easy, it is quite a remarkable result, as the relationship is not influenced by the arrival process distribution, the service distribution, the service order, or practically anything else.</a:t>
            </a:r>
          </a:p>
          <a:p>
            <a:pPr algn="just"/>
            <a:endParaRPr lang="it-IT" sz="2600" b="1" dirty="0"/>
          </a:p>
        </p:txBody>
      </p:sp>
      <p:pic>
        <p:nvPicPr>
          <p:cNvPr id="7" name="Immagine 6">
            <a:extLst>
              <a:ext uri="{FF2B5EF4-FFF2-40B4-BE49-F238E27FC236}">
                <a16:creationId xmlns:a16="http://schemas.microsoft.com/office/drawing/2014/main" id="{530662E9-0679-4E09-9DCE-3F102C6A54B8}"/>
              </a:ext>
            </a:extLst>
          </p:cNvPr>
          <p:cNvPicPr/>
          <p:nvPr/>
        </p:nvPicPr>
        <p:blipFill>
          <a:blip r:embed="rId2">
            <a:extLst>
              <a:ext uri="{28A0092B-C50C-407E-A947-70E740481C1C}">
                <a14:useLocalDpi xmlns:a14="http://schemas.microsoft.com/office/drawing/2010/main" val="0"/>
              </a:ext>
            </a:extLst>
          </a:blip>
          <a:stretch>
            <a:fillRect/>
          </a:stretch>
        </p:blipFill>
        <p:spPr>
          <a:xfrm>
            <a:off x="3503065" y="2291893"/>
            <a:ext cx="1527050" cy="585268"/>
          </a:xfrm>
          <a:prstGeom prst="rect">
            <a:avLst/>
          </a:prstGeom>
          <a:scene3d>
            <a:camera prst="orthographicFront"/>
            <a:lightRig rig="threePt" dir="t"/>
          </a:scene3d>
          <a:sp3d>
            <a:bevelT w="165100" prst="coolSlant"/>
            <a:bevelB prst="angle"/>
          </a:sp3d>
        </p:spPr>
      </p:pic>
    </p:spTree>
    <p:extLst>
      <p:ext uri="{BB962C8B-B14F-4D97-AF65-F5344CB8AC3E}">
        <p14:creationId xmlns:p14="http://schemas.microsoft.com/office/powerpoint/2010/main" val="153114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886407-F8CA-4A40-84F4-85AF3E620D5D}"/>
              </a:ext>
            </a:extLst>
          </p:cNvPr>
          <p:cNvSpPr>
            <a:spLocks noGrp="1"/>
          </p:cNvSpPr>
          <p:nvPr>
            <p:ph type="title"/>
          </p:nvPr>
        </p:nvSpPr>
        <p:spPr>
          <a:xfrm>
            <a:off x="143555" y="128470"/>
            <a:ext cx="8246070" cy="739290"/>
          </a:xfrm>
        </p:spPr>
        <p:txBody>
          <a:bodyPr/>
          <a:lstStyle/>
          <a:p>
            <a:r>
              <a:rPr lang="it-IT" b="1" dirty="0"/>
              <a:t>MM1 &amp; MM2</a:t>
            </a:r>
          </a:p>
        </p:txBody>
      </p:sp>
      <p:sp>
        <p:nvSpPr>
          <p:cNvPr id="3" name="Segnaposto contenuto 2">
            <a:extLst>
              <a:ext uri="{FF2B5EF4-FFF2-40B4-BE49-F238E27FC236}">
                <a16:creationId xmlns:a16="http://schemas.microsoft.com/office/drawing/2014/main" id="{4B1234AA-3B05-4DCB-821C-07D460D9948C}"/>
              </a:ext>
            </a:extLst>
          </p:cNvPr>
          <p:cNvSpPr>
            <a:spLocks noGrp="1"/>
          </p:cNvSpPr>
          <p:nvPr>
            <p:ph idx="1"/>
          </p:nvPr>
        </p:nvSpPr>
        <p:spPr>
          <a:xfrm>
            <a:off x="143555" y="739290"/>
            <a:ext cx="8551481" cy="3970330"/>
          </a:xfrm>
        </p:spPr>
        <p:txBody>
          <a:bodyPr>
            <a:normAutofit/>
          </a:bodyPr>
          <a:lstStyle/>
          <a:p>
            <a:pPr marL="0" indent="0">
              <a:buNone/>
            </a:pPr>
            <a:r>
              <a:rPr lang="en-GB" sz="1400" b="1" dirty="0"/>
              <a:t>The focus will be on two types of queues MM1 and MM2. Where the first M represents the interarrival time, the second one the service time and 1 and 2 indicates the number of servers. </a:t>
            </a:r>
            <a:endParaRPr lang="it-IT" sz="1400" b="1" dirty="0"/>
          </a:p>
          <a:p>
            <a:pPr marL="0" indent="0">
              <a:buNone/>
            </a:pPr>
            <a:endParaRPr lang="en-GB" sz="1400" b="1" dirty="0"/>
          </a:p>
          <a:p>
            <a:pPr marL="0" indent="0">
              <a:buNone/>
            </a:pPr>
            <a:r>
              <a:rPr lang="en-GB" sz="1400" b="1" dirty="0"/>
              <a:t>For MM1 the performance measures will be:</a:t>
            </a:r>
          </a:p>
          <a:p>
            <a:pPr marL="0" indent="0">
              <a:buNone/>
            </a:pPr>
            <a:endParaRPr lang="en-GB" sz="1400" b="1" dirty="0"/>
          </a:p>
          <a:p>
            <a:pPr marL="0" indent="0">
              <a:buNone/>
            </a:pPr>
            <a:endParaRPr lang="en-GB" sz="1400" b="1" dirty="0"/>
          </a:p>
          <a:p>
            <a:pPr marL="0" indent="0">
              <a:buNone/>
            </a:pPr>
            <a:endParaRPr lang="en-GB" sz="1400" b="1" dirty="0"/>
          </a:p>
          <a:p>
            <a:pPr marL="0" indent="0">
              <a:buNone/>
            </a:pPr>
            <a:endParaRPr lang="en-GB" sz="1400" b="1" dirty="0"/>
          </a:p>
          <a:p>
            <a:pPr marL="0" indent="0">
              <a:buNone/>
            </a:pPr>
            <a:r>
              <a:rPr lang="en-GB" sz="1400" b="1" dirty="0"/>
              <a:t>For MM2 the performance measures will be:</a:t>
            </a:r>
          </a:p>
          <a:p>
            <a:pPr marL="0" indent="0">
              <a:buNone/>
            </a:pPr>
            <a:r>
              <a:rPr lang="en-GB" sz="1400" b="1" dirty="0"/>
              <a:t> </a:t>
            </a:r>
          </a:p>
          <a:p>
            <a:pPr marL="0" indent="0">
              <a:buNone/>
            </a:pPr>
            <a:endParaRPr lang="it-IT" sz="1400" b="1" dirty="0"/>
          </a:p>
          <a:p>
            <a:pPr marL="0" indent="0">
              <a:buNone/>
            </a:pPr>
            <a:endParaRPr lang="it-IT" sz="1400" b="1" dirty="0"/>
          </a:p>
        </p:txBody>
      </p:sp>
      <p:pic>
        <p:nvPicPr>
          <p:cNvPr id="4" name="Immagine 3">
            <a:extLst>
              <a:ext uri="{FF2B5EF4-FFF2-40B4-BE49-F238E27FC236}">
                <a16:creationId xmlns:a16="http://schemas.microsoft.com/office/drawing/2014/main" id="{A03FD90D-7B5B-434F-8C4F-F5CA14DD12EC}"/>
              </a:ext>
            </a:extLst>
          </p:cNvPr>
          <p:cNvPicPr>
            <a:picLocks noChangeAspect="1"/>
          </p:cNvPicPr>
          <p:nvPr/>
        </p:nvPicPr>
        <p:blipFill>
          <a:blip r:embed="rId2"/>
          <a:stretch>
            <a:fillRect/>
          </a:stretch>
        </p:blipFill>
        <p:spPr>
          <a:xfrm>
            <a:off x="224482" y="1825804"/>
            <a:ext cx="8389625" cy="858721"/>
          </a:xfrm>
          <a:prstGeom prst="rect">
            <a:avLst/>
          </a:prstGeom>
          <a:scene3d>
            <a:camera prst="orthographicFront"/>
            <a:lightRig rig="threePt" dir="t"/>
          </a:scene3d>
          <a:sp3d>
            <a:bevelT/>
          </a:sp3d>
        </p:spPr>
      </p:pic>
      <p:pic>
        <p:nvPicPr>
          <p:cNvPr id="5" name="Immagine 4">
            <a:extLst>
              <a:ext uri="{FF2B5EF4-FFF2-40B4-BE49-F238E27FC236}">
                <a16:creationId xmlns:a16="http://schemas.microsoft.com/office/drawing/2014/main" id="{1C60285A-CCE2-46C6-851C-40F7400442A3}"/>
              </a:ext>
            </a:extLst>
          </p:cNvPr>
          <p:cNvPicPr>
            <a:picLocks noChangeAspect="1"/>
          </p:cNvPicPr>
          <p:nvPr/>
        </p:nvPicPr>
        <p:blipFill>
          <a:blip r:embed="rId3"/>
          <a:stretch>
            <a:fillRect/>
          </a:stretch>
        </p:blipFill>
        <p:spPr>
          <a:xfrm>
            <a:off x="296260" y="3135630"/>
            <a:ext cx="6709870" cy="1724358"/>
          </a:xfrm>
          <a:prstGeom prst="rect">
            <a:avLst/>
          </a:prstGeom>
          <a:scene3d>
            <a:camera prst="orthographicFront"/>
            <a:lightRig rig="threePt" dir="t"/>
          </a:scene3d>
          <a:sp3d>
            <a:bevelT/>
          </a:sp3d>
        </p:spPr>
      </p:pic>
    </p:spTree>
    <p:extLst>
      <p:ext uri="{BB962C8B-B14F-4D97-AF65-F5344CB8AC3E}">
        <p14:creationId xmlns:p14="http://schemas.microsoft.com/office/powerpoint/2010/main" val="225502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B354C49-4EB4-4C1A-8D10-31CE410C08FE}"/>
              </a:ext>
            </a:extLst>
          </p:cNvPr>
          <p:cNvSpPr>
            <a:spLocks noGrp="1"/>
          </p:cNvSpPr>
          <p:nvPr>
            <p:ph type="title"/>
          </p:nvPr>
        </p:nvSpPr>
        <p:spPr>
          <a:xfrm>
            <a:off x="148130" y="1808225"/>
            <a:ext cx="8847740" cy="1926185"/>
          </a:xfrm>
        </p:spPr>
        <p:txBody>
          <a:bodyPr>
            <a:normAutofit/>
          </a:bodyPr>
          <a:lstStyle/>
          <a:p>
            <a:r>
              <a:rPr lang="it-IT" sz="6000" b="1" dirty="0">
                <a:solidFill>
                  <a:schemeClr val="bg1">
                    <a:lumMod val="95000"/>
                  </a:schemeClr>
                </a:solidFill>
              </a:rPr>
              <a:t>PERFORMANCE ANALYSIS</a:t>
            </a:r>
          </a:p>
        </p:txBody>
      </p:sp>
    </p:spTree>
    <p:extLst>
      <p:ext uri="{BB962C8B-B14F-4D97-AF65-F5344CB8AC3E}">
        <p14:creationId xmlns:p14="http://schemas.microsoft.com/office/powerpoint/2010/main" val="154710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5BD127-98F6-4902-923C-1FD10E72E990}"/>
              </a:ext>
            </a:extLst>
          </p:cNvPr>
          <p:cNvSpPr>
            <a:spLocks noGrp="1"/>
          </p:cNvSpPr>
          <p:nvPr>
            <p:ph type="title"/>
          </p:nvPr>
        </p:nvSpPr>
        <p:spPr>
          <a:xfrm>
            <a:off x="296260" y="281175"/>
            <a:ext cx="8246070" cy="739290"/>
          </a:xfrm>
        </p:spPr>
        <p:txBody>
          <a:bodyPr>
            <a:normAutofit fontScale="90000"/>
          </a:bodyPr>
          <a:lstStyle/>
          <a:p>
            <a:r>
              <a:rPr lang="en-US" b="1" dirty="0">
                <a:effectLst/>
              </a:rPr>
              <a:t>Task 1 - Buying Tickets</a:t>
            </a:r>
            <a:br>
              <a:rPr lang="it-IT" dirty="0">
                <a:effectLst/>
              </a:rPr>
            </a:br>
            <a:endParaRPr lang="it-IT" dirty="0"/>
          </a:p>
        </p:txBody>
      </p:sp>
      <p:sp>
        <p:nvSpPr>
          <p:cNvPr id="3" name="Segnaposto contenuto 2">
            <a:extLst>
              <a:ext uri="{FF2B5EF4-FFF2-40B4-BE49-F238E27FC236}">
                <a16:creationId xmlns:a16="http://schemas.microsoft.com/office/drawing/2014/main" id="{A59BAB1A-5AA2-471A-9278-6E8F646FB34E}"/>
              </a:ext>
            </a:extLst>
          </p:cNvPr>
          <p:cNvSpPr>
            <a:spLocks noGrp="1"/>
          </p:cNvSpPr>
          <p:nvPr>
            <p:ph idx="1"/>
          </p:nvPr>
        </p:nvSpPr>
        <p:spPr>
          <a:xfrm>
            <a:off x="296260" y="1197405"/>
            <a:ext cx="8246070" cy="3359510"/>
          </a:xfrm>
        </p:spPr>
        <p:txBody>
          <a:bodyPr>
            <a:noAutofit/>
          </a:bodyPr>
          <a:lstStyle/>
          <a:p>
            <a:pPr marL="0" indent="0">
              <a:buNone/>
            </a:pPr>
            <a:r>
              <a:rPr lang="en-US" sz="1800" b="1" dirty="0"/>
              <a:t>Task one in the layout is mainly concerned with buying the ticket before going to the check-in points in the airport. </a:t>
            </a:r>
            <a:br>
              <a:rPr lang="en-US" sz="1800" b="1" dirty="0"/>
            </a:br>
            <a:endParaRPr lang="en-US" sz="1800" b="1" dirty="0"/>
          </a:p>
          <a:p>
            <a:pPr marL="0" indent="0">
              <a:buNone/>
            </a:pPr>
            <a:r>
              <a:rPr lang="en-US" sz="1800" b="1" dirty="0"/>
              <a:t>There is a small probability of customers reaching the airport and buying their own tickets there, which is 15% (while in the 85% of cases they bought it online).</a:t>
            </a:r>
          </a:p>
          <a:p>
            <a:pPr marL="0" indent="0">
              <a:buNone/>
            </a:pPr>
            <a:r>
              <a:rPr lang="en-US" sz="1800" b="1" dirty="0"/>
              <a:t>It requires a longer time to buy a ticket since it needs all the details to be entered, as a result it is better to use multiple servers as it makes the work goes faster. </a:t>
            </a:r>
          </a:p>
          <a:p>
            <a:pPr marL="0" indent="0">
              <a:buNone/>
            </a:pPr>
            <a:br>
              <a:rPr lang="en-US" sz="1800" b="1" dirty="0"/>
            </a:br>
            <a:r>
              <a:rPr lang="en-US" sz="1800" b="1" dirty="0"/>
              <a:t>If the process carries with one server the values of </a:t>
            </a:r>
            <a:r>
              <a:rPr lang="el-GR" sz="1800" b="1" dirty="0"/>
              <a:t>ρ</a:t>
            </a:r>
            <a:r>
              <a:rPr lang="en-US" sz="1800" b="1" dirty="0"/>
              <a:t> become more than 0.75 in most of the possible scenarios of </a:t>
            </a:r>
            <a:r>
              <a:rPr lang="el-GR" sz="1800" b="1" dirty="0"/>
              <a:t>λ</a:t>
            </a:r>
            <a:r>
              <a:rPr lang="en-US" sz="1800" b="1" dirty="0"/>
              <a:t>E .</a:t>
            </a:r>
            <a:endParaRPr lang="it-IT" sz="1800" b="1" dirty="0"/>
          </a:p>
        </p:txBody>
      </p:sp>
    </p:spTree>
    <p:extLst>
      <p:ext uri="{BB962C8B-B14F-4D97-AF65-F5344CB8AC3E}">
        <p14:creationId xmlns:p14="http://schemas.microsoft.com/office/powerpoint/2010/main" val="272789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8513A9B-CD2D-4621-814B-4AEDF7C6B050}"/>
              </a:ext>
            </a:extLst>
          </p:cNvPr>
          <p:cNvPicPr>
            <a:picLocks noChangeAspect="1"/>
          </p:cNvPicPr>
          <p:nvPr/>
        </p:nvPicPr>
        <p:blipFill>
          <a:blip r:embed="rId2"/>
          <a:stretch>
            <a:fillRect/>
          </a:stretch>
        </p:blipFill>
        <p:spPr>
          <a:xfrm>
            <a:off x="71777" y="281175"/>
            <a:ext cx="9000445" cy="4581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Ovale 1">
            <a:extLst>
              <a:ext uri="{FF2B5EF4-FFF2-40B4-BE49-F238E27FC236}">
                <a16:creationId xmlns:a16="http://schemas.microsoft.com/office/drawing/2014/main" id="{7EBBF677-1F08-4BF5-8891-6BE5E0576A8B}"/>
              </a:ext>
            </a:extLst>
          </p:cNvPr>
          <p:cNvSpPr/>
          <p:nvPr/>
        </p:nvSpPr>
        <p:spPr>
          <a:xfrm>
            <a:off x="754375" y="1197405"/>
            <a:ext cx="1374345" cy="1679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41072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E78915-8878-4F80-950B-AA973A460589}"/>
              </a:ext>
            </a:extLst>
          </p:cNvPr>
          <p:cNvSpPr>
            <a:spLocks noGrp="1"/>
          </p:cNvSpPr>
          <p:nvPr>
            <p:ph type="title"/>
          </p:nvPr>
        </p:nvSpPr>
        <p:spPr>
          <a:xfrm>
            <a:off x="296260" y="281175"/>
            <a:ext cx="8093365" cy="610820"/>
          </a:xfrm>
        </p:spPr>
        <p:txBody>
          <a:bodyPr>
            <a:normAutofit fontScale="90000"/>
          </a:bodyPr>
          <a:lstStyle/>
          <a:p>
            <a:r>
              <a:rPr lang="it-IT" b="1" dirty="0"/>
              <a:t>Task1- MM1</a:t>
            </a:r>
          </a:p>
        </p:txBody>
      </p:sp>
      <p:graphicFrame>
        <p:nvGraphicFramePr>
          <p:cNvPr id="4" name="Segnaposto contenuto 3">
            <a:extLst>
              <a:ext uri="{FF2B5EF4-FFF2-40B4-BE49-F238E27FC236}">
                <a16:creationId xmlns:a16="http://schemas.microsoft.com/office/drawing/2014/main" id="{3ECC72B6-7AE1-49F3-8413-E634643D0A7C}"/>
              </a:ext>
            </a:extLst>
          </p:cNvPr>
          <p:cNvGraphicFramePr>
            <a:graphicFrameLocks noGrp="1"/>
          </p:cNvGraphicFramePr>
          <p:nvPr>
            <p:ph idx="1"/>
            <p:extLst>
              <p:ext uri="{D42A27DB-BD31-4B8C-83A1-F6EECF244321}">
                <p14:modId xmlns:p14="http://schemas.microsoft.com/office/powerpoint/2010/main" val="943654090"/>
              </p:ext>
            </p:extLst>
          </p:nvPr>
        </p:nvGraphicFramePr>
        <p:xfrm>
          <a:off x="601671" y="1325875"/>
          <a:ext cx="8093363" cy="3383744"/>
        </p:xfrm>
        <a:graphic>
          <a:graphicData uri="http://schemas.openxmlformats.org/drawingml/2006/table">
            <a:tbl>
              <a:tblPr>
                <a:tableStyleId>{5C22544A-7EE6-4342-B048-85BDC9FD1C3A}</a:tableStyleId>
              </a:tblPr>
              <a:tblGrid>
                <a:gridCol w="635893">
                  <a:extLst>
                    <a:ext uri="{9D8B030D-6E8A-4147-A177-3AD203B41FA5}">
                      <a16:colId xmlns:a16="http://schemas.microsoft.com/office/drawing/2014/main" val="1972259134"/>
                    </a:ext>
                  </a:extLst>
                </a:gridCol>
                <a:gridCol w="575333">
                  <a:extLst>
                    <a:ext uri="{9D8B030D-6E8A-4147-A177-3AD203B41FA5}">
                      <a16:colId xmlns:a16="http://schemas.microsoft.com/office/drawing/2014/main" val="100788320"/>
                    </a:ext>
                  </a:extLst>
                </a:gridCol>
                <a:gridCol w="474564">
                  <a:extLst>
                    <a:ext uri="{9D8B030D-6E8A-4147-A177-3AD203B41FA5}">
                      <a16:colId xmlns:a16="http://schemas.microsoft.com/office/drawing/2014/main" val="3513466779"/>
                    </a:ext>
                  </a:extLst>
                </a:gridCol>
                <a:gridCol w="674447">
                  <a:extLst>
                    <a:ext uri="{9D8B030D-6E8A-4147-A177-3AD203B41FA5}">
                      <a16:colId xmlns:a16="http://schemas.microsoft.com/office/drawing/2014/main" val="4056784872"/>
                    </a:ext>
                  </a:extLst>
                </a:gridCol>
                <a:gridCol w="674447">
                  <a:extLst>
                    <a:ext uri="{9D8B030D-6E8A-4147-A177-3AD203B41FA5}">
                      <a16:colId xmlns:a16="http://schemas.microsoft.com/office/drawing/2014/main" val="2407448961"/>
                    </a:ext>
                  </a:extLst>
                </a:gridCol>
                <a:gridCol w="674447">
                  <a:extLst>
                    <a:ext uri="{9D8B030D-6E8A-4147-A177-3AD203B41FA5}">
                      <a16:colId xmlns:a16="http://schemas.microsoft.com/office/drawing/2014/main" val="2537258256"/>
                    </a:ext>
                  </a:extLst>
                </a:gridCol>
                <a:gridCol w="674447">
                  <a:extLst>
                    <a:ext uri="{9D8B030D-6E8A-4147-A177-3AD203B41FA5}">
                      <a16:colId xmlns:a16="http://schemas.microsoft.com/office/drawing/2014/main" val="4165452133"/>
                    </a:ext>
                  </a:extLst>
                </a:gridCol>
                <a:gridCol w="674447">
                  <a:extLst>
                    <a:ext uri="{9D8B030D-6E8A-4147-A177-3AD203B41FA5}">
                      <a16:colId xmlns:a16="http://schemas.microsoft.com/office/drawing/2014/main" val="1065832739"/>
                    </a:ext>
                  </a:extLst>
                </a:gridCol>
                <a:gridCol w="843058">
                  <a:extLst>
                    <a:ext uri="{9D8B030D-6E8A-4147-A177-3AD203B41FA5}">
                      <a16:colId xmlns:a16="http://schemas.microsoft.com/office/drawing/2014/main" val="353774338"/>
                    </a:ext>
                  </a:extLst>
                </a:gridCol>
                <a:gridCol w="674447">
                  <a:extLst>
                    <a:ext uri="{9D8B030D-6E8A-4147-A177-3AD203B41FA5}">
                      <a16:colId xmlns:a16="http://schemas.microsoft.com/office/drawing/2014/main" val="2930554289"/>
                    </a:ext>
                  </a:extLst>
                </a:gridCol>
                <a:gridCol w="843058">
                  <a:extLst>
                    <a:ext uri="{9D8B030D-6E8A-4147-A177-3AD203B41FA5}">
                      <a16:colId xmlns:a16="http://schemas.microsoft.com/office/drawing/2014/main" val="301928911"/>
                    </a:ext>
                  </a:extLst>
                </a:gridCol>
                <a:gridCol w="674775">
                  <a:extLst>
                    <a:ext uri="{9D8B030D-6E8A-4147-A177-3AD203B41FA5}">
                      <a16:colId xmlns:a16="http://schemas.microsoft.com/office/drawing/2014/main" val="1969186257"/>
                    </a:ext>
                  </a:extLst>
                </a:gridCol>
              </a:tblGrid>
              <a:tr h="1652667">
                <a:tc>
                  <a:txBody>
                    <a:bodyPr/>
                    <a:lstStyle/>
                    <a:p>
                      <a:pPr algn="ctr" fontAlgn="b"/>
                      <a:r>
                        <a:rPr lang="en-US" sz="700" b="1" u="none" strike="noStrike" dirty="0">
                          <a:effectLst/>
                        </a:rPr>
                        <a:t>Expected Interarrival Time (</a:t>
                      </a:r>
                      <a:r>
                        <a:rPr lang="en-US" sz="700" b="1" u="none" strike="noStrike" dirty="0" err="1">
                          <a:effectLst/>
                        </a:rPr>
                        <a:t>Emitor</a:t>
                      </a:r>
                      <a:r>
                        <a:rPr lang="en-US" sz="700" b="1" u="none" strike="noStrike" dirty="0">
                          <a:effectLst/>
                        </a:rPr>
                        <a:t>)</a:t>
                      </a:r>
                      <a:br>
                        <a:rPr lang="en-US" sz="700" b="1" u="none" strike="noStrike" dirty="0">
                          <a:effectLst/>
                        </a:rPr>
                      </a:br>
                      <a:r>
                        <a:rPr lang="en-US" sz="700" b="1" u="none" strike="noStrike" dirty="0">
                          <a:effectLst/>
                        </a:rPr>
                        <a:t>(seconds)</a:t>
                      </a:r>
                      <a:br>
                        <a:rPr lang="en-US" sz="700" b="1" u="none" strike="noStrike" dirty="0">
                          <a:effectLst/>
                        </a:rPr>
                      </a:br>
                      <a:r>
                        <a:rPr lang="en-US" sz="700" b="1" u="none" strike="noStrike" dirty="0">
                          <a:effectLst/>
                        </a:rPr>
                        <a:t>1/</a:t>
                      </a:r>
                      <a:r>
                        <a:rPr lang="en-US" sz="700" b="1" u="none" strike="noStrike" dirty="0" err="1">
                          <a:effectLst/>
                        </a:rPr>
                        <a:t>λE</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700" b="1" u="none" strike="noStrike" dirty="0">
                          <a:effectLst/>
                        </a:rPr>
                        <a:t>Mean Arrival Rate</a:t>
                      </a:r>
                      <a:br>
                        <a:rPr lang="en-US" sz="700" b="1" u="none" strike="noStrike" dirty="0">
                          <a:effectLst/>
                        </a:rPr>
                      </a:br>
                      <a:r>
                        <a:rPr lang="en-US" sz="700" b="1" u="none" strike="noStrike" dirty="0">
                          <a:effectLst/>
                        </a:rPr>
                        <a:t>(</a:t>
                      </a:r>
                      <a:r>
                        <a:rPr lang="en-US" sz="700" b="1" u="none" strike="noStrike" dirty="0" err="1">
                          <a:effectLst/>
                        </a:rPr>
                        <a:t>Emitor</a:t>
                      </a:r>
                      <a:r>
                        <a:rPr lang="en-US" sz="700" b="1" u="none" strike="noStrike" dirty="0">
                          <a:effectLst/>
                        </a:rPr>
                        <a:t>)</a:t>
                      </a:r>
                      <a:br>
                        <a:rPr lang="en-US" sz="700" b="1" u="none" strike="noStrike" dirty="0">
                          <a:effectLst/>
                        </a:rPr>
                      </a:br>
                      <a:br>
                        <a:rPr lang="en-US" sz="700" b="1" u="none" strike="noStrike" dirty="0">
                          <a:effectLst/>
                        </a:rPr>
                      </a:br>
                      <a:r>
                        <a:rPr lang="en-US" sz="700" b="1" u="none" strike="noStrike" dirty="0" err="1">
                          <a:effectLst/>
                        </a:rPr>
                        <a:t>λE</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7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1" u="none" strike="noStrike" dirty="0">
                          <a:effectLst/>
                        </a:rPr>
                        <a:t>Mean Arrival Rate</a:t>
                      </a:r>
                      <a:r>
                        <a:rPr lang="it-IT" sz="700" b="1" u="none" strike="noStrike" dirty="0">
                          <a:effectLst/>
                        </a:rPr>
                        <a:t> </a:t>
                      </a:r>
                      <a:br>
                        <a:rPr lang="it-IT" sz="700" b="1" u="none" strike="noStrike" dirty="0">
                          <a:effectLst/>
                        </a:rPr>
                      </a:br>
                      <a:br>
                        <a:rPr lang="it-IT" sz="700" b="1" u="none" strike="noStrike" dirty="0">
                          <a:effectLst/>
                        </a:rPr>
                      </a:br>
                      <a:br>
                        <a:rPr lang="it-IT" sz="700" b="1" u="none" strike="noStrike" dirty="0">
                          <a:effectLst/>
                        </a:rPr>
                      </a:br>
                      <a:r>
                        <a:rPr lang="el-GR" sz="700" b="1" u="none" strike="noStrike" dirty="0">
                          <a:effectLst/>
                        </a:rPr>
                        <a:t>λ1</a:t>
                      </a:r>
                      <a:endParaRPr lang="el-GR" sz="7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700" b="1" u="none" strike="noStrike" dirty="0">
                          <a:effectLst/>
                        </a:rPr>
                        <a:t>Expected Interarrival Time </a:t>
                      </a:r>
                      <a:br>
                        <a:rPr lang="en-US" sz="700" b="1" u="none" strike="noStrike" dirty="0">
                          <a:effectLst/>
                        </a:rPr>
                      </a:br>
                      <a:r>
                        <a:rPr lang="en-US" sz="700" b="1" u="none" strike="noStrike" dirty="0">
                          <a:effectLst/>
                        </a:rPr>
                        <a:t>(seconds)</a:t>
                      </a:r>
                      <a:br>
                        <a:rPr lang="en-US" sz="700" b="1" u="none" strike="noStrike" dirty="0">
                          <a:effectLst/>
                        </a:rPr>
                      </a:br>
                      <a:r>
                        <a:rPr lang="en-US" sz="700" b="1" u="none" strike="noStrike" dirty="0">
                          <a:effectLst/>
                        </a:rPr>
                        <a:t>1/λ1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700" b="1" u="none" strike="noStrike">
                          <a:effectLst/>
                        </a:rPr>
                        <a:t>Expected Service Time</a:t>
                      </a:r>
                      <a:br>
                        <a:rPr lang="en-US" sz="700" b="1" u="none" strike="noStrike">
                          <a:effectLst/>
                        </a:rPr>
                      </a:br>
                      <a:br>
                        <a:rPr lang="en-US" sz="700" b="1" u="none" strike="noStrike">
                          <a:effectLst/>
                        </a:rPr>
                      </a:br>
                      <a:r>
                        <a:rPr lang="en-US" sz="700" b="1" u="none" strike="noStrike">
                          <a:effectLst/>
                        </a:rPr>
                        <a:t>(seconds)</a:t>
                      </a:r>
                      <a:br>
                        <a:rPr lang="en-US" sz="700" b="1" u="none" strike="noStrike">
                          <a:effectLst/>
                        </a:rPr>
                      </a:br>
                      <a:r>
                        <a:rPr lang="en-US" sz="700" b="1" u="none" strike="noStrike">
                          <a:effectLst/>
                        </a:rPr>
                        <a:t>1/μ1</a:t>
                      </a:r>
                      <a:endParaRPr lang="en-US" sz="7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700" b="1" u="none" strike="noStrike" dirty="0">
                          <a:effectLst/>
                        </a:rPr>
                        <a:t>Mean Service Rate for a Busy Server</a:t>
                      </a:r>
                      <a:br>
                        <a:rPr lang="en-US" sz="700" b="1" u="none" strike="noStrike" dirty="0">
                          <a:effectLst/>
                        </a:rPr>
                      </a:br>
                      <a:br>
                        <a:rPr lang="en-US" sz="700" b="1" u="none" strike="noStrike" dirty="0">
                          <a:effectLst/>
                        </a:rPr>
                      </a:br>
                      <a:br>
                        <a:rPr lang="en-US" sz="700" b="1" u="none" strike="noStrike" dirty="0">
                          <a:effectLst/>
                        </a:rPr>
                      </a:br>
                      <a:r>
                        <a:rPr lang="en-US" sz="700" b="1" u="none" strike="noStrike" dirty="0">
                          <a:effectLst/>
                        </a:rPr>
                        <a:t>μ1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700" b="1" u="none" strike="noStrike">
                          <a:effectLst/>
                        </a:rPr>
                        <a:t>Traffic Intensity</a:t>
                      </a:r>
                      <a:br>
                        <a:rPr lang="it-IT" sz="700" b="1" u="none" strike="noStrike">
                          <a:effectLst/>
                        </a:rPr>
                      </a:br>
                      <a:br>
                        <a:rPr lang="it-IT" sz="700" b="1" u="none" strike="noStrike">
                          <a:effectLst/>
                        </a:rPr>
                      </a:br>
                      <a:r>
                        <a:rPr lang="el-GR" sz="700" b="1" u="none" strike="noStrike">
                          <a:effectLst/>
                        </a:rPr>
                        <a:t>ρ1</a:t>
                      </a:r>
                      <a:endParaRPr lang="el-GR" sz="7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700" b="1" u="none" strike="noStrike" dirty="0">
                          <a:effectLst/>
                        </a:rPr>
                        <a:t>Mean # of Customers in the System </a:t>
                      </a:r>
                      <a:br>
                        <a:rPr lang="en-US" sz="700" b="1" u="none" strike="noStrike" dirty="0">
                          <a:effectLst/>
                        </a:rPr>
                      </a:br>
                      <a:br>
                        <a:rPr lang="en-US" sz="700" b="1" u="none" strike="noStrike" dirty="0">
                          <a:effectLst/>
                        </a:rPr>
                      </a:br>
                      <a:r>
                        <a:rPr lang="en-US" sz="700" b="1" u="none" strike="noStrike" dirty="0">
                          <a:effectLst/>
                        </a:rPr>
                        <a:t>L1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700" b="1" u="none" strike="noStrike">
                          <a:effectLst/>
                        </a:rPr>
                        <a:t>Mean time for a customer to go through the system</a:t>
                      </a:r>
                      <a:br>
                        <a:rPr lang="en-US" sz="700" b="1" u="none" strike="noStrike">
                          <a:effectLst/>
                        </a:rPr>
                      </a:br>
                      <a:br>
                        <a:rPr lang="en-US" sz="700" b="1" u="none" strike="noStrike">
                          <a:effectLst/>
                        </a:rPr>
                      </a:br>
                      <a:r>
                        <a:rPr lang="en-US" sz="700" b="1" u="none" strike="noStrike">
                          <a:effectLst/>
                        </a:rPr>
                        <a:t>(seconds)</a:t>
                      </a:r>
                      <a:br>
                        <a:rPr lang="en-US" sz="700" b="1" u="none" strike="noStrike">
                          <a:effectLst/>
                        </a:rPr>
                      </a:br>
                      <a:r>
                        <a:rPr lang="en-US" sz="700" b="1" u="none" strike="noStrike">
                          <a:effectLst/>
                        </a:rPr>
                        <a:t>W1</a:t>
                      </a:r>
                      <a:endParaRPr lang="en-US" sz="7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700" b="1" u="none" strike="noStrike">
                          <a:effectLst/>
                        </a:rPr>
                        <a:t>Mean # of Customers in the Queue</a:t>
                      </a:r>
                      <a:br>
                        <a:rPr lang="en-US" sz="700" b="1" u="none" strike="noStrike">
                          <a:effectLst/>
                        </a:rPr>
                      </a:br>
                      <a:br>
                        <a:rPr lang="en-US" sz="700" b="1" u="none" strike="noStrike">
                          <a:effectLst/>
                        </a:rPr>
                      </a:br>
                      <a:br>
                        <a:rPr lang="en-US" sz="700" b="1" u="none" strike="noStrike">
                          <a:effectLst/>
                        </a:rPr>
                      </a:br>
                      <a:r>
                        <a:rPr lang="en-US" sz="700" b="1" u="none" strike="noStrike">
                          <a:effectLst/>
                        </a:rPr>
                        <a:t>Lq1</a:t>
                      </a:r>
                      <a:endParaRPr lang="en-US" sz="7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700" b="1" u="none" strike="noStrike">
                          <a:effectLst/>
                        </a:rPr>
                        <a:t>Mean waiting time for a customer in the queue</a:t>
                      </a:r>
                      <a:br>
                        <a:rPr lang="en-US" sz="700" b="1" u="none" strike="noStrike">
                          <a:effectLst/>
                        </a:rPr>
                      </a:br>
                      <a:r>
                        <a:rPr lang="en-US" sz="700" b="1" u="none" strike="noStrike">
                          <a:effectLst/>
                        </a:rPr>
                        <a:t>(seconds)</a:t>
                      </a:r>
                      <a:br>
                        <a:rPr lang="en-US" sz="700" b="1" u="none" strike="noStrike">
                          <a:effectLst/>
                        </a:rPr>
                      </a:br>
                      <a:r>
                        <a:rPr lang="en-US" sz="700" b="1" u="none" strike="noStrike">
                          <a:effectLst/>
                        </a:rPr>
                        <a:t>Wq1</a:t>
                      </a:r>
                      <a:endParaRPr lang="en-US" sz="7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28136864"/>
                  </a:ext>
                </a:extLst>
              </a:tr>
              <a:tr h="174917">
                <a:tc>
                  <a:txBody>
                    <a:bodyPr/>
                    <a:lstStyle/>
                    <a:p>
                      <a:pPr algn="ctr" fontAlgn="b"/>
                      <a:r>
                        <a:rPr lang="it-IT" sz="800" b="1" u="none" strike="noStrike">
                          <a:effectLst/>
                        </a:rPr>
                        <a:t>35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0.029</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0.0042857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233.33333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0.003333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1.2857</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-4.5</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-1050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-5.78571</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-1350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169195"/>
                  </a:ext>
                </a:extLst>
              </a:tr>
              <a:tr h="174917">
                <a:tc>
                  <a:txBody>
                    <a:bodyPr/>
                    <a:lstStyle/>
                    <a:p>
                      <a:pPr algn="ctr" fontAlgn="b"/>
                      <a:r>
                        <a:rPr lang="it-IT" sz="800" b="1" u="none" strike="noStrike">
                          <a:effectLst/>
                        </a:rPr>
                        <a:t>40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0.025</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0.00375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266.66667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1.1250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-9</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-2400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-10.125</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-2700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82263440"/>
                  </a:ext>
                </a:extLst>
              </a:tr>
              <a:tr h="174917">
                <a:tc>
                  <a:txBody>
                    <a:bodyPr/>
                    <a:lstStyle/>
                    <a:p>
                      <a:pPr algn="ctr" fontAlgn="b"/>
                      <a:r>
                        <a:rPr lang="it-IT" sz="800" b="1" u="none" strike="noStrike">
                          <a:effectLst/>
                        </a:rPr>
                        <a:t>45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0.022</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1.0000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#DIV/0!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#DIV/0!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#DIV/0!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#DIV/0!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51051886"/>
                  </a:ext>
                </a:extLst>
              </a:tr>
              <a:tr h="174917">
                <a:tc>
                  <a:txBody>
                    <a:bodyPr/>
                    <a:lstStyle/>
                    <a:p>
                      <a:pPr algn="ctr" fontAlgn="b"/>
                      <a:r>
                        <a:rPr lang="it-IT" sz="800" b="1" u="none" strike="noStrike">
                          <a:effectLst/>
                        </a:rPr>
                        <a:t>50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0.020</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333.33333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300</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0.9000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9</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3000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8.1</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solidFill>
                            <a:srgbClr val="FF0000"/>
                          </a:solidFill>
                          <a:effectLst/>
                        </a:rPr>
                        <a:t>2700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07090713"/>
                  </a:ext>
                </a:extLst>
              </a:tr>
              <a:tr h="174917">
                <a:tc>
                  <a:txBody>
                    <a:bodyPr/>
                    <a:lstStyle/>
                    <a:p>
                      <a:pPr algn="ctr" fontAlgn="b"/>
                      <a:r>
                        <a:rPr lang="it-IT" sz="800" b="1" u="none" strike="noStrike">
                          <a:effectLst/>
                        </a:rPr>
                        <a:t>55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0.018</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0.0027273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366.66667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0.8182</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4.5</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1650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3.681818</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solidFill>
                            <a:srgbClr val="FF0000"/>
                          </a:solidFill>
                          <a:effectLst/>
                        </a:rPr>
                        <a:t>1350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05315982"/>
                  </a:ext>
                </a:extLst>
              </a:tr>
              <a:tr h="174917">
                <a:tc>
                  <a:txBody>
                    <a:bodyPr/>
                    <a:lstStyle/>
                    <a:p>
                      <a:pPr algn="ctr" fontAlgn="b"/>
                      <a:r>
                        <a:rPr lang="it-IT" sz="800" b="1" u="none" strike="noStrike">
                          <a:effectLst/>
                        </a:rPr>
                        <a:t>60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0.017</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0.0025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400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0.7500</a:t>
                      </a:r>
                      <a:endParaRPr lang="it-IT" sz="800" b="1" i="0" u="none" strike="noStrike" dirty="0">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1200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2.25</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900</a:t>
                      </a:r>
                      <a:endParaRPr lang="it-IT" sz="800" b="1" i="0" u="none" strike="noStrike">
                        <a:solidFill>
                          <a:srgbClr val="FF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43320125"/>
                  </a:ext>
                </a:extLst>
              </a:tr>
              <a:tr h="174917">
                <a:tc>
                  <a:txBody>
                    <a:bodyPr/>
                    <a:lstStyle/>
                    <a:p>
                      <a:pPr algn="ctr" fontAlgn="b"/>
                      <a:r>
                        <a:rPr lang="it-IT" sz="800" b="1" u="none" strike="noStrike">
                          <a:effectLst/>
                        </a:rPr>
                        <a:t>65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0.015</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0.0023077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433.33333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300</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0.6923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2.25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975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1.557692</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675</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4640213"/>
                  </a:ext>
                </a:extLst>
              </a:tr>
              <a:tr h="168886">
                <a:tc>
                  <a:txBody>
                    <a:bodyPr/>
                    <a:lstStyle/>
                    <a:p>
                      <a:pPr algn="ctr" fontAlgn="b"/>
                      <a:r>
                        <a:rPr lang="it-IT" sz="800" b="1" u="none" strike="noStrike">
                          <a:effectLst/>
                        </a:rPr>
                        <a:t>70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0.014</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0.0021429</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dirty="0">
                          <a:effectLst/>
                        </a:rPr>
                        <a:t>466.66667</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0.6429</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1.8</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840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1.157143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540</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05254784"/>
                  </a:ext>
                </a:extLst>
              </a:tr>
              <a:tr h="168886">
                <a:tc>
                  <a:txBody>
                    <a:bodyPr/>
                    <a:lstStyle/>
                    <a:p>
                      <a:pPr algn="ctr" fontAlgn="b"/>
                      <a:r>
                        <a:rPr lang="it-IT" sz="800" b="1" u="none" strike="noStrike">
                          <a:effectLst/>
                        </a:rPr>
                        <a:t>75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0.002</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500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0.6000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1.5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750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0.9</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450</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9713768"/>
                  </a:ext>
                </a:extLst>
              </a:tr>
              <a:tr h="168886">
                <a:tc>
                  <a:txBody>
                    <a:bodyPr/>
                    <a:lstStyle/>
                    <a:p>
                      <a:pPr algn="ctr" fontAlgn="b"/>
                      <a:r>
                        <a:rPr lang="it-IT" sz="800" b="1" u="none" strike="noStrike">
                          <a:effectLst/>
                        </a:rPr>
                        <a:t>80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a:effectLst/>
                        </a:rPr>
                        <a:t>0.001875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800" b="1" u="none" strike="noStrike">
                          <a:effectLst/>
                        </a:rPr>
                        <a:t>533.33333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0.5625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1.28571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685.7143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a:effectLst/>
                        </a:rPr>
                        <a:t>0.723214</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385.7143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78506117"/>
                  </a:ext>
                </a:extLst>
              </a:tr>
            </a:tbl>
          </a:graphicData>
        </a:graphic>
      </p:graphicFrame>
    </p:spTree>
    <p:extLst>
      <p:ext uri="{BB962C8B-B14F-4D97-AF65-F5344CB8AC3E}">
        <p14:creationId xmlns:p14="http://schemas.microsoft.com/office/powerpoint/2010/main" val="352646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D44E9-4D13-4AF1-85E9-212387BAE3AC}"/>
              </a:ext>
            </a:extLst>
          </p:cNvPr>
          <p:cNvSpPr>
            <a:spLocks noGrp="1"/>
          </p:cNvSpPr>
          <p:nvPr>
            <p:ph type="title"/>
          </p:nvPr>
        </p:nvSpPr>
        <p:spPr>
          <a:xfrm>
            <a:off x="296260" y="128470"/>
            <a:ext cx="8246070" cy="739290"/>
          </a:xfrm>
        </p:spPr>
        <p:txBody>
          <a:bodyPr/>
          <a:lstStyle/>
          <a:p>
            <a:r>
              <a:rPr lang="it-IT" b="1" dirty="0"/>
              <a:t>Task 1- MM2</a:t>
            </a:r>
          </a:p>
        </p:txBody>
      </p:sp>
      <p:graphicFrame>
        <p:nvGraphicFramePr>
          <p:cNvPr id="4" name="Segnaposto contenuto 3">
            <a:extLst>
              <a:ext uri="{FF2B5EF4-FFF2-40B4-BE49-F238E27FC236}">
                <a16:creationId xmlns:a16="http://schemas.microsoft.com/office/drawing/2014/main" id="{1426904E-1BCE-4612-853E-C381043A5157}"/>
              </a:ext>
            </a:extLst>
          </p:cNvPr>
          <p:cNvGraphicFramePr>
            <a:graphicFrameLocks noGrp="1"/>
          </p:cNvGraphicFramePr>
          <p:nvPr>
            <p:ph idx="1"/>
            <p:extLst>
              <p:ext uri="{D42A27DB-BD31-4B8C-83A1-F6EECF244321}">
                <p14:modId xmlns:p14="http://schemas.microsoft.com/office/powerpoint/2010/main" val="2112911055"/>
              </p:ext>
            </p:extLst>
          </p:nvPr>
        </p:nvGraphicFramePr>
        <p:xfrm>
          <a:off x="601670" y="1197405"/>
          <a:ext cx="8246068" cy="3498967"/>
        </p:xfrm>
        <a:graphic>
          <a:graphicData uri="http://schemas.openxmlformats.org/drawingml/2006/table">
            <a:tbl>
              <a:tblPr>
                <a:tableStyleId>{5C22544A-7EE6-4342-B048-85BDC9FD1C3A}</a:tableStyleId>
              </a:tblPr>
              <a:tblGrid>
                <a:gridCol w="829875">
                  <a:extLst>
                    <a:ext uri="{9D8B030D-6E8A-4147-A177-3AD203B41FA5}">
                      <a16:colId xmlns:a16="http://schemas.microsoft.com/office/drawing/2014/main" val="802115397"/>
                    </a:ext>
                  </a:extLst>
                </a:gridCol>
                <a:gridCol w="750840">
                  <a:extLst>
                    <a:ext uri="{9D8B030D-6E8A-4147-A177-3AD203B41FA5}">
                      <a16:colId xmlns:a16="http://schemas.microsoft.com/office/drawing/2014/main" val="1767610794"/>
                    </a:ext>
                  </a:extLst>
                </a:gridCol>
                <a:gridCol w="750840">
                  <a:extLst>
                    <a:ext uri="{9D8B030D-6E8A-4147-A177-3AD203B41FA5}">
                      <a16:colId xmlns:a16="http://schemas.microsoft.com/office/drawing/2014/main" val="1944489037"/>
                    </a:ext>
                  </a:extLst>
                </a:gridCol>
                <a:gridCol w="750840">
                  <a:extLst>
                    <a:ext uri="{9D8B030D-6E8A-4147-A177-3AD203B41FA5}">
                      <a16:colId xmlns:a16="http://schemas.microsoft.com/office/drawing/2014/main" val="2146134419"/>
                    </a:ext>
                  </a:extLst>
                </a:gridCol>
                <a:gridCol w="737667">
                  <a:extLst>
                    <a:ext uri="{9D8B030D-6E8A-4147-A177-3AD203B41FA5}">
                      <a16:colId xmlns:a16="http://schemas.microsoft.com/office/drawing/2014/main" val="1157638204"/>
                    </a:ext>
                  </a:extLst>
                </a:gridCol>
                <a:gridCol w="645459">
                  <a:extLst>
                    <a:ext uri="{9D8B030D-6E8A-4147-A177-3AD203B41FA5}">
                      <a16:colId xmlns:a16="http://schemas.microsoft.com/office/drawing/2014/main" val="3641532795"/>
                    </a:ext>
                  </a:extLst>
                </a:gridCol>
                <a:gridCol w="632287">
                  <a:extLst>
                    <a:ext uri="{9D8B030D-6E8A-4147-A177-3AD203B41FA5}">
                      <a16:colId xmlns:a16="http://schemas.microsoft.com/office/drawing/2014/main" val="2397035779"/>
                    </a:ext>
                  </a:extLst>
                </a:gridCol>
                <a:gridCol w="632287">
                  <a:extLst>
                    <a:ext uri="{9D8B030D-6E8A-4147-A177-3AD203B41FA5}">
                      <a16:colId xmlns:a16="http://schemas.microsoft.com/office/drawing/2014/main" val="1190918094"/>
                    </a:ext>
                  </a:extLst>
                </a:gridCol>
                <a:gridCol w="592768">
                  <a:extLst>
                    <a:ext uri="{9D8B030D-6E8A-4147-A177-3AD203B41FA5}">
                      <a16:colId xmlns:a16="http://schemas.microsoft.com/office/drawing/2014/main" val="1702671771"/>
                    </a:ext>
                  </a:extLst>
                </a:gridCol>
                <a:gridCol w="632287">
                  <a:extLst>
                    <a:ext uri="{9D8B030D-6E8A-4147-A177-3AD203B41FA5}">
                      <a16:colId xmlns:a16="http://schemas.microsoft.com/office/drawing/2014/main" val="512385769"/>
                    </a:ext>
                  </a:extLst>
                </a:gridCol>
                <a:gridCol w="632287">
                  <a:extLst>
                    <a:ext uri="{9D8B030D-6E8A-4147-A177-3AD203B41FA5}">
                      <a16:colId xmlns:a16="http://schemas.microsoft.com/office/drawing/2014/main" val="2423049814"/>
                    </a:ext>
                  </a:extLst>
                </a:gridCol>
                <a:gridCol w="658631">
                  <a:extLst>
                    <a:ext uri="{9D8B030D-6E8A-4147-A177-3AD203B41FA5}">
                      <a16:colId xmlns:a16="http://schemas.microsoft.com/office/drawing/2014/main" val="1480526910"/>
                    </a:ext>
                  </a:extLst>
                </a:gridCol>
              </a:tblGrid>
              <a:tr h="272167">
                <a:tc>
                  <a:txBody>
                    <a:bodyPr/>
                    <a:lstStyle/>
                    <a:p>
                      <a:pPr algn="l"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effectLst/>
                        </a:rPr>
                        <a:t>Task T1 Buy Ticket MM2</a:t>
                      </a:r>
                      <a:endParaRPr lang="en-US"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 </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456017534"/>
                  </a:ext>
                </a:extLst>
              </a:tr>
              <a:tr h="1544007">
                <a:tc>
                  <a:txBody>
                    <a:bodyPr/>
                    <a:lstStyle/>
                    <a:p>
                      <a:pPr algn="ctr" fontAlgn="b"/>
                      <a:r>
                        <a:rPr lang="en-US" sz="700" b="1" u="none" strike="noStrike" dirty="0">
                          <a:effectLst/>
                        </a:rPr>
                        <a:t>Expected Interarrival Time (</a:t>
                      </a:r>
                      <a:r>
                        <a:rPr lang="en-US" sz="700" b="1" u="none" strike="noStrike" dirty="0" err="1">
                          <a:effectLst/>
                        </a:rPr>
                        <a:t>Emitor</a:t>
                      </a:r>
                      <a:r>
                        <a:rPr lang="en-US" sz="700" b="1" u="none" strike="noStrike" dirty="0">
                          <a:effectLst/>
                        </a:rPr>
                        <a:t>)</a:t>
                      </a:r>
                      <a:br>
                        <a:rPr lang="en-US" sz="700" b="1" u="none" strike="noStrike" dirty="0">
                          <a:effectLst/>
                        </a:rPr>
                      </a:br>
                      <a:r>
                        <a:rPr lang="en-US" sz="700" b="1" u="none" strike="noStrike" dirty="0">
                          <a:effectLst/>
                        </a:rPr>
                        <a:t>(seconds)</a:t>
                      </a:r>
                      <a:br>
                        <a:rPr lang="en-US" sz="700" b="1" u="none" strike="noStrike" dirty="0">
                          <a:effectLst/>
                        </a:rPr>
                      </a:br>
                      <a:r>
                        <a:rPr lang="en-US" sz="700" b="1" u="none" strike="noStrike" dirty="0">
                          <a:effectLst/>
                        </a:rPr>
                        <a:t>1/</a:t>
                      </a:r>
                      <a:r>
                        <a:rPr lang="en-US" sz="700" b="1" u="none" strike="noStrike" dirty="0" err="1">
                          <a:effectLst/>
                        </a:rPr>
                        <a:t>λE</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700" b="1" u="none" strike="noStrike" dirty="0">
                          <a:effectLst/>
                        </a:rPr>
                        <a:t>Mean Arrival Rate</a:t>
                      </a:r>
                      <a:br>
                        <a:rPr lang="en-US" sz="700" b="1" u="none" strike="noStrike" dirty="0">
                          <a:effectLst/>
                        </a:rPr>
                      </a:br>
                      <a:r>
                        <a:rPr lang="en-US" sz="700" b="1" u="none" strike="noStrike" dirty="0">
                          <a:effectLst/>
                        </a:rPr>
                        <a:t>(</a:t>
                      </a:r>
                      <a:r>
                        <a:rPr lang="en-US" sz="700" b="1" u="none" strike="noStrike" dirty="0" err="1">
                          <a:effectLst/>
                        </a:rPr>
                        <a:t>Emitor</a:t>
                      </a:r>
                      <a:r>
                        <a:rPr lang="en-US" sz="700" b="1" u="none" strike="noStrike" dirty="0">
                          <a:effectLst/>
                        </a:rPr>
                        <a:t>)</a:t>
                      </a:r>
                      <a:br>
                        <a:rPr lang="en-US" sz="700" b="1" u="none" strike="noStrike" dirty="0">
                          <a:effectLst/>
                        </a:rPr>
                      </a:br>
                      <a:br>
                        <a:rPr lang="en-US" sz="700" b="1" u="none" strike="noStrike" dirty="0">
                          <a:effectLst/>
                        </a:rPr>
                      </a:br>
                      <a:r>
                        <a:rPr lang="en-US" sz="700" b="1" u="none" strike="noStrike" dirty="0" err="1">
                          <a:effectLst/>
                        </a:rPr>
                        <a:t>λE</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1" u="none" strike="noStrike" dirty="0">
                          <a:effectLst/>
                        </a:rPr>
                        <a:t>Mean Arrival Rate</a:t>
                      </a:r>
                      <a:br>
                        <a:rPr lang="it-IT" sz="700" b="1" u="none" strike="noStrike" dirty="0">
                          <a:effectLst/>
                        </a:rPr>
                      </a:br>
                      <a:br>
                        <a:rPr lang="it-IT" sz="700" b="1" u="none" strike="noStrike" dirty="0">
                          <a:effectLst/>
                        </a:rPr>
                      </a:br>
                      <a:r>
                        <a:rPr lang="el-GR" sz="700" b="1" u="none" strike="noStrike" dirty="0">
                          <a:effectLst/>
                        </a:rPr>
                        <a:t>λ1</a:t>
                      </a:r>
                      <a:endParaRPr lang="el-GR" sz="7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700" b="1" u="none" strike="noStrike">
                          <a:effectLst/>
                        </a:rPr>
                        <a:t>Expected Interarrival Time </a:t>
                      </a:r>
                      <a:br>
                        <a:rPr lang="en-US" sz="700" b="1" u="none" strike="noStrike">
                          <a:effectLst/>
                        </a:rPr>
                      </a:br>
                      <a:r>
                        <a:rPr lang="en-US" sz="700" b="1" u="none" strike="noStrike">
                          <a:effectLst/>
                        </a:rPr>
                        <a:t>(seconds)</a:t>
                      </a:r>
                      <a:br>
                        <a:rPr lang="en-US" sz="700" b="1" u="none" strike="noStrike">
                          <a:effectLst/>
                        </a:rPr>
                      </a:br>
                      <a:r>
                        <a:rPr lang="en-US" sz="700" b="1" u="none" strike="noStrike">
                          <a:effectLst/>
                        </a:rPr>
                        <a:t>1/λ1</a:t>
                      </a:r>
                      <a:endParaRPr lang="en-US" sz="7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700" b="1" u="none" strike="noStrike" dirty="0">
                          <a:effectLst/>
                        </a:rPr>
                        <a:t>Expected Service Time</a:t>
                      </a:r>
                      <a:br>
                        <a:rPr lang="en-US" sz="700" b="1" u="none" strike="noStrike" dirty="0">
                          <a:effectLst/>
                        </a:rPr>
                      </a:br>
                      <a:br>
                        <a:rPr lang="en-US" sz="700" b="1" u="none" strike="noStrike" dirty="0">
                          <a:effectLst/>
                        </a:rPr>
                      </a:br>
                      <a:r>
                        <a:rPr lang="en-US" sz="700" b="1" u="none" strike="noStrike" dirty="0">
                          <a:effectLst/>
                        </a:rPr>
                        <a:t>(seconds)</a:t>
                      </a:r>
                      <a:br>
                        <a:rPr lang="en-US" sz="700" b="1" u="none" strike="noStrike" dirty="0">
                          <a:effectLst/>
                        </a:rPr>
                      </a:br>
                      <a:r>
                        <a:rPr lang="en-US" sz="700" b="1" u="none" strike="noStrike" dirty="0">
                          <a:effectLst/>
                        </a:rPr>
                        <a:t>1/μ1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700" b="1" u="none" strike="noStrike" dirty="0">
                          <a:effectLst/>
                        </a:rPr>
                        <a:t>Mean Service Rate for a Busy Server</a:t>
                      </a:r>
                      <a:br>
                        <a:rPr lang="en-US" sz="700" b="1" u="none" strike="noStrike" dirty="0">
                          <a:effectLst/>
                        </a:rPr>
                      </a:br>
                      <a:br>
                        <a:rPr lang="en-US" sz="700" b="1" u="none" strike="noStrike" dirty="0">
                          <a:effectLst/>
                        </a:rPr>
                      </a:br>
                      <a:br>
                        <a:rPr lang="en-US" sz="700" b="1" u="none" strike="noStrike" dirty="0">
                          <a:effectLst/>
                        </a:rPr>
                      </a:br>
                      <a:r>
                        <a:rPr lang="en-US" sz="700" b="1" u="none" strike="noStrike" dirty="0">
                          <a:effectLst/>
                        </a:rPr>
                        <a:t>μ1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700" b="1" u="none" strike="noStrike" dirty="0">
                          <a:effectLst/>
                        </a:rPr>
                        <a:t>Traffic </a:t>
                      </a:r>
                      <a:r>
                        <a:rPr lang="it-IT" sz="700" b="1" u="none" strike="noStrike" dirty="0" err="1">
                          <a:effectLst/>
                        </a:rPr>
                        <a:t>Intensity</a:t>
                      </a:r>
                      <a:br>
                        <a:rPr lang="it-IT" sz="700" b="1" u="none" strike="noStrike" dirty="0">
                          <a:effectLst/>
                        </a:rPr>
                      </a:br>
                      <a:br>
                        <a:rPr lang="it-IT" sz="700" b="1" u="none" strike="noStrike" dirty="0">
                          <a:effectLst/>
                        </a:rPr>
                      </a:br>
                      <a:r>
                        <a:rPr lang="el-GR" sz="700" b="1" u="none" strike="noStrike" dirty="0">
                          <a:effectLst/>
                        </a:rPr>
                        <a:t>ρ1</a:t>
                      </a:r>
                      <a:endParaRPr lang="el-GR"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700" b="1" u="none" strike="noStrike" dirty="0">
                          <a:effectLst/>
                        </a:rPr>
                        <a:t>Mean # of Customers in the System </a:t>
                      </a:r>
                      <a:br>
                        <a:rPr lang="en-US" sz="700" b="1" u="none" strike="noStrike" dirty="0">
                          <a:effectLst/>
                        </a:rPr>
                      </a:br>
                      <a:br>
                        <a:rPr lang="en-US" sz="700" b="1" u="none" strike="noStrike" dirty="0">
                          <a:effectLst/>
                        </a:rPr>
                      </a:br>
                      <a:r>
                        <a:rPr lang="en-US" sz="700" b="1" u="none" strike="noStrike" dirty="0">
                          <a:effectLst/>
                        </a:rPr>
                        <a:t>L1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700" b="1" u="none" strike="noStrike" dirty="0">
                          <a:effectLst/>
                        </a:rPr>
                        <a:t>Mean time for a customer to go through the system</a:t>
                      </a:r>
                      <a:br>
                        <a:rPr lang="en-US" sz="700" b="1" u="none" strike="noStrike" dirty="0">
                          <a:effectLst/>
                        </a:rPr>
                      </a:br>
                      <a:br>
                        <a:rPr lang="en-US" sz="700" b="1" u="none" strike="noStrike" dirty="0">
                          <a:effectLst/>
                        </a:rPr>
                      </a:br>
                      <a:r>
                        <a:rPr lang="en-US" sz="700" b="1" u="none" strike="noStrike" dirty="0">
                          <a:effectLst/>
                        </a:rPr>
                        <a:t>(seconds)</a:t>
                      </a:r>
                      <a:br>
                        <a:rPr lang="en-US" sz="700" b="1" u="none" strike="noStrike" dirty="0">
                          <a:effectLst/>
                        </a:rPr>
                      </a:br>
                      <a:r>
                        <a:rPr lang="en-US" sz="700" b="1" u="none" strike="noStrike" dirty="0">
                          <a:effectLst/>
                        </a:rPr>
                        <a:t>W1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700" b="1" u="none" strike="noStrike" dirty="0">
                          <a:effectLst/>
                        </a:rPr>
                        <a:t>Mean # of Customers in the Queue</a:t>
                      </a:r>
                      <a:br>
                        <a:rPr lang="en-US" sz="700" b="1" u="none" strike="noStrike" dirty="0">
                          <a:effectLst/>
                        </a:rPr>
                      </a:br>
                      <a:br>
                        <a:rPr lang="en-US" sz="700" b="1" u="none" strike="noStrike" dirty="0">
                          <a:effectLst/>
                        </a:rPr>
                      </a:br>
                      <a:br>
                        <a:rPr lang="en-US" sz="700" b="1" u="none" strike="noStrike" dirty="0">
                          <a:effectLst/>
                        </a:rPr>
                      </a:br>
                      <a:r>
                        <a:rPr lang="en-US" sz="700" b="1" u="none" strike="noStrike" dirty="0">
                          <a:effectLst/>
                        </a:rPr>
                        <a:t>Lq1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700" b="1" u="none" strike="noStrike" dirty="0">
                          <a:effectLst/>
                        </a:rPr>
                        <a:t>Mean waiting time for a customer in the queue</a:t>
                      </a:r>
                      <a:br>
                        <a:rPr lang="en-US" sz="700" b="1" u="none" strike="noStrike" dirty="0">
                          <a:effectLst/>
                        </a:rPr>
                      </a:br>
                      <a:r>
                        <a:rPr lang="en-US" sz="700" b="1" u="none" strike="noStrike" dirty="0">
                          <a:effectLst/>
                        </a:rPr>
                        <a:t>(seconds)</a:t>
                      </a:r>
                      <a:br>
                        <a:rPr lang="en-US" sz="700" b="1" u="none" strike="noStrike" dirty="0">
                          <a:effectLst/>
                        </a:rPr>
                      </a:br>
                      <a:r>
                        <a:rPr lang="en-US" sz="700" b="1" u="none" strike="noStrike" dirty="0">
                          <a:effectLst/>
                        </a:rPr>
                        <a:t>Wq1</a:t>
                      </a:r>
                      <a:endParaRPr lang="en-US" sz="7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927542644"/>
                  </a:ext>
                </a:extLst>
              </a:tr>
              <a:tr h="167701">
                <a:tc>
                  <a:txBody>
                    <a:bodyPr/>
                    <a:lstStyle/>
                    <a:p>
                      <a:pPr algn="ctr" fontAlgn="b"/>
                      <a:r>
                        <a:rPr lang="it-IT" sz="800" b="1" u="none" strike="noStrike">
                          <a:effectLst/>
                        </a:rPr>
                        <a:t>35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0.029</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0.0042857</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233.33333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0.6429</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2.1913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511.3043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0.90559</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211.3043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18577714"/>
                  </a:ext>
                </a:extLst>
              </a:tr>
              <a:tr h="167701">
                <a:tc>
                  <a:txBody>
                    <a:bodyPr/>
                    <a:lstStyle/>
                    <a:p>
                      <a:pPr algn="ctr" fontAlgn="b"/>
                      <a:r>
                        <a:rPr lang="it-IT" sz="800" b="1" u="none" strike="noStrike">
                          <a:effectLst/>
                        </a:rPr>
                        <a:t>40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a:effectLst/>
                        </a:rPr>
                        <a:t>0.025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0.00375</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266.66667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0.5625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1.64571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438.8571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0.520714</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138.8571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781668879"/>
                  </a:ext>
                </a:extLst>
              </a:tr>
              <a:tr h="167701">
                <a:tc>
                  <a:txBody>
                    <a:bodyPr/>
                    <a:lstStyle/>
                    <a:p>
                      <a:pPr algn="ctr" fontAlgn="b"/>
                      <a:r>
                        <a:rPr lang="it-IT" sz="800" b="1" u="none" strike="noStrike">
                          <a:effectLst/>
                        </a:rPr>
                        <a:t>45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a:effectLst/>
                        </a:rPr>
                        <a:t>0.022</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0.0033333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0.5000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1.33333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400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100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928868820"/>
                  </a:ext>
                </a:extLst>
              </a:tr>
              <a:tr h="167701">
                <a:tc>
                  <a:txBody>
                    <a:bodyPr/>
                    <a:lstStyle/>
                    <a:p>
                      <a:pPr algn="ctr" fontAlgn="b"/>
                      <a:r>
                        <a:rPr lang="it-IT" sz="800" b="1" u="none" strike="noStrike">
                          <a:effectLst/>
                        </a:rPr>
                        <a:t>50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a:effectLst/>
                        </a:rPr>
                        <a:t>0.020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333.33333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0.4500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1.12853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376.1755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0.228527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76.17555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4132301449"/>
                  </a:ext>
                </a:extLst>
              </a:tr>
              <a:tr h="167701">
                <a:tc>
                  <a:txBody>
                    <a:bodyPr/>
                    <a:lstStyle/>
                    <a:p>
                      <a:pPr algn="ctr" fontAlgn="b"/>
                      <a:r>
                        <a:rPr lang="it-IT" sz="800" b="1" u="none" strike="noStrike">
                          <a:effectLst/>
                        </a:rPr>
                        <a:t>55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a:effectLst/>
                        </a:rPr>
                        <a:t>0.018</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0.0027273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366.66667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0.4091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0.98263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360.2978</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0.164448</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60.29777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97871561"/>
                  </a:ext>
                </a:extLst>
              </a:tr>
              <a:tr h="167701">
                <a:tc>
                  <a:txBody>
                    <a:bodyPr/>
                    <a:lstStyle/>
                    <a:p>
                      <a:pPr algn="ctr" fontAlgn="b"/>
                      <a:r>
                        <a:rPr lang="it-IT" sz="800" b="1" u="none" strike="noStrike">
                          <a:effectLst/>
                        </a:rPr>
                        <a:t>60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a:effectLst/>
                        </a:rPr>
                        <a:t>0.017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0.0025</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400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0.3750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0.87273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349.0909</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0.122727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49.09091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322072175"/>
                  </a:ext>
                </a:extLst>
              </a:tr>
              <a:tr h="167701">
                <a:tc>
                  <a:txBody>
                    <a:bodyPr/>
                    <a:lstStyle/>
                    <a:p>
                      <a:pPr algn="ctr" fontAlgn="b"/>
                      <a:r>
                        <a:rPr lang="it-IT" sz="800" b="1" u="none" strike="noStrike">
                          <a:effectLst/>
                        </a:rPr>
                        <a:t>65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a:effectLst/>
                        </a:rPr>
                        <a:t>0.015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0.0023077</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433.33333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0.3462</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0.78655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340.8403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0.094247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40.84034</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67747782"/>
                  </a:ext>
                </a:extLst>
              </a:tr>
              <a:tr h="167701">
                <a:tc>
                  <a:txBody>
                    <a:bodyPr/>
                    <a:lstStyle/>
                    <a:p>
                      <a:pPr algn="ctr" fontAlgn="b"/>
                      <a:r>
                        <a:rPr lang="it-IT" sz="800" b="1" u="none" strike="noStrike">
                          <a:effectLst/>
                        </a:rPr>
                        <a:t>70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a:effectLst/>
                        </a:rPr>
                        <a:t>0.014</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0.0021429</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466.66667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0.3214</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0.71693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334.5661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0.07407</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34.56615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12016237"/>
                  </a:ext>
                </a:extLst>
              </a:tr>
              <a:tr h="167701">
                <a:tc>
                  <a:txBody>
                    <a:bodyPr/>
                    <a:lstStyle/>
                    <a:p>
                      <a:pPr algn="ctr" fontAlgn="b"/>
                      <a:r>
                        <a:rPr lang="it-IT" sz="800" b="1" u="none" strike="noStrike">
                          <a:effectLst/>
                        </a:rPr>
                        <a:t>75</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0.002</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a:effectLst/>
                        </a:rPr>
                        <a:t>500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300</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0.003333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0.3000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0.65934</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329.6703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0.059341</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a:effectLst/>
                        </a:rPr>
                        <a:t>29.67033</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971468636"/>
                  </a:ext>
                </a:extLst>
              </a:tr>
              <a:tr h="173484">
                <a:tc>
                  <a:txBody>
                    <a:bodyPr/>
                    <a:lstStyle/>
                    <a:p>
                      <a:pPr algn="ctr" fontAlgn="b"/>
                      <a:r>
                        <a:rPr lang="it-IT" sz="800" b="1" u="none" strike="noStrike">
                          <a:effectLst/>
                        </a:rPr>
                        <a:t>80</a:t>
                      </a:r>
                      <a:endParaRPr lang="it-IT" sz="800" b="1" i="0" u="none" strike="noStrike">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u="none" strike="noStrike" dirty="0">
                          <a:effectLst/>
                        </a:rPr>
                        <a:t>0.013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800" b="1" u="none" strike="noStrike" dirty="0">
                          <a:effectLst/>
                        </a:rPr>
                        <a:t>0.001875</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r" fontAlgn="b"/>
                      <a:r>
                        <a:rPr lang="it-IT" sz="800" b="1" u="none" strike="noStrike" dirty="0">
                          <a:effectLst/>
                        </a:rPr>
                        <a:t>533.33333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300</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0.003333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0.2813</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0.61082</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325.7688</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0.048317</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it-IT" sz="800" b="1" u="none" strike="noStrike" dirty="0">
                          <a:effectLst/>
                        </a:rPr>
                        <a:t>25.76882</a:t>
                      </a:r>
                      <a:endParaRPr lang="it-IT" sz="800" b="1" i="0" u="none" strike="noStrike" dirty="0">
                        <a:solidFill>
                          <a:srgbClr val="000000"/>
                        </a:solidFill>
                        <a:effectLst/>
                        <a:latin typeface="Calibri" panose="020F0502020204030204" pitchFamily="34" charset="0"/>
                      </a:endParaRPr>
                    </a:p>
                  </a:txBody>
                  <a:tcPr marL="4571" marR="4571" marT="45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89368401"/>
                  </a:ext>
                </a:extLst>
              </a:tr>
            </a:tbl>
          </a:graphicData>
        </a:graphic>
      </p:graphicFrame>
    </p:spTree>
    <p:extLst>
      <p:ext uri="{BB962C8B-B14F-4D97-AF65-F5344CB8AC3E}">
        <p14:creationId xmlns:p14="http://schemas.microsoft.com/office/powerpoint/2010/main" val="139446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Objective </a:t>
            </a:r>
            <a:br>
              <a:rPr lang="it-IT" dirty="0">
                <a:effectLst/>
              </a:rPr>
            </a:br>
            <a:endParaRPr lang="en-US" dirty="0"/>
          </a:p>
        </p:txBody>
      </p:sp>
      <p:sp>
        <p:nvSpPr>
          <p:cNvPr id="3" name="Content Placeholder 2"/>
          <p:cNvSpPr>
            <a:spLocks noGrp="1"/>
          </p:cNvSpPr>
          <p:nvPr>
            <p:ph idx="1"/>
          </p:nvPr>
        </p:nvSpPr>
        <p:spPr>
          <a:xfrm>
            <a:off x="448966" y="1502814"/>
            <a:ext cx="7940659" cy="3206805"/>
          </a:xfrm>
        </p:spPr>
        <p:txBody>
          <a:bodyPr>
            <a:normAutofit/>
          </a:bodyPr>
          <a:lstStyle/>
          <a:p>
            <a:pPr marL="0" indent="0">
              <a:buNone/>
            </a:pPr>
            <a:r>
              <a:rPr lang="en-US" sz="2400" b="1" dirty="0"/>
              <a:t>To study the workflow of a typical airport and analyze the time that is required to reach the plane from the entrance point as well as the  amount of time spent queuing. </a:t>
            </a:r>
            <a:br>
              <a:rPr lang="en-US" sz="2400" b="1" dirty="0"/>
            </a:br>
            <a:endParaRPr lang="en-US" sz="2400" b="1" dirty="0"/>
          </a:p>
          <a:p>
            <a:pPr marL="0" indent="0">
              <a:buNone/>
            </a:pPr>
            <a:r>
              <a:rPr lang="en-US" sz="2400" b="1" dirty="0"/>
              <a:t>This project will be done using the YASPER tool, which is used to specify and execute models of discrete-step processes.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BC150-7450-49F6-A120-D293238A51F9}"/>
              </a:ext>
            </a:extLst>
          </p:cNvPr>
          <p:cNvSpPr>
            <a:spLocks noGrp="1"/>
          </p:cNvSpPr>
          <p:nvPr>
            <p:ph type="title"/>
          </p:nvPr>
        </p:nvSpPr>
        <p:spPr>
          <a:xfrm>
            <a:off x="24430" y="0"/>
            <a:ext cx="8246070" cy="739290"/>
          </a:xfrm>
        </p:spPr>
        <p:txBody>
          <a:bodyPr/>
          <a:lstStyle/>
          <a:p>
            <a:r>
              <a:rPr lang="it-IT" b="1" dirty="0"/>
              <a:t>Task 1- Graphic Analysis</a:t>
            </a:r>
          </a:p>
        </p:txBody>
      </p:sp>
      <p:graphicFrame>
        <p:nvGraphicFramePr>
          <p:cNvPr id="4" name="Chart 4">
            <a:extLst>
              <a:ext uri="{FF2B5EF4-FFF2-40B4-BE49-F238E27FC236}">
                <a16:creationId xmlns:a16="http://schemas.microsoft.com/office/drawing/2014/main" id="{ECF8C3E3-18D7-40EC-A178-29B56E91E161}"/>
              </a:ext>
            </a:extLst>
          </p:cNvPr>
          <p:cNvGraphicFramePr>
            <a:graphicFrameLocks noGrp="1"/>
          </p:cNvGraphicFramePr>
          <p:nvPr>
            <p:ph idx="1"/>
            <p:extLst>
              <p:ext uri="{D42A27DB-BD31-4B8C-83A1-F6EECF244321}">
                <p14:modId xmlns:p14="http://schemas.microsoft.com/office/powerpoint/2010/main" val="1081212285"/>
              </p:ext>
            </p:extLst>
          </p:nvPr>
        </p:nvGraphicFramePr>
        <p:xfrm>
          <a:off x="2586835" y="782086"/>
          <a:ext cx="4428445" cy="2925630"/>
        </p:xfrm>
        <a:graphic>
          <a:graphicData uri="http://schemas.openxmlformats.org/drawingml/2006/chart">
            <c:chart xmlns:c="http://schemas.openxmlformats.org/drawingml/2006/chart" xmlns:r="http://schemas.openxmlformats.org/officeDocument/2006/relationships" r:id="rId2"/>
          </a:graphicData>
        </a:graphic>
      </p:graphicFrame>
      <p:sp>
        <p:nvSpPr>
          <p:cNvPr id="5" name="Rettangolo 4">
            <a:extLst>
              <a:ext uri="{FF2B5EF4-FFF2-40B4-BE49-F238E27FC236}">
                <a16:creationId xmlns:a16="http://schemas.microsoft.com/office/drawing/2014/main" id="{E79714C2-E995-41EB-AD00-904E7D0FCE5E}"/>
              </a:ext>
            </a:extLst>
          </p:cNvPr>
          <p:cNvSpPr/>
          <p:nvPr/>
        </p:nvSpPr>
        <p:spPr>
          <a:xfrm>
            <a:off x="143555" y="3750512"/>
            <a:ext cx="8398775" cy="1351588"/>
          </a:xfrm>
          <a:prstGeom prst="rect">
            <a:avLst/>
          </a:prstGeom>
        </p:spPr>
        <p:txBody>
          <a:bodyPr wrap="square">
            <a:spAutoFit/>
          </a:bodyPr>
          <a:lstStyle/>
          <a:p>
            <a:pPr>
              <a:lnSpc>
                <a:spcPct val="150000"/>
              </a:lnSpc>
              <a:spcAft>
                <a:spcPts val="1000"/>
              </a:spcAft>
            </a:pPr>
            <a:r>
              <a:rPr lang="en-US" sz="1400" b="1" dirty="0">
                <a:solidFill>
                  <a:schemeClr val="bg1"/>
                </a:solidFill>
                <a:latin typeface="+mj-lt"/>
                <a:ea typeface="Calibri" panose="020F0502020204030204" pitchFamily="34" charset="0"/>
                <a:cs typeface="Arial" panose="020B0604020202020204" pitchFamily="34" charset="0"/>
              </a:rPr>
              <a:t>From the graph above, it is possible to see that as the interarrival time increases for the task, the value of traffic decreases. In other words, the slower the passengers are the shorter the queues . </a:t>
            </a:r>
            <a:br>
              <a:rPr lang="en-US" sz="1400" b="1" dirty="0">
                <a:solidFill>
                  <a:schemeClr val="bg1"/>
                </a:solidFill>
                <a:latin typeface="+mj-lt"/>
                <a:ea typeface="Calibri" panose="020F0502020204030204" pitchFamily="34" charset="0"/>
                <a:cs typeface="Arial" panose="020B0604020202020204" pitchFamily="34" charset="0"/>
              </a:rPr>
            </a:br>
            <a:r>
              <a:rPr lang="en-US" sz="1400" b="1" dirty="0">
                <a:solidFill>
                  <a:schemeClr val="bg1"/>
                </a:solidFill>
                <a:latin typeface="+mj-lt"/>
                <a:ea typeface="Calibri" panose="020F0502020204030204" pitchFamily="34" charset="0"/>
                <a:cs typeface="Arial" panose="020B0604020202020204" pitchFamily="34" charset="0"/>
              </a:rPr>
              <a:t>But it also possible to notice that MM1 and MM2 have very different values, where using MM2 there are no values of </a:t>
            </a:r>
            <a:r>
              <a:rPr lang="el-GR" sz="1400" b="1" dirty="0">
                <a:solidFill>
                  <a:schemeClr val="bg1"/>
                </a:solidFill>
                <a:latin typeface="+mj-lt"/>
              </a:rPr>
              <a:t>ρ</a:t>
            </a:r>
            <a:r>
              <a:rPr lang="en-US" sz="1400" b="1" dirty="0">
                <a:solidFill>
                  <a:schemeClr val="bg1"/>
                </a:solidFill>
                <a:latin typeface="+mj-lt"/>
                <a:ea typeface="Calibri" panose="020F0502020204030204" pitchFamily="34" charset="0"/>
                <a:cs typeface="Arial" panose="020B0604020202020204" pitchFamily="34" charset="0"/>
              </a:rPr>
              <a:t> above 0.75, which means that using multiple servers help in making the flow faster. </a:t>
            </a:r>
            <a:endParaRPr lang="it-IT" sz="1400" b="1" dirty="0">
              <a:solidFill>
                <a:schemeClr val="bg1"/>
              </a:solidFill>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699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B7B8F3-92A1-4440-B7A8-CDD950998D68}"/>
              </a:ext>
            </a:extLst>
          </p:cNvPr>
          <p:cNvSpPr>
            <a:spLocks noGrp="1"/>
          </p:cNvSpPr>
          <p:nvPr>
            <p:ph type="title"/>
          </p:nvPr>
        </p:nvSpPr>
        <p:spPr>
          <a:xfrm>
            <a:off x="143555" y="281175"/>
            <a:ext cx="8246070" cy="739290"/>
          </a:xfrm>
        </p:spPr>
        <p:txBody>
          <a:bodyPr>
            <a:noAutofit/>
          </a:bodyPr>
          <a:lstStyle/>
          <a:p>
            <a:r>
              <a:rPr lang="en-US" sz="4000" b="1" dirty="0">
                <a:effectLst/>
              </a:rPr>
              <a:t>Task 2 - Check in</a:t>
            </a:r>
            <a:br>
              <a:rPr lang="it-IT" sz="4000" dirty="0">
                <a:effectLst/>
              </a:rPr>
            </a:br>
            <a:endParaRPr lang="it-IT" sz="4000" dirty="0"/>
          </a:p>
        </p:txBody>
      </p:sp>
      <p:sp>
        <p:nvSpPr>
          <p:cNvPr id="3" name="Segnaposto contenuto 2">
            <a:extLst>
              <a:ext uri="{FF2B5EF4-FFF2-40B4-BE49-F238E27FC236}">
                <a16:creationId xmlns:a16="http://schemas.microsoft.com/office/drawing/2014/main" id="{B622F720-9C1F-43B8-9E7A-E4AAAEE9F1F4}"/>
              </a:ext>
            </a:extLst>
          </p:cNvPr>
          <p:cNvSpPr>
            <a:spLocks noGrp="1"/>
          </p:cNvSpPr>
          <p:nvPr>
            <p:ph idx="1"/>
          </p:nvPr>
        </p:nvSpPr>
        <p:spPr>
          <a:xfrm>
            <a:off x="296260" y="1197405"/>
            <a:ext cx="8246070" cy="3359510"/>
          </a:xfrm>
        </p:spPr>
        <p:txBody>
          <a:bodyPr>
            <a:normAutofit/>
          </a:bodyPr>
          <a:lstStyle/>
          <a:p>
            <a:pPr marL="0" indent="0">
              <a:buNone/>
            </a:pPr>
            <a:r>
              <a:rPr lang="en-US" sz="2000" b="1" dirty="0"/>
              <a:t>Task two is about the physical check-in at the airport. </a:t>
            </a:r>
            <a:br>
              <a:rPr lang="en-US" sz="2000" b="1" dirty="0"/>
            </a:br>
            <a:br>
              <a:rPr lang="en-US" sz="2000" b="1" dirty="0"/>
            </a:br>
            <a:r>
              <a:rPr lang="en-US" sz="2000" b="1" dirty="0"/>
              <a:t>Although the expected service time is low (only 60 seconds) it could potentially turn into a bottleneck since each and every passenger entering the airport will go through this step. </a:t>
            </a:r>
            <a:br>
              <a:rPr lang="en-US" sz="2000" b="1" dirty="0"/>
            </a:br>
            <a:endParaRPr lang="en-US" sz="2000" b="1" dirty="0"/>
          </a:p>
          <a:p>
            <a:pPr marL="0" indent="0">
              <a:buNone/>
            </a:pPr>
            <a:r>
              <a:rPr lang="en-US" sz="2000" b="1" dirty="0"/>
              <a:t>This is why MM2 is a better implementation for the process to go smooth.</a:t>
            </a:r>
          </a:p>
          <a:p>
            <a:pPr marL="0" indent="0">
              <a:buNone/>
            </a:pPr>
            <a:endParaRPr lang="en-US" sz="2000" b="1" dirty="0"/>
          </a:p>
          <a:p>
            <a:pPr marL="0" indent="0">
              <a:buNone/>
            </a:pPr>
            <a:endParaRPr lang="en-US" b="1" dirty="0"/>
          </a:p>
        </p:txBody>
      </p:sp>
    </p:spTree>
    <p:extLst>
      <p:ext uri="{BB962C8B-B14F-4D97-AF65-F5344CB8AC3E}">
        <p14:creationId xmlns:p14="http://schemas.microsoft.com/office/powerpoint/2010/main" val="307891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60BB4D2-94F3-4E69-83E8-A7FA12BE559D}"/>
              </a:ext>
            </a:extLst>
          </p:cNvPr>
          <p:cNvPicPr>
            <a:picLocks noChangeAspect="1"/>
          </p:cNvPicPr>
          <p:nvPr/>
        </p:nvPicPr>
        <p:blipFill>
          <a:blip r:embed="rId2"/>
          <a:stretch>
            <a:fillRect/>
          </a:stretch>
        </p:blipFill>
        <p:spPr>
          <a:xfrm>
            <a:off x="71777" y="281175"/>
            <a:ext cx="9000445" cy="4581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Ovale 1">
            <a:extLst>
              <a:ext uri="{FF2B5EF4-FFF2-40B4-BE49-F238E27FC236}">
                <a16:creationId xmlns:a16="http://schemas.microsoft.com/office/drawing/2014/main" id="{BAFEE751-DF19-4758-931B-499CE95D0C7E}"/>
              </a:ext>
            </a:extLst>
          </p:cNvPr>
          <p:cNvSpPr/>
          <p:nvPr/>
        </p:nvSpPr>
        <p:spPr>
          <a:xfrm>
            <a:off x="1517900" y="1808225"/>
            <a:ext cx="2290575" cy="2901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48329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6ACE73-F772-4FD6-87A7-B5784B03A884}"/>
              </a:ext>
            </a:extLst>
          </p:cNvPr>
          <p:cNvSpPr>
            <a:spLocks noGrp="1"/>
          </p:cNvSpPr>
          <p:nvPr>
            <p:ph type="title"/>
          </p:nvPr>
        </p:nvSpPr>
        <p:spPr>
          <a:xfrm>
            <a:off x="143555" y="0"/>
            <a:ext cx="10128488" cy="839796"/>
          </a:xfrm>
        </p:spPr>
        <p:txBody>
          <a:bodyPr/>
          <a:lstStyle/>
          <a:p>
            <a:r>
              <a:rPr lang="it-IT" b="1" dirty="0"/>
              <a:t>Task 2-MM1</a:t>
            </a:r>
          </a:p>
        </p:txBody>
      </p:sp>
      <p:graphicFrame>
        <p:nvGraphicFramePr>
          <p:cNvPr id="4" name="Segnaposto contenuto 3">
            <a:extLst>
              <a:ext uri="{FF2B5EF4-FFF2-40B4-BE49-F238E27FC236}">
                <a16:creationId xmlns:a16="http://schemas.microsoft.com/office/drawing/2014/main" id="{38C7ECE5-CD66-48E3-B406-8E306482D1DD}"/>
              </a:ext>
            </a:extLst>
          </p:cNvPr>
          <p:cNvGraphicFramePr>
            <a:graphicFrameLocks noGrp="1"/>
          </p:cNvGraphicFramePr>
          <p:nvPr>
            <p:ph idx="1"/>
            <p:extLst>
              <p:ext uri="{D42A27DB-BD31-4B8C-83A1-F6EECF244321}">
                <p14:modId xmlns:p14="http://schemas.microsoft.com/office/powerpoint/2010/main" val="4058669430"/>
              </p:ext>
            </p:extLst>
          </p:nvPr>
        </p:nvGraphicFramePr>
        <p:xfrm>
          <a:off x="601670" y="1044700"/>
          <a:ext cx="7635247" cy="3817626"/>
        </p:xfrm>
        <a:graphic>
          <a:graphicData uri="http://schemas.openxmlformats.org/drawingml/2006/table">
            <a:tbl>
              <a:tblPr>
                <a:tableStyleId>{5C22544A-7EE6-4342-B048-85BDC9FD1C3A}</a:tableStyleId>
              </a:tblPr>
              <a:tblGrid>
                <a:gridCol w="811165">
                  <a:extLst>
                    <a:ext uri="{9D8B030D-6E8A-4147-A177-3AD203B41FA5}">
                      <a16:colId xmlns:a16="http://schemas.microsoft.com/office/drawing/2014/main" val="672648314"/>
                    </a:ext>
                  </a:extLst>
                </a:gridCol>
                <a:gridCol w="715885">
                  <a:extLst>
                    <a:ext uri="{9D8B030D-6E8A-4147-A177-3AD203B41FA5}">
                      <a16:colId xmlns:a16="http://schemas.microsoft.com/office/drawing/2014/main" val="1002415278"/>
                    </a:ext>
                  </a:extLst>
                </a:gridCol>
                <a:gridCol w="636056">
                  <a:extLst>
                    <a:ext uri="{9D8B030D-6E8A-4147-A177-3AD203B41FA5}">
                      <a16:colId xmlns:a16="http://schemas.microsoft.com/office/drawing/2014/main" val="203865425"/>
                    </a:ext>
                  </a:extLst>
                </a:gridCol>
                <a:gridCol w="527901">
                  <a:extLst>
                    <a:ext uri="{9D8B030D-6E8A-4147-A177-3AD203B41FA5}">
                      <a16:colId xmlns:a16="http://schemas.microsoft.com/office/drawing/2014/main" val="1476134381"/>
                    </a:ext>
                  </a:extLst>
                </a:gridCol>
                <a:gridCol w="618030">
                  <a:extLst>
                    <a:ext uri="{9D8B030D-6E8A-4147-A177-3AD203B41FA5}">
                      <a16:colId xmlns:a16="http://schemas.microsoft.com/office/drawing/2014/main" val="3425442667"/>
                    </a:ext>
                  </a:extLst>
                </a:gridCol>
                <a:gridCol w="618030">
                  <a:extLst>
                    <a:ext uri="{9D8B030D-6E8A-4147-A177-3AD203B41FA5}">
                      <a16:colId xmlns:a16="http://schemas.microsoft.com/office/drawing/2014/main" val="1742193289"/>
                    </a:ext>
                  </a:extLst>
                </a:gridCol>
                <a:gridCol w="618030">
                  <a:extLst>
                    <a:ext uri="{9D8B030D-6E8A-4147-A177-3AD203B41FA5}">
                      <a16:colId xmlns:a16="http://schemas.microsoft.com/office/drawing/2014/main" val="271148961"/>
                    </a:ext>
                  </a:extLst>
                </a:gridCol>
                <a:gridCol w="646873">
                  <a:extLst>
                    <a:ext uri="{9D8B030D-6E8A-4147-A177-3AD203B41FA5}">
                      <a16:colId xmlns:a16="http://schemas.microsoft.com/office/drawing/2014/main" val="2200143715"/>
                    </a:ext>
                  </a:extLst>
                </a:gridCol>
                <a:gridCol w="589187">
                  <a:extLst>
                    <a:ext uri="{9D8B030D-6E8A-4147-A177-3AD203B41FA5}">
                      <a16:colId xmlns:a16="http://schemas.microsoft.com/office/drawing/2014/main" val="492954033"/>
                    </a:ext>
                  </a:extLst>
                </a:gridCol>
                <a:gridCol w="618030">
                  <a:extLst>
                    <a:ext uri="{9D8B030D-6E8A-4147-A177-3AD203B41FA5}">
                      <a16:colId xmlns:a16="http://schemas.microsoft.com/office/drawing/2014/main" val="2416236195"/>
                    </a:ext>
                  </a:extLst>
                </a:gridCol>
                <a:gridCol w="618030">
                  <a:extLst>
                    <a:ext uri="{9D8B030D-6E8A-4147-A177-3AD203B41FA5}">
                      <a16:colId xmlns:a16="http://schemas.microsoft.com/office/drawing/2014/main" val="283206943"/>
                    </a:ext>
                  </a:extLst>
                </a:gridCol>
                <a:gridCol w="618030">
                  <a:extLst>
                    <a:ext uri="{9D8B030D-6E8A-4147-A177-3AD203B41FA5}">
                      <a16:colId xmlns:a16="http://schemas.microsoft.com/office/drawing/2014/main" val="121001562"/>
                    </a:ext>
                  </a:extLst>
                </a:gridCol>
              </a:tblGrid>
              <a:tr h="477501">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900" b="1" u="none" strike="noStrike" dirty="0">
                          <a:effectLst/>
                        </a:rPr>
                        <a:t>Task T2 Check in MM1</a:t>
                      </a:r>
                      <a:endParaRPr lang="en-US"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1371768"/>
                  </a:ext>
                </a:extLst>
              </a:tr>
              <a:tr h="1631364">
                <a:tc>
                  <a:txBody>
                    <a:bodyPr/>
                    <a:lstStyle/>
                    <a:p>
                      <a:pPr algn="ctr" fontAlgn="b"/>
                      <a:r>
                        <a:rPr lang="en-US" sz="800" b="1" u="none" strike="noStrike" dirty="0">
                          <a:effectLst/>
                        </a:rPr>
                        <a:t>Expected </a:t>
                      </a:r>
                      <a:r>
                        <a:rPr lang="en-US" sz="800" b="1" u="none" strike="noStrike" dirty="0" err="1">
                          <a:effectLst/>
                        </a:rPr>
                        <a:t>Interarrival</a:t>
                      </a:r>
                      <a:r>
                        <a:rPr lang="en-US" sz="800" b="1" u="none" strike="noStrike" dirty="0">
                          <a:effectLst/>
                        </a:rPr>
                        <a:t> Time (</a:t>
                      </a:r>
                      <a:r>
                        <a:rPr lang="en-US" sz="800" b="1" u="none" strike="noStrike" dirty="0" err="1">
                          <a:effectLst/>
                        </a:rPr>
                        <a:t>Emitor</a:t>
                      </a:r>
                      <a:r>
                        <a:rPr lang="en-US" sz="800" b="1" u="none" strike="noStrike" dirty="0">
                          <a:effectLst/>
                        </a:rPr>
                        <a:t>)</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a:t>
                      </a: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en-US" sz="800" b="1" u="none" strike="noStrike" dirty="0">
                          <a:effectLst/>
                        </a:rPr>
                        <a:t>Mean Arrival Rate</a:t>
                      </a:r>
                      <a:br>
                        <a:rPr lang="en-US" sz="800" b="1" u="none" strike="noStrike" dirty="0">
                          <a:effectLst/>
                        </a:rPr>
                      </a:br>
                      <a:r>
                        <a:rPr lang="en-US" sz="800" b="1" u="none" strike="noStrike" dirty="0">
                          <a:effectLst/>
                        </a:rPr>
                        <a:t>(</a:t>
                      </a:r>
                      <a:r>
                        <a:rPr lang="en-US" sz="800" b="1" u="none" strike="noStrike" dirty="0" err="1">
                          <a:effectLst/>
                        </a:rPr>
                        <a:t>Emitor</a:t>
                      </a:r>
                      <a:r>
                        <a:rPr lang="en-US" sz="800" b="1" u="none" strike="noStrike" dirty="0">
                          <a:effectLst/>
                        </a:rPr>
                        <a:t>)</a:t>
                      </a:r>
                      <a:br>
                        <a:rPr lang="en-US" sz="800" b="1" u="none" strike="noStrike" dirty="0">
                          <a:effectLst/>
                        </a:rPr>
                      </a:br>
                      <a:br>
                        <a:rPr lang="en-US" sz="800" b="1" u="none" strike="noStrike" dirty="0">
                          <a:effectLst/>
                        </a:rPr>
                      </a:b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800" b="1" u="none" strike="noStrike" dirty="0">
                          <a:effectLst/>
                        </a:rPr>
                        <a:t> </a:t>
                      </a:r>
                      <a:endParaRPr lang="it-IT" sz="8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effectLst/>
                        </a:rPr>
                        <a:t>Mean Arrival Rate</a:t>
                      </a:r>
                      <a:br>
                        <a:rPr lang="it-IT" sz="800" b="1" u="none" strike="noStrike" dirty="0">
                          <a:effectLst/>
                        </a:rPr>
                      </a:br>
                      <a:br>
                        <a:rPr lang="it-IT" sz="800" b="1" u="none" strike="noStrike" dirty="0">
                          <a:effectLst/>
                        </a:rPr>
                      </a:br>
                      <a:r>
                        <a:rPr lang="el-GR" sz="800" b="1" u="none" strike="noStrike" dirty="0">
                          <a:effectLst/>
                        </a:rPr>
                        <a:t>λ2</a:t>
                      </a:r>
                      <a:endParaRPr lang="el-GR" sz="8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800" b="1" u="none" strike="noStrike" dirty="0">
                          <a:effectLst/>
                        </a:rPr>
                        <a:t>Expected Interarrival Time </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1/λ2</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800" b="1" u="none" strike="noStrike" dirty="0">
                          <a:effectLst/>
                        </a:rPr>
                        <a:t>Expected Service Time</a:t>
                      </a:r>
                      <a:br>
                        <a:rPr lang="en-US" sz="800" b="1" u="none" strike="noStrike" dirty="0">
                          <a:effectLst/>
                        </a:rPr>
                      </a:b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1/μ2</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800" b="1" u="none" strike="noStrike" dirty="0">
                          <a:effectLst/>
                        </a:rPr>
                        <a:t>Mean Service Rate for a Busy Server</a:t>
                      </a:r>
                      <a:br>
                        <a:rPr lang="en-US" sz="800" b="1" u="none" strike="noStrike" dirty="0">
                          <a:effectLst/>
                        </a:rPr>
                      </a:br>
                      <a:br>
                        <a:rPr lang="en-US" sz="800" b="1" u="none" strike="noStrike" dirty="0">
                          <a:effectLst/>
                        </a:rPr>
                      </a:br>
                      <a:br>
                        <a:rPr lang="en-US" sz="800" b="1" u="none" strike="noStrike" dirty="0">
                          <a:effectLst/>
                        </a:rPr>
                      </a:br>
                      <a:r>
                        <a:rPr lang="en-US" sz="800" b="1" u="none" strike="noStrike" dirty="0">
                          <a:effectLst/>
                        </a:rPr>
                        <a:t>μ2</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800" b="1" u="none" strike="noStrike" dirty="0">
                          <a:effectLst/>
                        </a:rPr>
                        <a:t>Traffic intensity</a:t>
                      </a:r>
                      <a:br>
                        <a:rPr lang="it-IT" sz="800" b="1" u="none" strike="noStrike" dirty="0">
                          <a:effectLst/>
                        </a:rPr>
                      </a:br>
                      <a:br>
                        <a:rPr lang="it-IT" sz="800" b="1" u="none" strike="noStrike" dirty="0">
                          <a:effectLst/>
                        </a:rPr>
                      </a:br>
                      <a:r>
                        <a:rPr lang="el-GR" sz="800" b="1" u="none" strike="noStrike" dirty="0">
                          <a:effectLst/>
                        </a:rPr>
                        <a:t>ρ2</a:t>
                      </a:r>
                      <a:endParaRPr lang="el-GR"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800" b="1" u="none" strike="noStrike" dirty="0">
                          <a:effectLst/>
                        </a:rPr>
                        <a:t>Mean # of Customers in the System </a:t>
                      </a:r>
                      <a:br>
                        <a:rPr lang="en-US" sz="800" b="1" u="none" strike="noStrike" dirty="0">
                          <a:effectLst/>
                        </a:rPr>
                      </a:br>
                      <a:br>
                        <a:rPr lang="en-US" sz="800" b="1" u="none" strike="noStrike" dirty="0">
                          <a:effectLst/>
                        </a:rPr>
                      </a:br>
                      <a:r>
                        <a:rPr lang="en-US" sz="800" b="1" u="none" strike="noStrike" dirty="0">
                          <a:effectLst/>
                        </a:rPr>
                        <a:t>L2</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800" b="1" u="none" strike="noStrike" dirty="0">
                          <a:effectLst/>
                        </a:rPr>
                        <a:t>Mean time for a customer to go through the system</a:t>
                      </a:r>
                      <a:br>
                        <a:rPr lang="en-US" sz="800" b="1" u="none" strike="noStrike" dirty="0">
                          <a:effectLst/>
                        </a:rPr>
                      </a:br>
                      <a:r>
                        <a:rPr lang="en-US" sz="800" b="1" u="none" strike="noStrike" dirty="0">
                          <a:effectLst/>
                        </a:rPr>
                        <a:t>(seconds)</a:t>
                      </a:r>
                      <a:br>
                        <a:rPr lang="en-US" sz="800" b="1" u="none" strike="noStrike" dirty="0">
                          <a:effectLst/>
                        </a:rPr>
                      </a:br>
                      <a:br>
                        <a:rPr lang="en-US" sz="800" b="1" u="none" strike="noStrike" dirty="0">
                          <a:effectLst/>
                        </a:rPr>
                      </a:br>
                      <a:br>
                        <a:rPr lang="en-US" sz="800" b="1" u="none" strike="noStrike" dirty="0">
                          <a:effectLst/>
                        </a:rPr>
                      </a:br>
                      <a:r>
                        <a:rPr lang="en-US" sz="800" b="1" u="none" strike="noStrike" dirty="0">
                          <a:effectLst/>
                        </a:rPr>
                        <a:t>W2</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800" b="1" u="none" strike="noStrike" dirty="0">
                          <a:effectLst/>
                        </a:rPr>
                        <a:t>Mean # of Customers in the Queue</a:t>
                      </a:r>
                      <a:br>
                        <a:rPr lang="en-US" sz="800" b="1" u="none" strike="noStrike" dirty="0">
                          <a:effectLst/>
                        </a:rPr>
                      </a:br>
                      <a:br>
                        <a:rPr lang="en-US" sz="800" b="1" u="none" strike="noStrike" dirty="0">
                          <a:effectLst/>
                        </a:rPr>
                      </a:br>
                      <a:br>
                        <a:rPr lang="en-US" sz="800" b="1" u="none" strike="noStrike" dirty="0">
                          <a:effectLst/>
                        </a:rPr>
                      </a:br>
                      <a:r>
                        <a:rPr lang="en-US" sz="800" b="1" u="none" strike="noStrike" dirty="0">
                          <a:effectLst/>
                        </a:rPr>
                        <a:t>Lq2</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800" b="1" u="none" strike="noStrike" dirty="0">
                          <a:effectLst/>
                        </a:rPr>
                        <a:t>Mean waiting time for a customer in the queue</a:t>
                      </a:r>
                      <a:br>
                        <a:rPr lang="en-US" sz="800" b="1" u="none" strike="noStrike" dirty="0">
                          <a:effectLst/>
                        </a:rPr>
                      </a:br>
                      <a:r>
                        <a:rPr lang="en-US" sz="800" b="1" u="none" strike="noStrike" dirty="0">
                          <a:effectLst/>
                        </a:rPr>
                        <a:t>(seconds)</a:t>
                      </a:r>
                      <a:br>
                        <a:rPr lang="en-US" sz="800" b="1" u="none" strike="noStrike" dirty="0">
                          <a:effectLst/>
                        </a:rPr>
                      </a:br>
                      <a:br>
                        <a:rPr lang="en-US" sz="800" b="1" u="none" strike="noStrike" dirty="0">
                          <a:effectLst/>
                        </a:rPr>
                      </a:br>
                      <a:r>
                        <a:rPr lang="en-US" sz="800" b="1" u="none" strike="noStrike" dirty="0">
                          <a:effectLst/>
                        </a:rPr>
                        <a:t>Wq2</a:t>
                      </a:r>
                      <a:endParaRPr lang="en-US" sz="8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5797234"/>
                  </a:ext>
                </a:extLst>
              </a:tr>
              <a:tr h="172662">
                <a:tc>
                  <a:txBody>
                    <a:bodyPr/>
                    <a:lstStyle/>
                    <a:p>
                      <a:pPr algn="ctr" fontAlgn="b"/>
                      <a:r>
                        <a:rPr lang="it-IT" sz="900" b="1" u="none" strike="noStrike">
                          <a:effectLst/>
                        </a:rPr>
                        <a:t>35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0.029</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0.029</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35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60</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1.7143</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-2.4</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-84</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-4.11429</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-144</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7460786"/>
                  </a:ext>
                </a:extLst>
              </a:tr>
              <a:tr h="172662">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60</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0.016667</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1.5000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-3</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-120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-4.5</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-180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3802930"/>
                  </a:ext>
                </a:extLst>
              </a:tr>
              <a:tr h="172662">
                <a:tc>
                  <a:txBody>
                    <a:bodyPr/>
                    <a:lstStyle/>
                    <a:p>
                      <a:pPr algn="ctr" fontAlgn="b"/>
                      <a:r>
                        <a:rPr lang="it-IT" sz="900" b="1" u="none" strike="noStrike">
                          <a:effectLst/>
                        </a:rPr>
                        <a:t>45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0.022</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0.022</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45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0.016667</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1.3333</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-4</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-180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-5.33333</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-240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93706043"/>
                  </a:ext>
                </a:extLst>
              </a:tr>
              <a:tr h="172662">
                <a:tc>
                  <a:txBody>
                    <a:bodyPr/>
                    <a:lstStyle/>
                    <a:p>
                      <a:pPr algn="ctr" fontAlgn="b"/>
                      <a:r>
                        <a:rPr lang="it-IT" sz="900" b="1" u="none" strike="noStrike">
                          <a:effectLst/>
                        </a:rPr>
                        <a:t>50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0.020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50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0.016667</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1.2000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-6</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-300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-7.2</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-360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2931834"/>
                  </a:ext>
                </a:extLst>
              </a:tr>
              <a:tr h="172662">
                <a:tc>
                  <a:txBody>
                    <a:bodyPr/>
                    <a:lstStyle/>
                    <a:p>
                      <a:pPr algn="ctr" fontAlgn="b"/>
                      <a:r>
                        <a:rPr lang="it-IT" sz="900" b="1" u="none" strike="noStrike">
                          <a:effectLst/>
                        </a:rPr>
                        <a:t>55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0.018</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dirty="0">
                          <a:effectLst/>
                        </a:rPr>
                        <a:t>0.018</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dirty="0">
                          <a:effectLst/>
                        </a:rPr>
                        <a:t>55</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60</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1.0909</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-12</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-660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-13.0909</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-720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94557712"/>
                  </a:ext>
                </a:extLst>
              </a:tr>
              <a:tr h="172662">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0.017</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1.0000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#DIV/0!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#DIV/0!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#DIV/0!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#DIV/0!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41112505"/>
                  </a:ext>
                </a:extLst>
              </a:tr>
              <a:tr h="172662">
                <a:tc>
                  <a:txBody>
                    <a:bodyPr/>
                    <a:lstStyle/>
                    <a:p>
                      <a:pPr algn="ctr" fontAlgn="b"/>
                      <a:r>
                        <a:rPr lang="it-IT" sz="900" b="1" u="none" strike="noStrike">
                          <a:effectLst/>
                        </a:rPr>
                        <a:t>65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0.015</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65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0.9231</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12</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780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11.07692</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720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38249072"/>
                  </a:ext>
                </a:extLst>
              </a:tr>
              <a:tr h="166709">
                <a:tc>
                  <a:txBody>
                    <a:bodyPr/>
                    <a:lstStyle/>
                    <a:p>
                      <a:pPr algn="ctr" fontAlgn="b"/>
                      <a:r>
                        <a:rPr lang="it-IT" sz="900" b="1" u="none" strike="noStrike">
                          <a:effectLst/>
                        </a:rPr>
                        <a:t>70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0.014</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0.014</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70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0.8571</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6</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420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5.142857</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360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79930866"/>
                  </a:ext>
                </a:extLst>
              </a:tr>
              <a:tr h="166709">
                <a:tc>
                  <a:txBody>
                    <a:bodyPr/>
                    <a:lstStyle/>
                    <a:p>
                      <a:pPr algn="ctr" fontAlgn="b"/>
                      <a:r>
                        <a:rPr lang="it-IT" sz="900" b="1" u="none" strike="noStrike">
                          <a:effectLst/>
                        </a:rPr>
                        <a:t>75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0.013</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75</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0.8000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4</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300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solidFill>
                            <a:srgbClr val="FF0000"/>
                          </a:solidFill>
                          <a:effectLst/>
                        </a:rPr>
                        <a:t>3.2</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solidFill>
                            <a:srgbClr val="FF0000"/>
                          </a:solidFill>
                          <a:effectLst/>
                        </a:rPr>
                        <a:t>240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9345975"/>
                  </a:ext>
                </a:extLst>
              </a:tr>
              <a:tr h="166709">
                <a:tc>
                  <a:txBody>
                    <a:bodyPr/>
                    <a:lstStyle/>
                    <a:p>
                      <a:pPr algn="ctr" fontAlgn="b"/>
                      <a:r>
                        <a:rPr lang="it-IT" sz="900" b="1" u="none" strike="noStrike">
                          <a:effectLst/>
                        </a:rPr>
                        <a:t>80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0.013</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
                      <a:r>
                        <a:rPr lang="it-IT" sz="900" b="1" u="none" strike="noStrike">
                          <a:effectLst/>
                        </a:rPr>
                        <a:t>80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0.7500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3</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240</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a:effectLst/>
                        </a:rPr>
                        <a:t>2.25</a:t>
                      </a:r>
                      <a:endParaRPr lang="it-IT" sz="900" b="1" i="0" u="none" strike="noStrike">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it-IT" sz="900" b="1" u="none" strike="noStrike" dirty="0">
                          <a:effectLst/>
                        </a:rPr>
                        <a:t>180</a:t>
                      </a:r>
                      <a:endParaRPr lang="it-IT" sz="900" b="1" i="0" u="none" strike="noStrike" dirty="0">
                        <a:solidFill>
                          <a:srgbClr val="FF0000"/>
                        </a:solidFill>
                        <a:effectLst/>
                        <a:latin typeface="Calibri" panose="020F0502020204030204" pitchFamily="34" charset="0"/>
                      </a:endParaRPr>
                    </a:p>
                  </a:txBody>
                  <a:tcPr marL="5241" marR="5241" marT="52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7270945"/>
                  </a:ext>
                </a:extLst>
              </a:tr>
            </a:tbl>
          </a:graphicData>
        </a:graphic>
      </p:graphicFrame>
    </p:spTree>
    <p:extLst>
      <p:ext uri="{BB962C8B-B14F-4D97-AF65-F5344CB8AC3E}">
        <p14:creationId xmlns:p14="http://schemas.microsoft.com/office/powerpoint/2010/main" val="406287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2442B0-1D4D-48BD-848C-60BF3C5610C8}"/>
              </a:ext>
            </a:extLst>
          </p:cNvPr>
          <p:cNvSpPr>
            <a:spLocks noGrp="1"/>
          </p:cNvSpPr>
          <p:nvPr>
            <p:ph type="title"/>
          </p:nvPr>
        </p:nvSpPr>
        <p:spPr>
          <a:xfrm>
            <a:off x="143555" y="128470"/>
            <a:ext cx="8246070" cy="739290"/>
          </a:xfrm>
        </p:spPr>
        <p:txBody>
          <a:bodyPr/>
          <a:lstStyle/>
          <a:p>
            <a:r>
              <a:rPr lang="it-IT" b="1" dirty="0"/>
              <a:t>Task 2- MM2</a:t>
            </a:r>
          </a:p>
        </p:txBody>
      </p:sp>
      <p:graphicFrame>
        <p:nvGraphicFramePr>
          <p:cNvPr id="4" name="Segnaposto contenuto 3">
            <a:extLst>
              <a:ext uri="{FF2B5EF4-FFF2-40B4-BE49-F238E27FC236}">
                <a16:creationId xmlns:a16="http://schemas.microsoft.com/office/drawing/2014/main" id="{F3092624-F366-4EBA-885C-0FBAC94A7858}"/>
              </a:ext>
            </a:extLst>
          </p:cNvPr>
          <p:cNvGraphicFramePr>
            <a:graphicFrameLocks noGrp="1"/>
          </p:cNvGraphicFramePr>
          <p:nvPr>
            <p:ph idx="1"/>
            <p:extLst>
              <p:ext uri="{D42A27DB-BD31-4B8C-83A1-F6EECF244321}">
                <p14:modId xmlns:p14="http://schemas.microsoft.com/office/powerpoint/2010/main" val="1025225408"/>
              </p:ext>
            </p:extLst>
          </p:nvPr>
        </p:nvGraphicFramePr>
        <p:xfrm>
          <a:off x="1059785" y="1044700"/>
          <a:ext cx="7177131" cy="3817621"/>
        </p:xfrm>
        <a:graphic>
          <a:graphicData uri="http://schemas.openxmlformats.org/drawingml/2006/table">
            <a:tbl>
              <a:tblPr>
                <a:tableStyleId>{5C22544A-7EE6-4342-B048-85BDC9FD1C3A}</a:tableStyleId>
              </a:tblPr>
              <a:tblGrid>
                <a:gridCol w="762495">
                  <a:extLst>
                    <a:ext uri="{9D8B030D-6E8A-4147-A177-3AD203B41FA5}">
                      <a16:colId xmlns:a16="http://schemas.microsoft.com/office/drawing/2014/main" val="391955868"/>
                    </a:ext>
                  </a:extLst>
                </a:gridCol>
                <a:gridCol w="689877">
                  <a:extLst>
                    <a:ext uri="{9D8B030D-6E8A-4147-A177-3AD203B41FA5}">
                      <a16:colId xmlns:a16="http://schemas.microsoft.com/office/drawing/2014/main" val="4141430165"/>
                    </a:ext>
                  </a:extLst>
                </a:gridCol>
                <a:gridCol w="580948">
                  <a:extLst>
                    <a:ext uri="{9D8B030D-6E8A-4147-A177-3AD203B41FA5}">
                      <a16:colId xmlns:a16="http://schemas.microsoft.com/office/drawing/2014/main" val="2357609146"/>
                    </a:ext>
                  </a:extLst>
                </a:gridCol>
                <a:gridCol w="496227">
                  <a:extLst>
                    <a:ext uri="{9D8B030D-6E8A-4147-A177-3AD203B41FA5}">
                      <a16:colId xmlns:a16="http://schemas.microsoft.com/office/drawing/2014/main" val="3573535964"/>
                    </a:ext>
                  </a:extLst>
                </a:gridCol>
                <a:gridCol w="580948">
                  <a:extLst>
                    <a:ext uri="{9D8B030D-6E8A-4147-A177-3AD203B41FA5}">
                      <a16:colId xmlns:a16="http://schemas.microsoft.com/office/drawing/2014/main" val="2984197134"/>
                    </a:ext>
                  </a:extLst>
                </a:gridCol>
                <a:gridCol w="580948">
                  <a:extLst>
                    <a:ext uri="{9D8B030D-6E8A-4147-A177-3AD203B41FA5}">
                      <a16:colId xmlns:a16="http://schemas.microsoft.com/office/drawing/2014/main" val="2754025340"/>
                    </a:ext>
                  </a:extLst>
                </a:gridCol>
                <a:gridCol w="580948">
                  <a:extLst>
                    <a:ext uri="{9D8B030D-6E8A-4147-A177-3AD203B41FA5}">
                      <a16:colId xmlns:a16="http://schemas.microsoft.com/office/drawing/2014/main" val="2009660617"/>
                    </a:ext>
                  </a:extLst>
                </a:gridCol>
                <a:gridCol w="580948">
                  <a:extLst>
                    <a:ext uri="{9D8B030D-6E8A-4147-A177-3AD203B41FA5}">
                      <a16:colId xmlns:a16="http://schemas.microsoft.com/office/drawing/2014/main" val="3172934495"/>
                    </a:ext>
                  </a:extLst>
                </a:gridCol>
                <a:gridCol w="580948">
                  <a:extLst>
                    <a:ext uri="{9D8B030D-6E8A-4147-A177-3AD203B41FA5}">
                      <a16:colId xmlns:a16="http://schemas.microsoft.com/office/drawing/2014/main" val="2723199031"/>
                    </a:ext>
                  </a:extLst>
                </a:gridCol>
                <a:gridCol w="580948">
                  <a:extLst>
                    <a:ext uri="{9D8B030D-6E8A-4147-A177-3AD203B41FA5}">
                      <a16:colId xmlns:a16="http://schemas.microsoft.com/office/drawing/2014/main" val="3541885514"/>
                    </a:ext>
                  </a:extLst>
                </a:gridCol>
                <a:gridCol w="580948">
                  <a:extLst>
                    <a:ext uri="{9D8B030D-6E8A-4147-A177-3AD203B41FA5}">
                      <a16:colId xmlns:a16="http://schemas.microsoft.com/office/drawing/2014/main" val="2142196106"/>
                    </a:ext>
                  </a:extLst>
                </a:gridCol>
                <a:gridCol w="580948">
                  <a:extLst>
                    <a:ext uri="{9D8B030D-6E8A-4147-A177-3AD203B41FA5}">
                      <a16:colId xmlns:a16="http://schemas.microsoft.com/office/drawing/2014/main" val="3449660460"/>
                    </a:ext>
                  </a:extLst>
                </a:gridCol>
              </a:tblGrid>
              <a:tr h="479745">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900" b="1" u="none" strike="noStrike" dirty="0">
                          <a:effectLst/>
                        </a:rPr>
                        <a:t>Task T2 Check in MM2</a:t>
                      </a:r>
                      <a:endParaRPr lang="en-US"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296202169"/>
                  </a:ext>
                </a:extLst>
              </a:tr>
              <a:tr h="1597155">
                <a:tc>
                  <a:txBody>
                    <a:bodyPr/>
                    <a:lstStyle/>
                    <a:p>
                      <a:pPr algn="ctr" fontAlgn="b"/>
                      <a:r>
                        <a:rPr lang="en-US" sz="800" b="1" u="none" strike="noStrike" dirty="0">
                          <a:effectLst/>
                        </a:rPr>
                        <a:t>Expected Interarrival Time (</a:t>
                      </a:r>
                      <a:r>
                        <a:rPr lang="en-US" sz="800" b="1" u="none" strike="noStrike" dirty="0" err="1">
                          <a:effectLst/>
                        </a:rPr>
                        <a:t>Emitor</a:t>
                      </a:r>
                      <a:r>
                        <a:rPr lang="en-US" sz="800" b="1" u="none" strike="noStrike" dirty="0">
                          <a:effectLst/>
                        </a:rPr>
                        <a:t>)</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a:t>
                      </a: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800" b="1" u="none" strike="noStrike" dirty="0">
                          <a:effectLst/>
                        </a:rPr>
                        <a:t>Mean Arrival Rate</a:t>
                      </a:r>
                      <a:br>
                        <a:rPr lang="en-US" sz="800" b="1" u="none" strike="noStrike" dirty="0">
                          <a:effectLst/>
                        </a:rPr>
                      </a:br>
                      <a:r>
                        <a:rPr lang="en-US" sz="800" b="1" u="none" strike="noStrike" dirty="0">
                          <a:effectLst/>
                        </a:rPr>
                        <a:t>(</a:t>
                      </a:r>
                      <a:r>
                        <a:rPr lang="en-US" sz="800" b="1" u="none" strike="noStrike" dirty="0" err="1">
                          <a:effectLst/>
                        </a:rPr>
                        <a:t>Emitor</a:t>
                      </a:r>
                      <a:r>
                        <a:rPr lang="en-US" sz="800" b="1" u="none" strike="noStrike" dirty="0">
                          <a:effectLst/>
                        </a:rPr>
                        <a:t>)</a:t>
                      </a:r>
                      <a:br>
                        <a:rPr lang="en-US" sz="800" b="1" u="none" strike="noStrike" dirty="0">
                          <a:effectLst/>
                        </a:rPr>
                      </a:br>
                      <a:br>
                        <a:rPr lang="en-US" sz="800" b="1" u="none" strike="noStrike" dirty="0">
                          <a:effectLst/>
                        </a:rPr>
                      </a:b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8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effectLst/>
                        </a:rPr>
                        <a:t>Mean Arrival Rate</a:t>
                      </a:r>
                      <a:br>
                        <a:rPr lang="it-IT" sz="800" b="1" u="none" strike="noStrike" dirty="0">
                          <a:effectLst/>
                        </a:rPr>
                      </a:br>
                      <a:br>
                        <a:rPr lang="it-IT" sz="800" b="1" u="none" strike="noStrike" dirty="0">
                          <a:effectLst/>
                        </a:rPr>
                      </a:br>
                      <a:r>
                        <a:rPr lang="el-GR" sz="800" b="1" u="none" strike="noStrike" dirty="0">
                          <a:effectLst/>
                        </a:rPr>
                        <a:t>λ2</a:t>
                      </a:r>
                      <a:endParaRPr lang="el-GR" sz="8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800" b="1" u="none" strike="noStrike">
                          <a:effectLst/>
                        </a:rPr>
                        <a:t>Expected Interarrival Time </a:t>
                      </a: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1/λ2</a:t>
                      </a:r>
                      <a:endParaRPr lang="en-US" sz="8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800" b="1" u="none" strike="noStrike" dirty="0">
                          <a:effectLst/>
                        </a:rPr>
                        <a:t>Expected Service Time</a:t>
                      </a:r>
                      <a:br>
                        <a:rPr lang="en-US" sz="800" b="1" u="none" strike="noStrike" dirty="0">
                          <a:effectLst/>
                        </a:rPr>
                      </a:br>
                      <a:br>
                        <a:rPr lang="en-US" sz="800" b="1" u="none" strike="noStrike" dirty="0">
                          <a:effectLst/>
                        </a:rPr>
                      </a:br>
                      <a:br>
                        <a:rPr lang="en-US" sz="800" b="1" u="none" strike="noStrike" dirty="0">
                          <a:effectLst/>
                        </a:rPr>
                      </a:br>
                      <a:r>
                        <a:rPr lang="en-US" sz="800" b="1" u="none" strike="noStrike" dirty="0">
                          <a:effectLst/>
                        </a:rPr>
                        <a:t>1/μ2</a:t>
                      </a:r>
                      <a:endParaRPr lang="en-US" sz="8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800" b="1" u="none" strike="noStrike">
                          <a:effectLst/>
                        </a:rPr>
                        <a:t>Mean Service Rate for a Busy Server</a:t>
                      </a:r>
                      <a:br>
                        <a:rPr lang="en-US" sz="800" b="1" u="none" strike="noStrike">
                          <a:effectLst/>
                        </a:rPr>
                      </a:br>
                      <a:br>
                        <a:rPr lang="en-US" sz="800" b="1" u="none" strike="noStrike">
                          <a:effectLst/>
                        </a:rPr>
                      </a:br>
                      <a:br>
                        <a:rPr lang="en-US" sz="800" b="1" u="none" strike="noStrike">
                          <a:effectLst/>
                        </a:rPr>
                      </a:br>
                      <a:r>
                        <a:rPr lang="en-US" sz="800" b="1" u="none" strike="noStrike">
                          <a:effectLst/>
                        </a:rPr>
                        <a:t>μ2</a:t>
                      </a:r>
                      <a:endParaRPr lang="en-US" sz="8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800" b="1" u="none" strike="noStrike" dirty="0">
                          <a:effectLst/>
                        </a:rPr>
                        <a:t>Traffic </a:t>
                      </a:r>
                      <a:r>
                        <a:rPr lang="it-IT" sz="800" b="1" u="none" strike="noStrike" dirty="0" err="1">
                          <a:effectLst/>
                        </a:rPr>
                        <a:t>Intensity</a:t>
                      </a:r>
                      <a:br>
                        <a:rPr lang="it-IT" sz="800" b="1" u="none" strike="noStrike" dirty="0">
                          <a:effectLst/>
                        </a:rPr>
                      </a:br>
                      <a:br>
                        <a:rPr lang="it-IT" sz="800" b="1" u="none" strike="noStrike" dirty="0">
                          <a:effectLst/>
                        </a:rPr>
                      </a:br>
                      <a:r>
                        <a:rPr lang="el-GR" sz="800" b="1" u="none" strike="noStrike" dirty="0">
                          <a:effectLst/>
                        </a:rPr>
                        <a:t>ρ2</a:t>
                      </a:r>
                      <a:endParaRPr lang="el-GR" sz="8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800" b="1" u="none" strike="noStrike">
                          <a:effectLst/>
                        </a:rPr>
                        <a:t>Mean # of Customers in the System </a:t>
                      </a:r>
                      <a:br>
                        <a:rPr lang="en-US" sz="800" b="1" u="none" strike="noStrike">
                          <a:effectLst/>
                        </a:rPr>
                      </a:br>
                      <a:br>
                        <a:rPr lang="en-US" sz="800" b="1" u="none" strike="noStrike">
                          <a:effectLst/>
                        </a:rPr>
                      </a:br>
                      <a:r>
                        <a:rPr lang="en-US" sz="800" b="1" u="none" strike="noStrike">
                          <a:effectLst/>
                        </a:rPr>
                        <a:t>L2</a:t>
                      </a:r>
                      <a:endParaRPr lang="en-US" sz="8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800" b="1" u="none" strike="noStrike">
                          <a:effectLst/>
                        </a:rPr>
                        <a:t>Mean time for a customer to go through the system</a:t>
                      </a:r>
                      <a:br>
                        <a:rPr lang="en-US" sz="800" b="1" u="none" strike="noStrike">
                          <a:effectLst/>
                        </a:rPr>
                      </a:br>
                      <a:br>
                        <a:rPr lang="en-US" sz="800" b="1" u="none" strike="noStrike">
                          <a:effectLst/>
                        </a:rPr>
                      </a:br>
                      <a:br>
                        <a:rPr lang="en-US" sz="800" b="1" u="none" strike="noStrike">
                          <a:effectLst/>
                        </a:rPr>
                      </a:br>
                      <a:r>
                        <a:rPr lang="en-US" sz="800" b="1" u="none" strike="noStrike">
                          <a:effectLst/>
                        </a:rPr>
                        <a:t>W2</a:t>
                      </a:r>
                      <a:endParaRPr lang="en-US" sz="8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800" b="1" u="none" strike="noStrike">
                          <a:effectLst/>
                        </a:rPr>
                        <a:t>Mean # of Customers in the Queue</a:t>
                      </a:r>
                      <a:br>
                        <a:rPr lang="en-US" sz="800" b="1" u="none" strike="noStrike">
                          <a:effectLst/>
                        </a:rPr>
                      </a:br>
                      <a:br>
                        <a:rPr lang="en-US" sz="800" b="1" u="none" strike="noStrike">
                          <a:effectLst/>
                        </a:rPr>
                      </a:br>
                      <a:br>
                        <a:rPr lang="en-US" sz="800" b="1" u="none" strike="noStrike">
                          <a:effectLst/>
                        </a:rPr>
                      </a:br>
                      <a:r>
                        <a:rPr lang="en-US" sz="800" b="1" u="none" strike="noStrike">
                          <a:effectLst/>
                        </a:rPr>
                        <a:t>Lq2</a:t>
                      </a:r>
                      <a:endParaRPr lang="en-US" sz="8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800" b="1" u="none" strike="noStrike">
                          <a:effectLst/>
                        </a:rPr>
                        <a:t>Mean waiting time for a customer in the queue</a:t>
                      </a:r>
                      <a:br>
                        <a:rPr lang="en-US" sz="800" b="1" u="none" strike="noStrike">
                          <a:effectLst/>
                        </a:rPr>
                      </a:br>
                      <a:br>
                        <a:rPr lang="en-US" sz="800" b="1" u="none" strike="noStrike">
                          <a:effectLst/>
                        </a:rPr>
                      </a:br>
                      <a:r>
                        <a:rPr lang="en-US" sz="800" b="1" u="none" strike="noStrike">
                          <a:effectLst/>
                        </a:rPr>
                        <a:t>Wq2</a:t>
                      </a:r>
                      <a:endParaRPr lang="en-US" sz="8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138117608"/>
                  </a:ext>
                </a:extLst>
              </a:tr>
              <a:tr h="173474">
                <a:tc>
                  <a:txBody>
                    <a:bodyPr/>
                    <a:lstStyle/>
                    <a:p>
                      <a:pPr algn="ctr" fontAlgn="b"/>
                      <a:r>
                        <a:rPr lang="it-IT" sz="900" b="1" u="none" strike="noStrike">
                          <a:effectLst/>
                        </a:rPr>
                        <a:t>35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0.029</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0.029</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35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solidFill>
                            <a:srgbClr val="FF0000"/>
                          </a:solidFill>
                          <a:effectLst/>
                        </a:rPr>
                        <a:t>0.8571</a:t>
                      </a:r>
                      <a:endParaRPr lang="it-IT" sz="900" b="1" i="0" u="none" strike="noStrike" dirty="0">
                        <a:solidFill>
                          <a:srgbClr val="FF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solidFill>
                            <a:srgbClr val="FF0000"/>
                          </a:solidFill>
                          <a:effectLst/>
                        </a:rPr>
                        <a:t>6.461538</a:t>
                      </a:r>
                      <a:endParaRPr lang="it-IT" sz="900" b="1" i="0" u="none" strike="noStrike" dirty="0">
                        <a:solidFill>
                          <a:srgbClr val="FF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solidFill>
                            <a:srgbClr val="FF0000"/>
                          </a:solidFill>
                          <a:effectLst/>
                        </a:rPr>
                        <a:t>226.1538</a:t>
                      </a:r>
                      <a:endParaRPr lang="it-IT" sz="900" b="1" i="0" u="none" strike="noStrike" dirty="0">
                        <a:solidFill>
                          <a:srgbClr val="FF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solidFill>
                            <a:srgbClr val="FF0000"/>
                          </a:solidFill>
                          <a:effectLst/>
                        </a:rPr>
                        <a:t>4.747253</a:t>
                      </a:r>
                      <a:endParaRPr lang="it-IT" sz="900" b="1" i="0" u="none" strike="noStrike" dirty="0">
                        <a:solidFill>
                          <a:srgbClr val="FF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solidFill>
                            <a:srgbClr val="FF0000"/>
                          </a:solidFill>
                          <a:effectLst/>
                        </a:rPr>
                        <a:t>166.1538</a:t>
                      </a:r>
                      <a:endParaRPr lang="it-IT" sz="900" b="1" i="0" u="none" strike="noStrike" dirty="0">
                        <a:solidFill>
                          <a:srgbClr val="FF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721957094"/>
                  </a:ext>
                </a:extLst>
              </a:tr>
              <a:tr h="173474">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0.025</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0.7500</a:t>
                      </a:r>
                      <a:endParaRPr lang="it-IT" sz="900" b="1" i="0" u="none" strike="noStrike">
                        <a:solidFill>
                          <a:srgbClr val="C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3.428571</a:t>
                      </a:r>
                      <a:endParaRPr lang="it-IT" sz="900" b="1" i="0" u="none" strike="noStrike">
                        <a:solidFill>
                          <a:srgbClr val="C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137.1429</a:t>
                      </a:r>
                      <a:endParaRPr lang="it-IT" sz="900" b="1" i="0" u="none" strike="noStrike">
                        <a:solidFill>
                          <a:srgbClr val="C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1.928571</a:t>
                      </a:r>
                      <a:endParaRPr lang="it-IT" sz="900" b="1" i="0" u="none" strike="noStrike">
                        <a:solidFill>
                          <a:srgbClr val="C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77.14286</a:t>
                      </a:r>
                      <a:endParaRPr lang="it-IT" sz="900" b="1" i="0" u="none" strike="noStrike">
                        <a:solidFill>
                          <a:srgbClr val="C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470570015"/>
                  </a:ext>
                </a:extLst>
              </a:tr>
              <a:tr h="173474">
                <a:tc>
                  <a:txBody>
                    <a:bodyPr/>
                    <a:lstStyle/>
                    <a:p>
                      <a:pPr algn="ctr" fontAlgn="b"/>
                      <a:r>
                        <a:rPr lang="it-IT" sz="900" b="1" u="none" strike="noStrike">
                          <a:effectLst/>
                        </a:rPr>
                        <a:t>45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0.022</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0.022</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45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2.4</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108</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1.066667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48</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675660851"/>
                  </a:ext>
                </a:extLst>
              </a:tr>
              <a:tr h="173474">
                <a:tc>
                  <a:txBody>
                    <a:bodyPr/>
                    <a:lstStyle/>
                    <a:p>
                      <a:pPr algn="ctr" fontAlgn="b"/>
                      <a:r>
                        <a:rPr lang="it-IT" sz="900" b="1" u="none" strike="noStrike">
                          <a:effectLst/>
                        </a:rPr>
                        <a:t>50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0.020</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50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0.6000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1.875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93.75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0.675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33.75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4292829295"/>
                  </a:ext>
                </a:extLst>
              </a:tr>
              <a:tr h="173474">
                <a:tc>
                  <a:txBody>
                    <a:bodyPr/>
                    <a:lstStyle/>
                    <a:p>
                      <a:pPr algn="ctr" fontAlgn="b"/>
                      <a:r>
                        <a:rPr lang="it-IT" sz="900" b="1" u="none" strike="noStrike">
                          <a:effectLst/>
                        </a:rPr>
                        <a:t>55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0.018</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0.018</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55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0.5455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1.552941</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85.41176</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0.462032</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25.41176</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843134962"/>
                  </a:ext>
                </a:extLst>
              </a:tr>
              <a:tr h="173474">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0.017</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0.5000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1.333333</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effectLst/>
                        </a:rPr>
                        <a:t>80</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0.333333</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87294816"/>
                  </a:ext>
                </a:extLst>
              </a:tr>
              <a:tr h="173474">
                <a:tc>
                  <a:txBody>
                    <a:bodyPr/>
                    <a:lstStyle/>
                    <a:p>
                      <a:pPr algn="ctr" fontAlgn="b"/>
                      <a:r>
                        <a:rPr lang="it-IT" sz="900" b="1" u="none" strike="noStrike">
                          <a:effectLst/>
                        </a:rPr>
                        <a:t>65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0.015</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65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0.4615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1.172932</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76.2406</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0.249855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16.2406</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587104503"/>
                  </a:ext>
                </a:extLst>
              </a:tr>
              <a:tr h="173474">
                <a:tc>
                  <a:txBody>
                    <a:bodyPr/>
                    <a:lstStyle/>
                    <a:p>
                      <a:pPr algn="ctr" fontAlgn="b"/>
                      <a:r>
                        <a:rPr lang="it-IT" sz="900" b="1" u="none" strike="noStrike">
                          <a:effectLst/>
                        </a:rPr>
                        <a:t>70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0.014</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0.014</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70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0.4286</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1.05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73.5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0.192857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13.5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6898131"/>
                  </a:ext>
                </a:extLst>
              </a:tr>
              <a:tr h="173474">
                <a:tc>
                  <a:txBody>
                    <a:bodyPr/>
                    <a:lstStyle/>
                    <a:p>
                      <a:pPr algn="ctr" fontAlgn="b"/>
                      <a:r>
                        <a:rPr lang="it-IT" sz="900" b="1" u="none" strike="noStrike">
                          <a:effectLst/>
                        </a:rPr>
                        <a:t>75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0.013</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75</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0.4000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0.952381</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71.42857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0.152381</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11.42857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267242969"/>
                  </a:ext>
                </a:extLst>
              </a:tr>
              <a:tr h="179455">
                <a:tc>
                  <a:txBody>
                    <a:bodyPr/>
                    <a:lstStyle/>
                    <a:p>
                      <a:pPr algn="ctr" fontAlgn="b"/>
                      <a:r>
                        <a:rPr lang="it-IT" sz="900" b="1" u="none" strike="noStrike">
                          <a:effectLst/>
                        </a:rPr>
                        <a:t>80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0.013</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it-IT" sz="900" b="1" u="none" strike="noStrike">
                          <a:effectLst/>
                        </a:rPr>
                        <a:t>80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0.016667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0.3750</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0.872727</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a:effectLst/>
                        </a:rPr>
                        <a:t>69.81818</a:t>
                      </a:r>
                      <a:endParaRPr lang="it-IT" sz="900" b="1" i="0" u="none" strike="noStrike">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effectLst/>
                        </a:rPr>
                        <a:t>0.122727</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it-IT" sz="900" b="1" u="none" strike="noStrike" dirty="0">
                          <a:effectLst/>
                        </a:rPr>
                        <a:t>9.818182</a:t>
                      </a:r>
                      <a:endParaRPr lang="it-IT" sz="900" b="1" i="0" u="none" strike="noStrike" dirty="0">
                        <a:solidFill>
                          <a:srgbClr val="000000"/>
                        </a:solidFill>
                        <a:effectLst/>
                        <a:latin typeface="Calibri" panose="020F0502020204030204" pitchFamily="34" charset="0"/>
                      </a:endParaRPr>
                    </a:p>
                  </a:txBody>
                  <a:tcPr marL="5266" marR="5266" marT="526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60959132"/>
                  </a:ext>
                </a:extLst>
              </a:tr>
            </a:tbl>
          </a:graphicData>
        </a:graphic>
      </p:graphicFrame>
    </p:spTree>
    <p:extLst>
      <p:ext uri="{BB962C8B-B14F-4D97-AF65-F5344CB8AC3E}">
        <p14:creationId xmlns:p14="http://schemas.microsoft.com/office/powerpoint/2010/main" val="54538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A80859-91CB-4FB8-9570-553E33085178}"/>
              </a:ext>
            </a:extLst>
          </p:cNvPr>
          <p:cNvSpPr>
            <a:spLocks noGrp="1"/>
          </p:cNvSpPr>
          <p:nvPr>
            <p:ph type="title"/>
          </p:nvPr>
        </p:nvSpPr>
        <p:spPr>
          <a:xfrm>
            <a:off x="23210" y="-92512"/>
            <a:ext cx="8246070" cy="739290"/>
          </a:xfrm>
        </p:spPr>
        <p:txBody>
          <a:bodyPr/>
          <a:lstStyle/>
          <a:p>
            <a:r>
              <a:rPr lang="it-IT" b="1" dirty="0"/>
              <a:t>Task 2 - Graphic Analysis</a:t>
            </a:r>
          </a:p>
        </p:txBody>
      </p:sp>
      <p:graphicFrame>
        <p:nvGraphicFramePr>
          <p:cNvPr id="8" name="Segnaposto contenuto 7">
            <a:extLst>
              <a:ext uri="{FF2B5EF4-FFF2-40B4-BE49-F238E27FC236}">
                <a16:creationId xmlns:a16="http://schemas.microsoft.com/office/drawing/2014/main" id="{0D917C25-E8A2-4231-A7B1-81B423C6E51E}"/>
              </a:ext>
            </a:extLst>
          </p:cNvPr>
          <p:cNvGraphicFramePr>
            <a:graphicFrameLocks noGrp="1"/>
          </p:cNvGraphicFramePr>
          <p:nvPr>
            <p:ph idx="1"/>
            <p:extLst>
              <p:ext uri="{D42A27DB-BD31-4B8C-83A1-F6EECF244321}">
                <p14:modId xmlns:p14="http://schemas.microsoft.com/office/powerpoint/2010/main" val="2443990837"/>
              </p:ext>
            </p:extLst>
          </p:nvPr>
        </p:nvGraphicFramePr>
        <p:xfrm>
          <a:off x="2128720" y="684698"/>
          <a:ext cx="4581150" cy="2803282"/>
        </p:xfrm>
        <a:graphic>
          <a:graphicData uri="http://schemas.openxmlformats.org/drawingml/2006/chart">
            <c:chart xmlns:c="http://schemas.openxmlformats.org/drawingml/2006/chart" xmlns:r="http://schemas.openxmlformats.org/officeDocument/2006/relationships" r:id="rId2"/>
          </a:graphicData>
        </a:graphic>
      </p:graphicFrame>
      <p:sp>
        <p:nvSpPr>
          <p:cNvPr id="9" name="Rettangolo 8">
            <a:extLst>
              <a:ext uri="{FF2B5EF4-FFF2-40B4-BE49-F238E27FC236}">
                <a16:creationId xmlns:a16="http://schemas.microsoft.com/office/drawing/2014/main" id="{BAA6584F-C5B5-4EF3-919E-369F5AF39560}"/>
              </a:ext>
            </a:extLst>
          </p:cNvPr>
          <p:cNvSpPr/>
          <p:nvPr/>
        </p:nvSpPr>
        <p:spPr>
          <a:xfrm>
            <a:off x="184601" y="3487980"/>
            <a:ext cx="8959399" cy="1351588"/>
          </a:xfrm>
          <a:prstGeom prst="rect">
            <a:avLst/>
          </a:prstGeom>
        </p:spPr>
        <p:txBody>
          <a:bodyPr wrap="square">
            <a:spAutoFit/>
          </a:bodyPr>
          <a:lstStyle/>
          <a:p>
            <a:pPr>
              <a:lnSpc>
                <a:spcPct val="150000"/>
              </a:lnSpc>
              <a:spcAft>
                <a:spcPts val="1000"/>
              </a:spcAft>
            </a:pPr>
            <a:r>
              <a:rPr lang="en-US" sz="1400" b="1" dirty="0">
                <a:solidFill>
                  <a:schemeClr val="bg1"/>
                </a:solidFill>
                <a:ea typeface="Calibri" panose="020F0502020204030204" pitchFamily="34" charset="0"/>
                <a:cs typeface="Arial" panose="020B0604020202020204" pitchFamily="34" charset="0"/>
              </a:rPr>
              <a:t>The graph above shows the relation between the expected interarrival time to the mean waiting time in a queue per passenger, the chart has two lines one representing MM1 and the other MM2. </a:t>
            </a:r>
            <a:br>
              <a:rPr lang="it-IT" sz="1400" b="1" dirty="0">
                <a:solidFill>
                  <a:schemeClr val="bg1"/>
                </a:solidFill>
                <a:ea typeface="Calibri" panose="020F0502020204030204" pitchFamily="34" charset="0"/>
                <a:cs typeface="Arial" panose="020B0604020202020204" pitchFamily="34" charset="0"/>
              </a:rPr>
            </a:br>
            <a:r>
              <a:rPr lang="en-US" sz="1400" b="1" dirty="0">
                <a:solidFill>
                  <a:schemeClr val="bg1"/>
                </a:solidFill>
                <a:ea typeface="Calibri" panose="020F0502020204030204" pitchFamily="34" charset="0"/>
                <a:cs typeface="Arial" panose="020B0604020202020204" pitchFamily="34" charset="0"/>
              </a:rPr>
              <a:t>For a single server there will be a very large waiting time per passenger where it reduces when it goes with two servers, which means that the work is moving smoother.  </a:t>
            </a:r>
            <a:endParaRPr lang="it-IT" sz="1400" b="1" dirty="0">
              <a:solidFill>
                <a:schemeClr val="bg1"/>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78676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CCE11F-6BE7-4AE2-A3C2-F4139780694D}"/>
              </a:ext>
            </a:extLst>
          </p:cNvPr>
          <p:cNvSpPr>
            <a:spLocks noGrp="1"/>
          </p:cNvSpPr>
          <p:nvPr>
            <p:ph type="title"/>
          </p:nvPr>
        </p:nvSpPr>
        <p:spPr>
          <a:xfrm>
            <a:off x="296260" y="128470"/>
            <a:ext cx="8246070" cy="739290"/>
          </a:xfrm>
        </p:spPr>
        <p:txBody>
          <a:bodyPr/>
          <a:lstStyle/>
          <a:p>
            <a:r>
              <a:rPr lang="it-IT" b="1" dirty="0"/>
              <a:t>-AND</a:t>
            </a:r>
          </a:p>
        </p:txBody>
      </p:sp>
      <p:sp>
        <p:nvSpPr>
          <p:cNvPr id="3" name="Segnaposto contenuto 2">
            <a:extLst>
              <a:ext uri="{FF2B5EF4-FFF2-40B4-BE49-F238E27FC236}">
                <a16:creationId xmlns:a16="http://schemas.microsoft.com/office/drawing/2014/main" id="{8EE6AEDB-88A6-46C4-B17C-E5C219FFF134}"/>
              </a:ext>
            </a:extLst>
          </p:cNvPr>
          <p:cNvSpPr>
            <a:spLocks noGrp="1"/>
          </p:cNvSpPr>
          <p:nvPr>
            <p:ph idx="1"/>
          </p:nvPr>
        </p:nvSpPr>
        <p:spPr>
          <a:xfrm>
            <a:off x="294375" y="891995"/>
            <a:ext cx="8246070" cy="3359510"/>
          </a:xfrm>
        </p:spPr>
        <p:txBody>
          <a:bodyPr>
            <a:noAutofit/>
          </a:bodyPr>
          <a:lstStyle/>
          <a:p>
            <a:r>
              <a:rPr lang="en-US" sz="2400" b="1" dirty="0"/>
              <a:t>Once the check-in has been executed, there are 95% probabilities it has been approved and only 5% chances it has not (e.g. I.D. expired). </a:t>
            </a:r>
            <a:br>
              <a:rPr lang="en-US" sz="2400" b="1" dirty="0"/>
            </a:br>
            <a:r>
              <a:rPr lang="en-US" sz="2400" b="1" dirty="0"/>
              <a:t>In the last scenario the passenger’s token will go straight to the collector, leaving the system. </a:t>
            </a:r>
            <a:br>
              <a:rPr lang="en-US" sz="2400" b="1" dirty="0"/>
            </a:br>
            <a:r>
              <a:rPr lang="en-US" sz="2400" b="1" dirty="0"/>
              <a:t>In case of a positive outcome, the passenger is allowed to proceed further for the security check of both their body and hand luggage. </a:t>
            </a:r>
            <a:br>
              <a:rPr lang="en-US" sz="2400" b="1" dirty="0"/>
            </a:br>
            <a:endParaRPr lang="en-US" sz="2400" b="1" dirty="0"/>
          </a:p>
          <a:p>
            <a:r>
              <a:rPr lang="en-US" sz="2400" b="1" dirty="0"/>
              <a:t>This chunk of the process is carried out through three tasks: Luggage X-ray, X-ray Security and Inspection.</a:t>
            </a:r>
            <a:br>
              <a:rPr lang="en-US" sz="2400" b="1" dirty="0"/>
            </a:br>
            <a:endParaRPr lang="en-US" sz="2400" b="1" dirty="0"/>
          </a:p>
          <a:p>
            <a:pPr marL="0" indent="0">
              <a:buNone/>
            </a:pPr>
            <a:r>
              <a:rPr lang="en-US" sz="2400" b="1" dirty="0"/>
              <a:t>-The smartest logical construction for allocate these tasks is the -AND. </a:t>
            </a:r>
            <a:endParaRPr lang="it-IT" sz="2400" b="1" dirty="0"/>
          </a:p>
        </p:txBody>
      </p:sp>
    </p:spTree>
    <p:extLst>
      <p:ext uri="{BB962C8B-B14F-4D97-AF65-F5344CB8AC3E}">
        <p14:creationId xmlns:p14="http://schemas.microsoft.com/office/powerpoint/2010/main" val="1807059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0458215-5543-4C4C-A207-17762C8A9737}"/>
              </a:ext>
            </a:extLst>
          </p:cNvPr>
          <p:cNvPicPr>
            <a:picLocks noChangeAspect="1"/>
          </p:cNvPicPr>
          <p:nvPr/>
        </p:nvPicPr>
        <p:blipFill>
          <a:blip r:embed="rId2"/>
          <a:stretch>
            <a:fillRect/>
          </a:stretch>
        </p:blipFill>
        <p:spPr>
          <a:xfrm>
            <a:off x="71777" y="281175"/>
            <a:ext cx="9000445" cy="4581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Ovale 4">
            <a:extLst>
              <a:ext uri="{FF2B5EF4-FFF2-40B4-BE49-F238E27FC236}">
                <a16:creationId xmlns:a16="http://schemas.microsoft.com/office/drawing/2014/main" id="{943705E1-ADC4-477C-A3C1-17E4F62BE2DA}"/>
              </a:ext>
            </a:extLst>
          </p:cNvPr>
          <p:cNvSpPr/>
          <p:nvPr/>
        </p:nvSpPr>
        <p:spPr>
          <a:xfrm>
            <a:off x="3044950" y="433880"/>
            <a:ext cx="4275740" cy="2901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14984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A62747-29A7-419D-9C84-5ABFE724F526}"/>
              </a:ext>
            </a:extLst>
          </p:cNvPr>
          <p:cNvSpPr>
            <a:spLocks noGrp="1"/>
          </p:cNvSpPr>
          <p:nvPr>
            <p:ph type="title"/>
          </p:nvPr>
        </p:nvSpPr>
        <p:spPr>
          <a:xfrm>
            <a:off x="143555" y="128470"/>
            <a:ext cx="8246070" cy="739290"/>
          </a:xfrm>
        </p:spPr>
        <p:txBody>
          <a:bodyPr/>
          <a:lstStyle/>
          <a:p>
            <a:r>
              <a:rPr lang="it-IT" b="1" dirty="0"/>
              <a:t>Task 4 – </a:t>
            </a:r>
            <a:r>
              <a:rPr lang="it-IT" b="1" dirty="0" err="1"/>
              <a:t>Luggage</a:t>
            </a:r>
            <a:r>
              <a:rPr lang="it-IT" b="1" dirty="0"/>
              <a:t> X-</a:t>
            </a:r>
            <a:r>
              <a:rPr lang="it-IT" b="1" dirty="0" err="1"/>
              <a:t>ray</a:t>
            </a:r>
            <a:endParaRPr lang="it-IT" b="1" dirty="0"/>
          </a:p>
        </p:txBody>
      </p:sp>
      <p:sp>
        <p:nvSpPr>
          <p:cNvPr id="3" name="Segnaposto contenuto 2">
            <a:extLst>
              <a:ext uri="{FF2B5EF4-FFF2-40B4-BE49-F238E27FC236}">
                <a16:creationId xmlns:a16="http://schemas.microsoft.com/office/drawing/2014/main" id="{DB7FDBA3-2402-4EE0-A7C3-23B40A9BAC22}"/>
              </a:ext>
            </a:extLst>
          </p:cNvPr>
          <p:cNvSpPr>
            <a:spLocks noGrp="1"/>
          </p:cNvSpPr>
          <p:nvPr>
            <p:ph idx="1"/>
          </p:nvPr>
        </p:nvSpPr>
        <p:spPr>
          <a:xfrm>
            <a:off x="206695" y="1044700"/>
            <a:ext cx="8246070" cy="3359510"/>
          </a:xfrm>
        </p:spPr>
        <p:txBody>
          <a:bodyPr>
            <a:noAutofit/>
          </a:bodyPr>
          <a:lstStyle/>
          <a:p>
            <a:pPr marL="0" indent="0">
              <a:buNone/>
            </a:pPr>
            <a:r>
              <a:rPr lang="en-US" sz="2400" b="1" dirty="0"/>
              <a:t>At this point the passenger will lean their hand luggage on the conveyor belt to be scanned. </a:t>
            </a:r>
          </a:p>
          <a:p>
            <a:pPr marL="0" indent="0">
              <a:buNone/>
            </a:pPr>
            <a:r>
              <a:rPr lang="en-US" sz="2400" b="1" dirty="0"/>
              <a:t>This task will be carried out by a machine with human supervision. </a:t>
            </a:r>
          </a:p>
          <a:p>
            <a:pPr marL="0" indent="0">
              <a:buNone/>
            </a:pPr>
            <a:r>
              <a:rPr lang="en-US" sz="2400" b="1" dirty="0"/>
              <a:t>The task itself requires little time to be completed, however, due to the high volume of passengers, one server is not enough and could undermine the stability of the whole process, this is because an MM2 solution guarantees a better performance as the analysis has shown.</a:t>
            </a:r>
          </a:p>
          <a:p>
            <a:endParaRPr lang="it-IT" sz="2400" b="1" dirty="0"/>
          </a:p>
        </p:txBody>
      </p:sp>
    </p:spTree>
    <p:extLst>
      <p:ext uri="{BB962C8B-B14F-4D97-AF65-F5344CB8AC3E}">
        <p14:creationId xmlns:p14="http://schemas.microsoft.com/office/powerpoint/2010/main" val="2094175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A17C314-0BAF-4AD4-9DD5-3D2EF0B3B490}"/>
              </a:ext>
            </a:extLst>
          </p:cNvPr>
          <p:cNvSpPr>
            <a:spLocks noGrp="1"/>
          </p:cNvSpPr>
          <p:nvPr>
            <p:ph type="title"/>
          </p:nvPr>
        </p:nvSpPr>
        <p:spPr>
          <a:xfrm>
            <a:off x="143555" y="0"/>
            <a:ext cx="8246070" cy="739290"/>
          </a:xfrm>
        </p:spPr>
        <p:txBody>
          <a:bodyPr/>
          <a:lstStyle/>
          <a:p>
            <a:r>
              <a:rPr lang="it-IT" b="1" dirty="0"/>
              <a:t>Task 4 - MM1</a:t>
            </a:r>
          </a:p>
        </p:txBody>
      </p:sp>
      <p:graphicFrame>
        <p:nvGraphicFramePr>
          <p:cNvPr id="7" name="Segnaposto contenuto 6">
            <a:extLst>
              <a:ext uri="{FF2B5EF4-FFF2-40B4-BE49-F238E27FC236}">
                <a16:creationId xmlns:a16="http://schemas.microsoft.com/office/drawing/2014/main" id="{5C7AC61A-556D-45AD-B756-7EAE08C29C04}"/>
              </a:ext>
            </a:extLst>
          </p:cNvPr>
          <p:cNvGraphicFramePr>
            <a:graphicFrameLocks noGrp="1"/>
          </p:cNvGraphicFramePr>
          <p:nvPr>
            <p:ph idx="1"/>
            <p:extLst>
              <p:ext uri="{D42A27DB-BD31-4B8C-83A1-F6EECF244321}">
                <p14:modId xmlns:p14="http://schemas.microsoft.com/office/powerpoint/2010/main" val="817519839"/>
              </p:ext>
            </p:extLst>
          </p:nvPr>
        </p:nvGraphicFramePr>
        <p:xfrm>
          <a:off x="1212490" y="1020465"/>
          <a:ext cx="6566316" cy="3841862"/>
        </p:xfrm>
        <a:graphic>
          <a:graphicData uri="http://schemas.openxmlformats.org/drawingml/2006/table">
            <a:tbl>
              <a:tblPr>
                <a:tableStyleId>{5C22544A-7EE6-4342-B048-85BDC9FD1C3A}</a:tableStyleId>
              </a:tblPr>
              <a:tblGrid>
                <a:gridCol w="674841">
                  <a:extLst>
                    <a:ext uri="{9D8B030D-6E8A-4147-A177-3AD203B41FA5}">
                      <a16:colId xmlns:a16="http://schemas.microsoft.com/office/drawing/2014/main" val="743045499"/>
                    </a:ext>
                  </a:extLst>
                </a:gridCol>
                <a:gridCol w="610571">
                  <a:extLst>
                    <a:ext uri="{9D8B030D-6E8A-4147-A177-3AD203B41FA5}">
                      <a16:colId xmlns:a16="http://schemas.microsoft.com/office/drawing/2014/main" val="2373723304"/>
                    </a:ext>
                  </a:extLst>
                </a:gridCol>
                <a:gridCol w="514165">
                  <a:extLst>
                    <a:ext uri="{9D8B030D-6E8A-4147-A177-3AD203B41FA5}">
                      <a16:colId xmlns:a16="http://schemas.microsoft.com/office/drawing/2014/main" val="2797394076"/>
                    </a:ext>
                  </a:extLst>
                </a:gridCol>
                <a:gridCol w="514165">
                  <a:extLst>
                    <a:ext uri="{9D8B030D-6E8A-4147-A177-3AD203B41FA5}">
                      <a16:colId xmlns:a16="http://schemas.microsoft.com/office/drawing/2014/main" val="3558932441"/>
                    </a:ext>
                  </a:extLst>
                </a:gridCol>
                <a:gridCol w="514165">
                  <a:extLst>
                    <a:ext uri="{9D8B030D-6E8A-4147-A177-3AD203B41FA5}">
                      <a16:colId xmlns:a16="http://schemas.microsoft.com/office/drawing/2014/main" val="782598625"/>
                    </a:ext>
                  </a:extLst>
                </a:gridCol>
                <a:gridCol w="514165">
                  <a:extLst>
                    <a:ext uri="{9D8B030D-6E8A-4147-A177-3AD203B41FA5}">
                      <a16:colId xmlns:a16="http://schemas.microsoft.com/office/drawing/2014/main" val="1715906870"/>
                    </a:ext>
                  </a:extLst>
                </a:gridCol>
                <a:gridCol w="514165">
                  <a:extLst>
                    <a:ext uri="{9D8B030D-6E8A-4147-A177-3AD203B41FA5}">
                      <a16:colId xmlns:a16="http://schemas.microsoft.com/office/drawing/2014/main" val="4188327316"/>
                    </a:ext>
                  </a:extLst>
                </a:gridCol>
                <a:gridCol w="653419">
                  <a:extLst>
                    <a:ext uri="{9D8B030D-6E8A-4147-A177-3AD203B41FA5}">
                      <a16:colId xmlns:a16="http://schemas.microsoft.com/office/drawing/2014/main" val="3935766696"/>
                    </a:ext>
                  </a:extLst>
                </a:gridCol>
                <a:gridCol w="514165">
                  <a:extLst>
                    <a:ext uri="{9D8B030D-6E8A-4147-A177-3AD203B41FA5}">
                      <a16:colId xmlns:a16="http://schemas.microsoft.com/office/drawing/2014/main" val="1882118787"/>
                    </a:ext>
                  </a:extLst>
                </a:gridCol>
                <a:gridCol w="514165">
                  <a:extLst>
                    <a:ext uri="{9D8B030D-6E8A-4147-A177-3AD203B41FA5}">
                      <a16:colId xmlns:a16="http://schemas.microsoft.com/office/drawing/2014/main" val="641397228"/>
                    </a:ext>
                  </a:extLst>
                </a:gridCol>
                <a:gridCol w="514165">
                  <a:extLst>
                    <a:ext uri="{9D8B030D-6E8A-4147-A177-3AD203B41FA5}">
                      <a16:colId xmlns:a16="http://schemas.microsoft.com/office/drawing/2014/main" val="2510643653"/>
                    </a:ext>
                  </a:extLst>
                </a:gridCol>
                <a:gridCol w="514165">
                  <a:extLst>
                    <a:ext uri="{9D8B030D-6E8A-4147-A177-3AD203B41FA5}">
                      <a16:colId xmlns:a16="http://schemas.microsoft.com/office/drawing/2014/main" val="3020073915"/>
                    </a:ext>
                  </a:extLst>
                </a:gridCol>
              </a:tblGrid>
              <a:tr h="629051">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it-IT" sz="900" b="1" u="none" strike="noStrike" dirty="0">
                          <a:effectLst/>
                        </a:rPr>
                        <a:t>Task T4 </a:t>
                      </a:r>
                      <a:r>
                        <a:rPr lang="it-IT" sz="900" b="1" u="none" strike="noStrike" dirty="0" err="1">
                          <a:effectLst/>
                        </a:rPr>
                        <a:t>Luggage</a:t>
                      </a:r>
                      <a:r>
                        <a:rPr lang="it-IT" sz="900" b="1" u="none" strike="noStrike" dirty="0">
                          <a:effectLst/>
                        </a:rPr>
                        <a:t> X-RAY MM1</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834009"/>
                  </a:ext>
                </a:extLst>
              </a:tr>
              <a:tr h="1567114">
                <a:tc>
                  <a:txBody>
                    <a:bodyPr/>
                    <a:lstStyle/>
                    <a:p>
                      <a:pPr algn="ctr" fontAlgn="b"/>
                      <a:r>
                        <a:rPr lang="en-US" sz="800" b="1" u="none" strike="noStrike" dirty="0">
                          <a:effectLst/>
                        </a:rPr>
                        <a:t>Expected Interarrival Time (</a:t>
                      </a:r>
                      <a:r>
                        <a:rPr lang="en-US" sz="800" b="1" u="none" strike="noStrike" dirty="0" err="1">
                          <a:effectLst/>
                        </a:rPr>
                        <a:t>Emitor</a:t>
                      </a:r>
                      <a:r>
                        <a:rPr lang="en-US" sz="800" b="1" u="none" strike="noStrike" dirty="0">
                          <a:effectLst/>
                        </a:rPr>
                        <a:t>)</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a:t>
                      </a: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en-US" sz="800" b="1" u="none" strike="noStrike" dirty="0">
                          <a:effectLst/>
                        </a:rPr>
                        <a:t>Mean Arrival Rate</a:t>
                      </a:r>
                      <a:br>
                        <a:rPr lang="en-US" sz="800" b="1" u="none" strike="noStrike" dirty="0">
                          <a:effectLst/>
                        </a:rPr>
                      </a:br>
                      <a:r>
                        <a:rPr lang="en-US" sz="800" b="1" u="none" strike="noStrike" dirty="0">
                          <a:effectLst/>
                        </a:rPr>
                        <a:t>(</a:t>
                      </a:r>
                      <a:r>
                        <a:rPr lang="en-US" sz="800" b="1" u="none" strike="noStrike" dirty="0" err="1">
                          <a:effectLst/>
                        </a:rPr>
                        <a:t>Emitor</a:t>
                      </a:r>
                      <a:r>
                        <a:rPr lang="en-US" sz="800" b="1" u="none" strike="noStrike" dirty="0">
                          <a:effectLst/>
                        </a:rPr>
                        <a:t>)</a:t>
                      </a:r>
                      <a:br>
                        <a:rPr lang="en-US" sz="800" b="1" u="none" strike="noStrike" dirty="0">
                          <a:effectLst/>
                        </a:rPr>
                      </a:br>
                      <a:br>
                        <a:rPr lang="en-US" sz="800" b="1" u="none" strike="noStrike" dirty="0">
                          <a:effectLst/>
                        </a:rPr>
                      </a:b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el-GR" sz="8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effectLst/>
                        </a:rPr>
                        <a:t>Mean Arrival Rate</a:t>
                      </a:r>
                      <a:br>
                        <a:rPr lang="it-IT" sz="800" b="1" u="none" strike="noStrike" dirty="0">
                          <a:effectLst/>
                        </a:rPr>
                      </a:br>
                      <a:br>
                        <a:rPr lang="it-IT" sz="800" b="1" u="none" strike="noStrike" dirty="0">
                          <a:effectLst/>
                        </a:rPr>
                      </a:br>
                      <a:r>
                        <a:rPr lang="el-GR" sz="800" b="1" u="none" strike="noStrike" dirty="0">
                          <a:effectLst/>
                        </a:rPr>
                        <a:t>λ4</a:t>
                      </a:r>
                      <a:endParaRPr lang="el-GR" sz="800" b="1" i="0" u="none" strike="noStrike" dirty="0">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Expected Interarrival Time </a:t>
                      </a: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1/λ4</a:t>
                      </a:r>
                      <a:endParaRPr lang="en-US" sz="8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Expected Service Time</a:t>
                      </a:r>
                      <a:br>
                        <a:rPr lang="en-US" sz="800" b="1" u="none" strike="noStrike">
                          <a:effectLst/>
                        </a:rPr>
                      </a:b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1/μ4</a:t>
                      </a:r>
                      <a:endParaRPr lang="en-US" sz="8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Mean Service Rate for a Busy Server</a:t>
                      </a:r>
                      <a:br>
                        <a:rPr lang="en-US" sz="800" b="1" u="none" strike="noStrike" dirty="0">
                          <a:effectLst/>
                        </a:rPr>
                      </a:br>
                      <a:br>
                        <a:rPr lang="en-US" sz="800" b="1" u="none" strike="noStrike" dirty="0">
                          <a:effectLst/>
                        </a:rPr>
                      </a:br>
                      <a:br>
                        <a:rPr lang="en-US" sz="800" b="1" u="none" strike="noStrike" dirty="0">
                          <a:effectLst/>
                        </a:rPr>
                      </a:br>
                      <a:r>
                        <a:rPr lang="en-US" sz="800" b="1" u="none" strike="noStrike" dirty="0">
                          <a:effectLst/>
                        </a:rPr>
                        <a:t>μ4</a:t>
                      </a:r>
                      <a:endParaRPr lang="en-US" sz="8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r>
                        <a:rPr lang="el-GR" sz="800" b="1" u="none" strike="noStrike">
                          <a:effectLst/>
                        </a:rPr>
                      </a:br>
                      <a:br>
                        <a:rPr lang="el-GR" sz="800" b="1" u="none" strike="noStrike">
                          <a:effectLst/>
                        </a:rPr>
                      </a:br>
                      <a:r>
                        <a:rPr lang="el-GR" sz="800" b="1" u="none" strike="noStrike">
                          <a:effectLst/>
                        </a:rPr>
                        <a:t>ρ4</a:t>
                      </a:r>
                      <a:endParaRPr lang="el-GR" sz="8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Mean # of Customers in the System </a:t>
                      </a:r>
                      <a:br>
                        <a:rPr lang="en-US" sz="800" b="1" u="none" strike="noStrike">
                          <a:effectLst/>
                        </a:rPr>
                      </a:br>
                      <a:br>
                        <a:rPr lang="en-US" sz="800" b="1" u="none" strike="noStrike">
                          <a:effectLst/>
                        </a:rPr>
                      </a:br>
                      <a:r>
                        <a:rPr lang="en-US" sz="800" b="1" u="none" strike="noStrike">
                          <a:effectLst/>
                        </a:rPr>
                        <a:t>L1</a:t>
                      </a:r>
                      <a:endParaRPr lang="en-US" sz="8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Mean time for a customer to go through the system</a:t>
                      </a:r>
                      <a:br>
                        <a:rPr lang="en-US" sz="800" b="1" u="none" strike="noStrike">
                          <a:effectLst/>
                        </a:rPr>
                      </a:b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W4</a:t>
                      </a:r>
                      <a:endParaRPr lang="en-US" sz="8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Mean # of Customers in the Queue</a:t>
                      </a:r>
                      <a:br>
                        <a:rPr lang="en-US" sz="800" b="1" u="none" strike="noStrike">
                          <a:effectLst/>
                        </a:rPr>
                      </a:br>
                      <a:br>
                        <a:rPr lang="en-US" sz="800" b="1" u="none" strike="noStrike">
                          <a:effectLst/>
                        </a:rPr>
                      </a:br>
                      <a:br>
                        <a:rPr lang="en-US" sz="800" b="1" u="none" strike="noStrike">
                          <a:effectLst/>
                        </a:rPr>
                      </a:br>
                      <a:r>
                        <a:rPr lang="en-US" sz="800" b="1" u="none" strike="noStrike">
                          <a:effectLst/>
                        </a:rPr>
                        <a:t>Lq4</a:t>
                      </a:r>
                      <a:endParaRPr lang="en-US" sz="8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Mean waiting time for a customer in the queue</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Wq4</a:t>
                      </a:r>
                      <a:endParaRPr lang="en-US" sz="8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543389"/>
                  </a:ext>
                </a:extLst>
              </a:tr>
              <a:tr h="165863">
                <a:tc>
                  <a:txBody>
                    <a:bodyPr/>
                    <a:lstStyle/>
                    <a:p>
                      <a:pPr algn="ctr" fontAlgn="b"/>
                      <a:r>
                        <a:rPr lang="it-IT" sz="900" b="1" u="none" strike="noStrike">
                          <a:effectLst/>
                        </a:rPr>
                        <a:t>35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0.029</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0.027143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36.84211</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1.0857</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-12.6667</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-466.667</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-13.7524</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-506.667</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545177"/>
                  </a:ext>
                </a:extLst>
              </a:tr>
              <a:tr h="165863">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0.025</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0.02375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42.10526</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0.9500</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19</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800</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18.05</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760</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932802"/>
                  </a:ext>
                </a:extLst>
              </a:tr>
              <a:tr h="165863">
                <a:tc>
                  <a:txBody>
                    <a:bodyPr/>
                    <a:lstStyle/>
                    <a:p>
                      <a:pPr algn="ctr" fontAlgn="b"/>
                      <a:r>
                        <a:rPr lang="it-IT" sz="900" b="1" u="none" strike="noStrike">
                          <a:effectLst/>
                        </a:rPr>
                        <a:t>45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0.022</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0.021111</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47.36842</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0.8444</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5.428571</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257.1429</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4.584127</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217.1429</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814993"/>
                  </a:ext>
                </a:extLst>
              </a:tr>
              <a:tr h="165863">
                <a:tc>
                  <a:txBody>
                    <a:bodyPr/>
                    <a:lstStyle/>
                    <a:p>
                      <a:pPr algn="ctr" fontAlgn="b"/>
                      <a:r>
                        <a:rPr lang="it-IT" sz="900" b="1" u="none" strike="noStrike">
                          <a:effectLst/>
                        </a:rPr>
                        <a:t>50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0.020</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0.019</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52.63158</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solidFill>
                            <a:srgbClr val="FF0000"/>
                          </a:solidFill>
                          <a:effectLst/>
                        </a:rPr>
                        <a:t>0.7600</a:t>
                      </a:r>
                      <a:endParaRPr lang="it-IT" sz="900" b="1" i="0" u="none" strike="noStrike">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3.166667</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166.6667</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2.406667</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solidFill>
                            <a:srgbClr val="FF0000"/>
                          </a:solidFill>
                          <a:effectLst/>
                        </a:rPr>
                        <a:t>126.6667</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774448"/>
                  </a:ext>
                </a:extLst>
              </a:tr>
              <a:tr h="165863">
                <a:tc>
                  <a:txBody>
                    <a:bodyPr/>
                    <a:lstStyle/>
                    <a:p>
                      <a:pPr algn="ctr" fontAlgn="b"/>
                      <a:r>
                        <a:rPr lang="it-IT" sz="900" b="1" u="none" strike="noStrike">
                          <a:effectLst/>
                        </a:rPr>
                        <a:t>55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0.018</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0.017273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57.89474</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0.6909</a:t>
                      </a:r>
                      <a:endParaRPr lang="it-IT" sz="900" b="1" i="0" u="none" strike="noStrike">
                        <a:solidFill>
                          <a:srgbClr val="C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2.235294</a:t>
                      </a:r>
                      <a:endParaRPr lang="it-IT" sz="900" b="1" i="0" u="none" strike="noStrike">
                        <a:solidFill>
                          <a:srgbClr val="C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129.4118</a:t>
                      </a:r>
                      <a:endParaRPr lang="it-IT" sz="900" b="1" i="0" u="none" strike="noStrike">
                        <a:solidFill>
                          <a:srgbClr val="C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1.544385</a:t>
                      </a:r>
                      <a:endParaRPr lang="it-IT" sz="900" b="1" i="0" u="none" strike="noStrike">
                        <a:solidFill>
                          <a:srgbClr val="C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89.41176</a:t>
                      </a:r>
                      <a:endParaRPr lang="it-IT" sz="900" b="1" i="0" u="none" strike="noStrike" dirty="0">
                        <a:solidFill>
                          <a:srgbClr val="FF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122657"/>
                  </a:ext>
                </a:extLst>
              </a:tr>
              <a:tr h="165863">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0.017</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0.015833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63.15789</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0.6333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1.727273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109.0909</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1.093939</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69.09091</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2201870"/>
                  </a:ext>
                </a:extLst>
              </a:tr>
              <a:tr h="165863">
                <a:tc>
                  <a:txBody>
                    <a:bodyPr/>
                    <a:lstStyle/>
                    <a:p>
                      <a:pPr algn="ctr" fontAlgn="b"/>
                      <a:r>
                        <a:rPr lang="it-IT" sz="900" b="1" u="none" strike="noStrike">
                          <a:effectLst/>
                        </a:rPr>
                        <a:t>65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0.015</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0.014615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68.42105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0.5846</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1.407407</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96.2963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0.822792</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56.2963</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635465"/>
                  </a:ext>
                </a:extLst>
              </a:tr>
              <a:tr h="161552">
                <a:tc>
                  <a:txBody>
                    <a:bodyPr/>
                    <a:lstStyle/>
                    <a:p>
                      <a:pPr algn="ctr" fontAlgn="b"/>
                      <a:r>
                        <a:rPr lang="it-IT" sz="900" b="1" u="none" strike="noStrike">
                          <a:effectLst/>
                        </a:rPr>
                        <a:t>70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0.014</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0.013571</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73.68421</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0.5429</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1.1875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87.5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0.644643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47.5</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5730818"/>
                  </a:ext>
                </a:extLst>
              </a:tr>
              <a:tr h="161552">
                <a:tc>
                  <a:txBody>
                    <a:bodyPr/>
                    <a:lstStyle/>
                    <a:p>
                      <a:pPr algn="ctr" fontAlgn="b"/>
                      <a:r>
                        <a:rPr lang="it-IT" sz="900" b="1" u="none" strike="noStrike">
                          <a:effectLst/>
                        </a:rPr>
                        <a:t>75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0.012667</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78.94737</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0.5067</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1.027027</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81.08108</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0.52036</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41.08108</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277015"/>
                  </a:ext>
                </a:extLst>
              </a:tr>
              <a:tr h="161552">
                <a:tc>
                  <a:txBody>
                    <a:bodyPr/>
                    <a:lstStyle/>
                    <a:p>
                      <a:pPr algn="ctr" fontAlgn="b"/>
                      <a:r>
                        <a:rPr lang="it-IT" sz="900" b="1" u="none" strike="noStrike">
                          <a:effectLst/>
                        </a:rPr>
                        <a:t>80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0.011875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900" b="1" u="none" strike="noStrike">
                          <a:effectLst/>
                        </a:rPr>
                        <a:t>84.21053</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0.4750</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0.904762</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76.19048</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a:effectLst/>
                        </a:rPr>
                        <a:t>0.429762</a:t>
                      </a:r>
                      <a:endParaRPr lang="it-IT" sz="900" b="1" i="0" u="none" strike="noStrike">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t-IT" sz="900" b="1" u="none" strike="noStrike" dirty="0">
                          <a:effectLst/>
                        </a:rPr>
                        <a:t>36.19048</a:t>
                      </a:r>
                      <a:endParaRPr lang="it-IT" sz="900" b="1" i="0" u="none" strike="noStrike" dirty="0">
                        <a:solidFill>
                          <a:srgbClr val="000000"/>
                        </a:solidFill>
                        <a:effectLst/>
                        <a:latin typeface="Calibri" panose="020F0502020204030204" pitchFamily="34" charset="0"/>
                      </a:endParaRPr>
                    </a:p>
                  </a:txBody>
                  <a:tcPr marL="5034" marR="5034" marT="50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794787"/>
                  </a:ext>
                </a:extLst>
              </a:tr>
            </a:tbl>
          </a:graphicData>
        </a:graphic>
      </p:graphicFrame>
    </p:spTree>
    <p:extLst>
      <p:ext uri="{BB962C8B-B14F-4D97-AF65-F5344CB8AC3E}">
        <p14:creationId xmlns:p14="http://schemas.microsoft.com/office/powerpoint/2010/main" val="318126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9FEA8-67CB-4459-AA5A-9EDF4400CE82}"/>
              </a:ext>
            </a:extLst>
          </p:cNvPr>
          <p:cNvSpPr>
            <a:spLocks noGrp="1"/>
          </p:cNvSpPr>
          <p:nvPr>
            <p:ph type="title"/>
          </p:nvPr>
        </p:nvSpPr>
        <p:spPr>
          <a:xfrm>
            <a:off x="296260" y="128470"/>
            <a:ext cx="8246070" cy="739290"/>
          </a:xfrm>
        </p:spPr>
        <p:txBody>
          <a:bodyPr/>
          <a:lstStyle/>
          <a:p>
            <a:r>
              <a:rPr lang="it-IT" b="1" dirty="0"/>
              <a:t>General Features </a:t>
            </a:r>
          </a:p>
        </p:txBody>
      </p:sp>
      <p:sp>
        <p:nvSpPr>
          <p:cNvPr id="3" name="Segnaposto contenuto 2">
            <a:extLst>
              <a:ext uri="{FF2B5EF4-FFF2-40B4-BE49-F238E27FC236}">
                <a16:creationId xmlns:a16="http://schemas.microsoft.com/office/drawing/2014/main" id="{CACAF31F-001A-40A5-867A-C40237A6298D}"/>
              </a:ext>
            </a:extLst>
          </p:cNvPr>
          <p:cNvSpPr>
            <a:spLocks noGrp="1"/>
          </p:cNvSpPr>
          <p:nvPr>
            <p:ph idx="1"/>
          </p:nvPr>
        </p:nvSpPr>
        <p:spPr/>
        <p:txBody>
          <a:bodyPr/>
          <a:lstStyle/>
          <a:p>
            <a:r>
              <a:rPr lang="it-IT" b="1" dirty="0"/>
              <a:t>High volume of </a:t>
            </a:r>
            <a:r>
              <a:rPr lang="it-IT" b="1" dirty="0" err="1"/>
              <a:t>passengers</a:t>
            </a:r>
            <a:endParaRPr lang="it-IT" b="1" dirty="0"/>
          </a:p>
          <a:p>
            <a:r>
              <a:rPr lang="it-IT" b="1" dirty="0"/>
              <a:t>High-speed</a:t>
            </a:r>
          </a:p>
          <a:p>
            <a:r>
              <a:rPr lang="it-IT" b="1" dirty="0" err="1"/>
              <a:t>Resilient</a:t>
            </a:r>
            <a:r>
              <a:rPr lang="it-IT" b="1" dirty="0"/>
              <a:t> to </a:t>
            </a:r>
            <a:r>
              <a:rPr lang="it-IT" b="1" dirty="0" err="1"/>
              <a:t>stressful</a:t>
            </a:r>
            <a:r>
              <a:rPr lang="it-IT" b="1" dirty="0"/>
              <a:t> </a:t>
            </a:r>
            <a:r>
              <a:rPr lang="it-IT" b="1" dirty="0" err="1"/>
              <a:t>scenarios</a:t>
            </a:r>
            <a:r>
              <a:rPr lang="it-IT" b="1" dirty="0"/>
              <a:t> </a:t>
            </a:r>
          </a:p>
          <a:p>
            <a:r>
              <a:rPr lang="it-IT" b="1" dirty="0" err="1"/>
              <a:t>Coordination</a:t>
            </a:r>
            <a:r>
              <a:rPr lang="it-IT" b="1" dirty="0"/>
              <a:t> with </a:t>
            </a:r>
            <a:r>
              <a:rPr lang="it-IT" b="1" dirty="0" err="1"/>
              <a:t>other</a:t>
            </a:r>
            <a:r>
              <a:rPr lang="it-IT" b="1" dirty="0"/>
              <a:t> </a:t>
            </a:r>
            <a:r>
              <a:rPr lang="it-IT" b="1" dirty="0" err="1"/>
              <a:t>processes</a:t>
            </a:r>
            <a:r>
              <a:rPr lang="it-IT" b="1" dirty="0"/>
              <a:t> (</a:t>
            </a:r>
            <a:r>
              <a:rPr lang="it-IT" b="1" dirty="0" err="1"/>
              <a:t>flights</a:t>
            </a:r>
            <a:r>
              <a:rPr lang="it-IT" b="1" dirty="0"/>
              <a:t>, </a:t>
            </a:r>
            <a:r>
              <a:rPr lang="it-IT" b="1" dirty="0" err="1"/>
              <a:t>baggage</a:t>
            </a:r>
            <a:r>
              <a:rPr lang="it-IT" b="1" dirty="0"/>
              <a:t> </a:t>
            </a:r>
            <a:r>
              <a:rPr lang="it-IT" b="1" dirty="0" err="1"/>
              <a:t>process</a:t>
            </a:r>
            <a:r>
              <a:rPr lang="it-IT" b="1" dirty="0"/>
              <a:t> etc.) </a:t>
            </a:r>
          </a:p>
        </p:txBody>
      </p:sp>
    </p:spTree>
    <p:extLst>
      <p:ext uri="{BB962C8B-B14F-4D97-AF65-F5344CB8AC3E}">
        <p14:creationId xmlns:p14="http://schemas.microsoft.com/office/powerpoint/2010/main" val="1890345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FCB65-82DD-4838-9723-C7F57D6A4A42}"/>
              </a:ext>
            </a:extLst>
          </p:cNvPr>
          <p:cNvSpPr>
            <a:spLocks noGrp="1"/>
          </p:cNvSpPr>
          <p:nvPr>
            <p:ph type="title"/>
          </p:nvPr>
        </p:nvSpPr>
        <p:spPr>
          <a:xfrm>
            <a:off x="143555" y="-29060"/>
            <a:ext cx="8551480" cy="867760"/>
          </a:xfrm>
        </p:spPr>
        <p:txBody>
          <a:bodyPr/>
          <a:lstStyle/>
          <a:p>
            <a:r>
              <a:rPr lang="it-IT" b="1" dirty="0"/>
              <a:t>Task 4 – MM2</a:t>
            </a:r>
          </a:p>
        </p:txBody>
      </p:sp>
      <p:graphicFrame>
        <p:nvGraphicFramePr>
          <p:cNvPr id="4" name="Segnaposto contenuto 3">
            <a:extLst>
              <a:ext uri="{FF2B5EF4-FFF2-40B4-BE49-F238E27FC236}">
                <a16:creationId xmlns:a16="http://schemas.microsoft.com/office/drawing/2014/main" id="{3D1E03C3-464D-4E91-A094-D4673DA3D091}"/>
              </a:ext>
            </a:extLst>
          </p:cNvPr>
          <p:cNvGraphicFramePr>
            <a:graphicFrameLocks noGrp="1"/>
          </p:cNvGraphicFramePr>
          <p:nvPr>
            <p:ph idx="1"/>
            <p:extLst>
              <p:ext uri="{D42A27DB-BD31-4B8C-83A1-F6EECF244321}">
                <p14:modId xmlns:p14="http://schemas.microsoft.com/office/powerpoint/2010/main" val="2529665210"/>
              </p:ext>
            </p:extLst>
          </p:nvPr>
        </p:nvGraphicFramePr>
        <p:xfrm>
          <a:off x="907080" y="1044700"/>
          <a:ext cx="6674707" cy="3849676"/>
        </p:xfrm>
        <a:graphic>
          <a:graphicData uri="http://schemas.openxmlformats.org/drawingml/2006/table">
            <a:tbl>
              <a:tblPr>
                <a:tableStyleId>{5C22544A-7EE6-4342-B048-85BDC9FD1C3A}</a:tableStyleId>
              </a:tblPr>
              <a:tblGrid>
                <a:gridCol w="676056">
                  <a:extLst>
                    <a:ext uri="{9D8B030D-6E8A-4147-A177-3AD203B41FA5}">
                      <a16:colId xmlns:a16="http://schemas.microsoft.com/office/drawing/2014/main" val="1198307721"/>
                    </a:ext>
                  </a:extLst>
                </a:gridCol>
                <a:gridCol w="611669">
                  <a:extLst>
                    <a:ext uri="{9D8B030D-6E8A-4147-A177-3AD203B41FA5}">
                      <a16:colId xmlns:a16="http://schemas.microsoft.com/office/drawing/2014/main" val="3536036423"/>
                    </a:ext>
                  </a:extLst>
                </a:gridCol>
                <a:gridCol w="611669">
                  <a:extLst>
                    <a:ext uri="{9D8B030D-6E8A-4147-A177-3AD203B41FA5}">
                      <a16:colId xmlns:a16="http://schemas.microsoft.com/office/drawing/2014/main" val="2649910142"/>
                    </a:ext>
                  </a:extLst>
                </a:gridCol>
                <a:gridCol w="515090">
                  <a:extLst>
                    <a:ext uri="{9D8B030D-6E8A-4147-A177-3AD203B41FA5}">
                      <a16:colId xmlns:a16="http://schemas.microsoft.com/office/drawing/2014/main" val="2575471307"/>
                    </a:ext>
                  </a:extLst>
                </a:gridCol>
                <a:gridCol w="515090">
                  <a:extLst>
                    <a:ext uri="{9D8B030D-6E8A-4147-A177-3AD203B41FA5}">
                      <a16:colId xmlns:a16="http://schemas.microsoft.com/office/drawing/2014/main" val="4206842040"/>
                    </a:ext>
                  </a:extLst>
                </a:gridCol>
                <a:gridCol w="515090">
                  <a:extLst>
                    <a:ext uri="{9D8B030D-6E8A-4147-A177-3AD203B41FA5}">
                      <a16:colId xmlns:a16="http://schemas.microsoft.com/office/drawing/2014/main" val="2280213116"/>
                    </a:ext>
                  </a:extLst>
                </a:gridCol>
                <a:gridCol w="515090">
                  <a:extLst>
                    <a:ext uri="{9D8B030D-6E8A-4147-A177-3AD203B41FA5}">
                      <a16:colId xmlns:a16="http://schemas.microsoft.com/office/drawing/2014/main" val="1298806470"/>
                    </a:ext>
                  </a:extLst>
                </a:gridCol>
                <a:gridCol w="654593">
                  <a:extLst>
                    <a:ext uri="{9D8B030D-6E8A-4147-A177-3AD203B41FA5}">
                      <a16:colId xmlns:a16="http://schemas.microsoft.com/office/drawing/2014/main" val="66682694"/>
                    </a:ext>
                  </a:extLst>
                </a:gridCol>
                <a:gridCol w="515090">
                  <a:extLst>
                    <a:ext uri="{9D8B030D-6E8A-4147-A177-3AD203B41FA5}">
                      <a16:colId xmlns:a16="http://schemas.microsoft.com/office/drawing/2014/main" val="1920056351"/>
                    </a:ext>
                  </a:extLst>
                </a:gridCol>
                <a:gridCol w="515090">
                  <a:extLst>
                    <a:ext uri="{9D8B030D-6E8A-4147-A177-3AD203B41FA5}">
                      <a16:colId xmlns:a16="http://schemas.microsoft.com/office/drawing/2014/main" val="2299877469"/>
                    </a:ext>
                  </a:extLst>
                </a:gridCol>
                <a:gridCol w="515090">
                  <a:extLst>
                    <a:ext uri="{9D8B030D-6E8A-4147-A177-3AD203B41FA5}">
                      <a16:colId xmlns:a16="http://schemas.microsoft.com/office/drawing/2014/main" val="2892985863"/>
                    </a:ext>
                  </a:extLst>
                </a:gridCol>
                <a:gridCol w="515090">
                  <a:extLst>
                    <a:ext uri="{9D8B030D-6E8A-4147-A177-3AD203B41FA5}">
                      <a16:colId xmlns:a16="http://schemas.microsoft.com/office/drawing/2014/main" val="3767465870"/>
                    </a:ext>
                  </a:extLst>
                </a:gridCol>
              </a:tblGrid>
              <a:tr h="631500">
                <a:tc>
                  <a:txBody>
                    <a:bodyPr/>
                    <a:lstStyle/>
                    <a:p>
                      <a:pPr algn="l" fontAlgn="b"/>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l"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it-IT" sz="900" b="1" u="none" strike="noStrike" dirty="0">
                          <a:effectLst/>
                        </a:rPr>
                        <a:t>Task T4 </a:t>
                      </a:r>
                      <a:r>
                        <a:rPr lang="it-IT" sz="900" b="1" u="none" strike="noStrike" dirty="0" err="1">
                          <a:effectLst/>
                        </a:rPr>
                        <a:t>Luggage</a:t>
                      </a:r>
                      <a:r>
                        <a:rPr lang="it-IT" sz="900" b="1" u="none" strike="noStrike" dirty="0">
                          <a:effectLst/>
                        </a:rPr>
                        <a:t> X-RAY MM2</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 </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713866486"/>
                  </a:ext>
                </a:extLst>
              </a:tr>
              <a:tr h="1539879">
                <a:tc>
                  <a:txBody>
                    <a:bodyPr/>
                    <a:lstStyle/>
                    <a:p>
                      <a:pPr algn="ctr" fontAlgn="b"/>
                      <a:r>
                        <a:rPr lang="en-US" sz="800" b="1" u="none" strike="noStrike" dirty="0">
                          <a:effectLst/>
                        </a:rPr>
                        <a:t>Expected Interarrival Time (</a:t>
                      </a:r>
                      <a:r>
                        <a:rPr lang="en-US" sz="800" b="1" u="none" strike="noStrike" dirty="0" err="1">
                          <a:effectLst/>
                        </a:rPr>
                        <a:t>Emitor</a:t>
                      </a:r>
                      <a:r>
                        <a:rPr lang="en-US" sz="800" b="1" u="none" strike="noStrike" dirty="0">
                          <a:effectLst/>
                        </a:rPr>
                        <a:t>)</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a:t>
                      </a: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en-US" sz="800" b="1" u="none" strike="noStrike" dirty="0">
                          <a:effectLst/>
                        </a:rPr>
                        <a:t>Mean Arrival Rate</a:t>
                      </a:r>
                      <a:br>
                        <a:rPr lang="en-US" sz="800" b="1" u="none" strike="noStrike" dirty="0">
                          <a:effectLst/>
                        </a:rPr>
                      </a:br>
                      <a:r>
                        <a:rPr lang="en-US" sz="800" b="1" u="none" strike="noStrike" dirty="0">
                          <a:effectLst/>
                        </a:rPr>
                        <a:t>(</a:t>
                      </a:r>
                      <a:r>
                        <a:rPr lang="en-US" sz="800" b="1" u="none" strike="noStrike" dirty="0" err="1">
                          <a:effectLst/>
                        </a:rPr>
                        <a:t>Emitor</a:t>
                      </a:r>
                      <a:r>
                        <a:rPr lang="en-US" sz="800" b="1" u="none" strike="noStrike" dirty="0">
                          <a:effectLst/>
                        </a:rPr>
                        <a:t>)</a:t>
                      </a:r>
                      <a:br>
                        <a:rPr lang="en-US" sz="800" b="1" u="none" strike="noStrike" dirty="0">
                          <a:effectLst/>
                        </a:rPr>
                      </a:br>
                      <a:br>
                        <a:rPr lang="en-US" sz="800" b="1" u="none" strike="noStrike" dirty="0">
                          <a:effectLst/>
                        </a:rPr>
                      </a:b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en-US" sz="800" b="1" i="0" u="none" strike="noStrike" dirty="0">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effectLst/>
                        </a:rPr>
                        <a:t>Mean Arrival Rate</a:t>
                      </a:r>
                      <a:br>
                        <a:rPr lang="it-IT" sz="800" b="1" u="none" strike="noStrike" dirty="0">
                          <a:effectLst/>
                        </a:rPr>
                      </a:br>
                      <a:br>
                        <a:rPr lang="it-IT" sz="800" b="1" u="none" strike="noStrike" dirty="0">
                          <a:effectLst/>
                        </a:rPr>
                      </a:br>
                      <a:r>
                        <a:rPr lang="el-GR" sz="800" b="1" u="none" strike="noStrike" dirty="0">
                          <a:effectLst/>
                        </a:rPr>
                        <a:t>λ4</a:t>
                      </a:r>
                      <a:endParaRPr lang="el-GR" sz="800" b="1" i="0" u="none" strike="noStrike" dirty="0">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800" b="1" u="none" strike="noStrike" dirty="0">
                          <a:effectLst/>
                        </a:rPr>
                        <a:t>Expected Interarrival Time </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1/λ4</a:t>
                      </a:r>
                      <a:endParaRPr lang="en-US" sz="8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800" b="1" u="none" strike="noStrike">
                          <a:effectLst/>
                        </a:rPr>
                        <a:t>Expected Service Time</a:t>
                      </a:r>
                      <a:br>
                        <a:rPr lang="en-US" sz="800" b="1" u="none" strike="noStrike">
                          <a:effectLst/>
                        </a:rPr>
                      </a:b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1/μ4</a:t>
                      </a:r>
                      <a:endParaRPr lang="en-US" sz="8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800" b="1" u="none" strike="noStrike" dirty="0">
                          <a:effectLst/>
                        </a:rPr>
                        <a:t>Mean Service Rate for a Busy Server</a:t>
                      </a:r>
                      <a:br>
                        <a:rPr lang="en-US" sz="800" b="1" u="none" strike="noStrike" dirty="0">
                          <a:effectLst/>
                        </a:rPr>
                      </a:br>
                      <a:br>
                        <a:rPr lang="en-US" sz="800" b="1" u="none" strike="noStrike" dirty="0">
                          <a:effectLst/>
                        </a:rPr>
                      </a:br>
                      <a:br>
                        <a:rPr lang="en-US" sz="800" b="1" u="none" strike="noStrike" dirty="0">
                          <a:effectLst/>
                        </a:rPr>
                      </a:br>
                      <a:r>
                        <a:rPr lang="en-US" sz="800" b="1" u="none" strike="noStrike" dirty="0">
                          <a:effectLst/>
                        </a:rPr>
                        <a:t>μ4</a:t>
                      </a:r>
                      <a:endParaRPr lang="en-US" sz="8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br>
                        <a:rPr lang="el-GR" sz="800" b="1" u="none" strike="noStrike" dirty="0">
                          <a:effectLst/>
                        </a:rPr>
                      </a:br>
                      <a:br>
                        <a:rPr lang="el-GR" sz="800" b="1" u="none" strike="noStrike" dirty="0">
                          <a:effectLst/>
                        </a:rPr>
                      </a:br>
                      <a:r>
                        <a:rPr lang="el-GR" sz="800" b="1" u="none" strike="noStrike" dirty="0">
                          <a:effectLst/>
                        </a:rPr>
                        <a:t>ρ4</a:t>
                      </a:r>
                      <a:endParaRPr lang="el-GR" sz="8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800" b="1" u="none" strike="noStrike">
                          <a:effectLst/>
                        </a:rPr>
                        <a:t>Mean # of Customers in the System </a:t>
                      </a:r>
                      <a:br>
                        <a:rPr lang="en-US" sz="800" b="1" u="none" strike="noStrike">
                          <a:effectLst/>
                        </a:rPr>
                      </a:br>
                      <a:br>
                        <a:rPr lang="en-US" sz="800" b="1" u="none" strike="noStrike">
                          <a:effectLst/>
                        </a:rPr>
                      </a:br>
                      <a:r>
                        <a:rPr lang="en-US" sz="800" b="1" u="none" strike="noStrike">
                          <a:effectLst/>
                        </a:rPr>
                        <a:t>L1</a:t>
                      </a:r>
                      <a:endParaRPr lang="en-US" sz="8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800" b="1" u="none" strike="noStrike">
                          <a:effectLst/>
                        </a:rPr>
                        <a:t>Mean time for a customer to go through the system</a:t>
                      </a:r>
                      <a:br>
                        <a:rPr lang="en-US" sz="800" b="1" u="none" strike="noStrike">
                          <a:effectLst/>
                        </a:rPr>
                      </a:b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W4</a:t>
                      </a:r>
                      <a:endParaRPr lang="en-US" sz="8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800" b="1" u="none" strike="noStrike">
                          <a:effectLst/>
                        </a:rPr>
                        <a:t>Mean # of Customers in the Queue</a:t>
                      </a:r>
                      <a:br>
                        <a:rPr lang="en-US" sz="800" b="1" u="none" strike="noStrike">
                          <a:effectLst/>
                        </a:rPr>
                      </a:br>
                      <a:br>
                        <a:rPr lang="en-US" sz="800" b="1" u="none" strike="noStrike">
                          <a:effectLst/>
                        </a:rPr>
                      </a:br>
                      <a:br>
                        <a:rPr lang="en-US" sz="800" b="1" u="none" strike="noStrike">
                          <a:effectLst/>
                        </a:rPr>
                      </a:br>
                      <a:r>
                        <a:rPr lang="en-US" sz="800" b="1" u="none" strike="noStrike">
                          <a:effectLst/>
                        </a:rPr>
                        <a:t>Lq4</a:t>
                      </a:r>
                      <a:endParaRPr lang="en-US" sz="8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en-US" sz="800" b="1" u="none" strike="noStrike">
                          <a:effectLst/>
                        </a:rPr>
                        <a:t>Mean waiting time for a customer in the queue</a:t>
                      </a: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Wq4</a:t>
                      </a:r>
                      <a:endParaRPr lang="en-US" sz="8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4676973"/>
                  </a:ext>
                </a:extLst>
              </a:tr>
              <a:tr h="167253">
                <a:tc>
                  <a:txBody>
                    <a:bodyPr/>
                    <a:lstStyle/>
                    <a:p>
                      <a:pPr algn="ctr" fontAlgn="b"/>
                      <a:r>
                        <a:rPr lang="it-IT" sz="900" b="1" u="none" strike="noStrike" dirty="0">
                          <a:effectLst/>
                        </a:rPr>
                        <a:t>35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0.029</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0.027143</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36.84211</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0.5429</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1.539352</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56.71296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0.453638</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16.71296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194495850"/>
                  </a:ext>
                </a:extLst>
              </a:tr>
              <a:tr h="167253">
                <a:tc>
                  <a:txBody>
                    <a:bodyPr/>
                    <a:lstStyle/>
                    <a:p>
                      <a:pPr algn="ctr" fontAlgn="b"/>
                      <a:r>
                        <a:rPr lang="it-IT" sz="900" b="1" u="none" strike="noStrike" dirty="0">
                          <a:effectLst/>
                        </a:rPr>
                        <a:t>40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0.02375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42.10526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0.4750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1.226796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51.65456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0.276796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11.65456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774166086"/>
                  </a:ext>
                </a:extLst>
              </a:tr>
              <a:tr h="167253">
                <a:tc>
                  <a:txBody>
                    <a:bodyPr/>
                    <a:lstStyle/>
                    <a:p>
                      <a:pPr algn="ctr" fontAlgn="b"/>
                      <a:r>
                        <a:rPr lang="it-IT" sz="900" b="1" u="none" strike="noStrike" dirty="0">
                          <a:effectLst/>
                        </a:rPr>
                        <a:t>45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0.022</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0.021111</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47.36842</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0.4222</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1.027644</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48.67788</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0.1832</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8.677885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588909337"/>
                  </a:ext>
                </a:extLst>
              </a:tr>
              <a:tr h="167253">
                <a:tc>
                  <a:txBody>
                    <a:bodyPr/>
                    <a:lstStyle/>
                    <a:p>
                      <a:pPr algn="ctr" fontAlgn="b"/>
                      <a:r>
                        <a:rPr lang="it-IT" sz="900" b="1" u="none" strike="noStrike" dirty="0">
                          <a:effectLst/>
                        </a:rPr>
                        <a:t>50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0.020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0.019</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52.63158</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0.3800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0.888266</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46.75082</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0.128266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6.750818</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322678133"/>
                  </a:ext>
                </a:extLst>
              </a:tr>
              <a:tr h="167253">
                <a:tc>
                  <a:txBody>
                    <a:bodyPr/>
                    <a:lstStyle/>
                    <a:p>
                      <a:pPr algn="ctr" fontAlgn="b"/>
                      <a:r>
                        <a:rPr lang="it-IT" sz="900" b="1" u="none" strike="noStrike" dirty="0">
                          <a:effectLst/>
                        </a:rPr>
                        <a:t>55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0.018</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0.017273</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57.89474</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0.3455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0.784535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45.42042</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0.093625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5.42042</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3592299802"/>
                  </a:ext>
                </a:extLst>
              </a:tr>
              <a:tr h="167253">
                <a:tc>
                  <a:txBody>
                    <a:bodyPr/>
                    <a:lstStyle/>
                    <a:p>
                      <a:pPr algn="ctr" fontAlgn="b"/>
                      <a:r>
                        <a:rPr lang="it-IT" sz="900" b="1" u="none" strike="noStrike" dirty="0">
                          <a:effectLst/>
                        </a:rPr>
                        <a:t>60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0.017</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0.015833</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63.15789</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0.3167</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0.703921</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44.45817</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0.070588</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4.458166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497032194"/>
                  </a:ext>
                </a:extLst>
              </a:tr>
              <a:tr h="167253">
                <a:tc>
                  <a:txBody>
                    <a:bodyPr/>
                    <a:lstStyle/>
                    <a:p>
                      <a:pPr algn="ctr" fontAlgn="b"/>
                      <a:r>
                        <a:rPr lang="it-IT" sz="900" b="1" u="none" strike="noStrike" dirty="0">
                          <a:effectLst/>
                        </a:rPr>
                        <a:t>65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0.015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0.014615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68.42105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0.2923</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0.639234</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43.73706</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0.054619</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3.73706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487720122"/>
                  </a:ext>
                </a:extLst>
              </a:tr>
              <a:tr h="167253">
                <a:tc>
                  <a:txBody>
                    <a:bodyPr/>
                    <a:lstStyle/>
                    <a:p>
                      <a:pPr algn="ctr" fontAlgn="b"/>
                      <a:r>
                        <a:rPr lang="it-IT" sz="900" b="1" u="none" strike="noStrike" dirty="0">
                          <a:effectLst/>
                        </a:rPr>
                        <a:t>70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a:effectLst/>
                        </a:rPr>
                        <a:t>0.014</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0.013571</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73.68421</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0.2714</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0.586032</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43.18132</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0.043175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3.181317</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013568727"/>
                  </a:ext>
                </a:extLst>
              </a:tr>
              <a:tr h="167253">
                <a:tc>
                  <a:txBody>
                    <a:bodyPr/>
                    <a:lstStyle/>
                    <a:p>
                      <a:pPr algn="ctr" fontAlgn="b"/>
                      <a:r>
                        <a:rPr lang="it-IT" sz="900" b="1" u="none" strike="noStrike" dirty="0">
                          <a:effectLst/>
                        </a:rPr>
                        <a:t>75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0.012667</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78.94737</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0.2533</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0.541413</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42.74316</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0.034747</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2.743161</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211789534"/>
                  </a:ext>
                </a:extLst>
              </a:tr>
              <a:tr h="173020">
                <a:tc>
                  <a:txBody>
                    <a:bodyPr/>
                    <a:lstStyle/>
                    <a:p>
                      <a:pPr algn="ctr" fontAlgn="b"/>
                      <a:r>
                        <a:rPr lang="it-IT" sz="900" b="1" u="none" strike="noStrike" dirty="0">
                          <a:effectLst/>
                        </a:rPr>
                        <a:t>80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F53"/>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0.011875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r" fontAlgn="b"/>
                      <a:r>
                        <a:rPr lang="it-IT" sz="900" b="1" u="none" strike="noStrike">
                          <a:effectLst/>
                        </a:rPr>
                        <a:t>84.21053</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0.2375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0.503395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a:effectLst/>
                        </a:rPr>
                        <a:t>42.39112</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0.028395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b"/>
                      <a:r>
                        <a:rPr lang="it-IT" sz="900" b="1" u="none" strike="noStrike" dirty="0">
                          <a:effectLst/>
                        </a:rPr>
                        <a:t>2.391124</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55587958"/>
                  </a:ext>
                </a:extLst>
              </a:tr>
            </a:tbl>
          </a:graphicData>
        </a:graphic>
      </p:graphicFrame>
    </p:spTree>
    <p:extLst>
      <p:ext uri="{BB962C8B-B14F-4D97-AF65-F5344CB8AC3E}">
        <p14:creationId xmlns:p14="http://schemas.microsoft.com/office/powerpoint/2010/main" val="3294042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6D7DAA-B755-40AC-BBCF-5C2029FBD686}"/>
              </a:ext>
            </a:extLst>
          </p:cNvPr>
          <p:cNvSpPr>
            <a:spLocks noGrp="1"/>
          </p:cNvSpPr>
          <p:nvPr>
            <p:ph type="title"/>
          </p:nvPr>
        </p:nvSpPr>
        <p:spPr>
          <a:xfrm>
            <a:off x="143555" y="0"/>
            <a:ext cx="8246070" cy="739290"/>
          </a:xfrm>
        </p:spPr>
        <p:txBody>
          <a:bodyPr/>
          <a:lstStyle/>
          <a:p>
            <a:r>
              <a:rPr lang="it-IT" b="1" dirty="0"/>
              <a:t>Task 4 – Graphic Analysis</a:t>
            </a:r>
          </a:p>
        </p:txBody>
      </p:sp>
      <p:sp>
        <p:nvSpPr>
          <p:cNvPr id="3" name="Segnaposto contenuto 2">
            <a:extLst>
              <a:ext uri="{FF2B5EF4-FFF2-40B4-BE49-F238E27FC236}">
                <a16:creationId xmlns:a16="http://schemas.microsoft.com/office/drawing/2014/main" id="{7B468931-9D9E-42F4-AA5B-539F64113B42}"/>
              </a:ext>
            </a:extLst>
          </p:cNvPr>
          <p:cNvSpPr>
            <a:spLocks noGrp="1"/>
          </p:cNvSpPr>
          <p:nvPr>
            <p:ph idx="1"/>
          </p:nvPr>
        </p:nvSpPr>
        <p:spPr>
          <a:xfrm>
            <a:off x="448966" y="1350110"/>
            <a:ext cx="8246070" cy="3359510"/>
          </a:xfrm>
        </p:spPr>
        <p:txBody>
          <a:bodyPr>
            <a:noAutofit/>
          </a:bodyPr>
          <a:lstStyle/>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b="1" dirty="0"/>
          </a:p>
          <a:p>
            <a:pPr marL="0" indent="0">
              <a:buNone/>
            </a:pPr>
            <a:endParaRPr lang="en-GB" sz="1400" b="1" dirty="0"/>
          </a:p>
          <a:p>
            <a:pPr marL="0" indent="0">
              <a:buNone/>
            </a:pPr>
            <a:r>
              <a:rPr lang="en-GB" sz="1400" b="1" dirty="0"/>
              <a:t>The line graph shows the difference between the mean number of customers queuing for task 4 in MM1 and MM2 as the </a:t>
            </a:r>
            <a:r>
              <a:rPr lang="en-US" sz="1400" b="1" dirty="0"/>
              <a:t>mean arrival rate changes</a:t>
            </a:r>
            <a:r>
              <a:rPr lang="en-GB" sz="1400" b="1" dirty="0"/>
              <a:t>.</a:t>
            </a:r>
            <a:br>
              <a:rPr lang="en-GB" sz="1400" b="1" dirty="0"/>
            </a:br>
            <a:br>
              <a:rPr lang="en-GB" sz="1400" b="1" dirty="0"/>
            </a:br>
            <a:r>
              <a:rPr lang="en-GB" sz="1400" b="1" dirty="0"/>
              <a:t>In the MM1 implementation the number of customers in the queue skyrockets as the mean arrival rate for task 4 increases, while MM2 shows a more stable situation, always keeping the value on the Y-axis below 0.5.</a:t>
            </a:r>
            <a:endParaRPr lang="it-IT" sz="1400" b="1" dirty="0"/>
          </a:p>
          <a:p>
            <a:pPr marL="0" indent="0">
              <a:buNone/>
            </a:pPr>
            <a:endParaRPr lang="it-IT" sz="1400" dirty="0"/>
          </a:p>
        </p:txBody>
      </p:sp>
      <p:graphicFrame>
        <p:nvGraphicFramePr>
          <p:cNvPr id="5" name="Grafico 4">
            <a:extLst>
              <a:ext uri="{FF2B5EF4-FFF2-40B4-BE49-F238E27FC236}">
                <a16:creationId xmlns:a16="http://schemas.microsoft.com/office/drawing/2014/main" id="{528A1205-66CF-4335-9F2C-729490F5C172}"/>
              </a:ext>
            </a:extLst>
          </p:cNvPr>
          <p:cNvGraphicFramePr>
            <a:graphicFrameLocks/>
          </p:cNvGraphicFramePr>
          <p:nvPr>
            <p:extLst>
              <p:ext uri="{D42A27DB-BD31-4B8C-83A1-F6EECF244321}">
                <p14:modId xmlns:p14="http://schemas.microsoft.com/office/powerpoint/2010/main" val="1418597222"/>
              </p:ext>
            </p:extLst>
          </p:nvPr>
        </p:nvGraphicFramePr>
        <p:xfrm>
          <a:off x="1823311" y="739289"/>
          <a:ext cx="5039264" cy="3054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5322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5999E4-9655-46A0-9425-6F18911FE039}"/>
              </a:ext>
            </a:extLst>
          </p:cNvPr>
          <p:cNvSpPr>
            <a:spLocks noGrp="1"/>
          </p:cNvSpPr>
          <p:nvPr>
            <p:ph type="title"/>
          </p:nvPr>
        </p:nvSpPr>
        <p:spPr>
          <a:xfrm>
            <a:off x="143555" y="281175"/>
            <a:ext cx="8246070" cy="739290"/>
          </a:xfrm>
        </p:spPr>
        <p:txBody>
          <a:bodyPr>
            <a:noAutofit/>
          </a:bodyPr>
          <a:lstStyle/>
          <a:p>
            <a:r>
              <a:rPr lang="en-GB" sz="2800" b="1" dirty="0">
                <a:effectLst/>
              </a:rPr>
              <a:t>The Cycle: Task 5 &amp; 6- X- ray Security and Inspection </a:t>
            </a:r>
            <a:br>
              <a:rPr lang="it-IT" sz="2800" b="1" dirty="0">
                <a:effectLst/>
              </a:rPr>
            </a:br>
            <a:endParaRPr lang="it-IT" sz="2800" b="1" dirty="0"/>
          </a:p>
        </p:txBody>
      </p:sp>
      <p:sp>
        <p:nvSpPr>
          <p:cNvPr id="3" name="Segnaposto contenuto 2">
            <a:extLst>
              <a:ext uri="{FF2B5EF4-FFF2-40B4-BE49-F238E27FC236}">
                <a16:creationId xmlns:a16="http://schemas.microsoft.com/office/drawing/2014/main" id="{6CDA286C-2C41-498B-802E-40FE2AF63BA0}"/>
              </a:ext>
            </a:extLst>
          </p:cNvPr>
          <p:cNvSpPr>
            <a:spLocks noGrp="1"/>
          </p:cNvSpPr>
          <p:nvPr>
            <p:ph idx="1"/>
          </p:nvPr>
        </p:nvSpPr>
        <p:spPr>
          <a:xfrm>
            <a:off x="296260" y="1020465"/>
            <a:ext cx="8398776" cy="3689155"/>
          </a:xfrm>
        </p:spPr>
        <p:txBody>
          <a:bodyPr>
            <a:noAutofit/>
          </a:bodyPr>
          <a:lstStyle/>
          <a:p>
            <a:pPr marL="0" indent="0">
              <a:buNone/>
            </a:pPr>
            <a:br>
              <a:rPr lang="en-US" sz="1600" b="1" dirty="0"/>
            </a:br>
            <a:r>
              <a:rPr lang="en-US" sz="1600" b="1" dirty="0"/>
              <a:t>While the hand luggage is being scanned, the passenger goes through a Security check made up of two tasks.  First, the passenger will be asked to pass through the X-Ray to check whether they are carrying metals. </a:t>
            </a:r>
            <a:br>
              <a:rPr lang="en-US" sz="1600" b="1" dirty="0"/>
            </a:br>
            <a:r>
              <a:rPr lang="en-US" sz="1600" b="1" dirty="0"/>
              <a:t>In 85% of the cases, no metal is spot and the passenger can pick up their luggage and proceed ahead. </a:t>
            </a:r>
            <a:br>
              <a:rPr lang="en-US" sz="1600" b="1" dirty="0"/>
            </a:br>
            <a:endParaRPr lang="en-US" sz="1600" b="1" dirty="0"/>
          </a:p>
          <a:p>
            <a:pPr marL="0" indent="0">
              <a:buNone/>
            </a:pPr>
            <a:r>
              <a:rPr lang="en-US" sz="1600" b="1" dirty="0"/>
              <a:t>However, in 15% of cases, the X-ray scan will detect something and will beep. </a:t>
            </a:r>
            <a:br>
              <a:rPr lang="en-US" sz="1600" b="1" dirty="0"/>
            </a:br>
            <a:r>
              <a:rPr lang="en-US" sz="1600" b="1" dirty="0"/>
              <a:t>At this point, the security officer will inspect their body in detail. </a:t>
            </a:r>
            <a:br>
              <a:rPr lang="en-US" sz="1600" b="1" dirty="0"/>
            </a:br>
            <a:r>
              <a:rPr lang="en-US" sz="1600" b="1" dirty="0"/>
              <a:t>Once the inspection is completed the passenger will be asked to go through the X-ray once again. </a:t>
            </a:r>
            <a:br>
              <a:rPr lang="en-US" sz="1600" b="1" dirty="0"/>
            </a:br>
            <a:r>
              <a:rPr lang="en-US" sz="1600" b="1" dirty="0"/>
              <a:t>This process can be designed as a cycle, since it could potentially represent an endless loop, the passenger will be allowed to go further only in case the security check has been carried out successfully.    </a:t>
            </a:r>
            <a:br>
              <a:rPr lang="en-US" sz="1600" b="1" dirty="0"/>
            </a:br>
            <a:r>
              <a:rPr lang="en-US" sz="1600" b="1" dirty="0"/>
              <a:t>Despite the long service time, especially for the inspection, for both of the tasks one server is enough to keep the flow steady without creating  a bottleneck.</a:t>
            </a:r>
          </a:p>
          <a:p>
            <a:pPr marL="0" indent="0">
              <a:buNone/>
            </a:pPr>
            <a:endParaRPr lang="it-IT" sz="1600" b="1" dirty="0"/>
          </a:p>
        </p:txBody>
      </p:sp>
    </p:spTree>
    <p:extLst>
      <p:ext uri="{BB962C8B-B14F-4D97-AF65-F5344CB8AC3E}">
        <p14:creationId xmlns:p14="http://schemas.microsoft.com/office/powerpoint/2010/main" val="3628184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E3D61-3441-4F18-9E66-95E9660FAF15}"/>
              </a:ext>
            </a:extLst>
          </p:cNvPr>
          <p:cNvSpPr>
            <a:spLocks noGrp="1"/>
          </p:cNvSpPr>
          <p:nvPr>
            <p:ph type="title"/>
          </p:nvPr>
        </p:nvSpPr>
        <p:spPr>
          <a:xfrm>
            <a:off x="182404" y="139200"/>
            <a:ext cx="8246070" cy="739290"/>
          </a:xfrm>
        </p:spPr>
        <p:txBody>
          <a:bodyPr/>
          <a:lstStyle/>
          <a:p>
            <a:r>
              <a:rPr lang="it-IT" b="1" dirty="0"/>
              <a:t>Task 5- MM1</a:t>
            </a:r>
          </a:p>
        </p:txBody>
      </p:sp>
      <p:graphicFrame>
        <p:nvGraphicFramePr>
          <p:cNvPr id="5" name="Segnaposto contenuto 4">
            <a:extLst>
              <a:ext uri="{FF2B5EF4-FFF2-40B4-BE49-F238E27FC236}">
                <a16:creationId xmlns:a16="http://schemas.microsoft.com/office/drawing/2014/main" id="{88E2EEF9-0C02-4E30-9CA9-96B0B7B9A321}"/>
              </a:ext>
            </a:extLst>
          </p:cNvPr>
          <p:cNvGraphicFramePr>
            <a:graphicFrameLocks noGrp="1"/>
          </p:cNvGraphicFramePr>
          <p:nvPr>
            <p:ph idx="1"/>
            <p:extLst>
              <p:ext uri="{D42A27DB-BD31-4B8C-83A1-F6EECF244321}">
                <p14:modId xmlns:p14="http://schemas.microsoft.com/office/powerpoint/2010/main" val="2963449247"/>
              </p:ext>
            </p:extLst>
          </p:nvPr>
        </p:nvGraphicFramePr>
        <p:xfrm>
          <a:off x="1173645" y="1044700"/>
          <a:ext cx="6796704" cy="3981059"/>
        </p:xfrm>
        <a:graphic>
          <a:graphicData uri="http://schemas.openxmlformats.org/drawingml/2006/table">
            <a:tbl>
              <a:tblPr>
                <a:tableStyleId>{5C22544A-7EE6-4342-B048-85BDC9FD1C3A}</a:tableStyleId>
              </a:tblPr>
              <a:tblGrid>
                <a:gridCol w="627849">
                  <a:extLst>
                    <a:ext uri="{9D8B030D-6E8A-4147-A177-3AD203B41FA5}">
                      <a16:colId xmlns:a16="http://schemas.microsoft.com/office/drawing/2014/main" val="479168129"/>
                    </a:ext>
                  </a:extLst>
                </a:gridCol>
                <a:gridCol w="568054">
                  <a:extLst>
                    <a:ext uri="{9D8B030D-6E8A-4147-A177-3AD203B41FA5}">
                      <a16:colId xmlns:a16="http://schemas.microsoft.com/office/drawing/2014/main" val="3600406703"/>
                    </a:ext>
                  </a:extLst>
                </a:gridCol>
                <a:gridCol w="568054">
                  <a:extLst>
                    <a:ext uri="{9D8B030D-6E8A-4147-A177-3AD203B41FA5}">
                      <a16:colId xmlns:a16="http://schemas.microsoft.com/office/drawing/2014/main" val="2473674336"/>
                    </a:ext>
                  </a:extLst>
                </a:gridCol>
                <a:gridCol w="478360">
                  <a:extLst>
                    <a:ext uri="{9D8B030D-6E8A-4147-A177-3AD203B41FA5}">
                      <a16:colId xmlns:a16="http://schemas.microsoft.com/office/drawing/2014/main" val="3168635278"/>
                    </a:ext>
                  </a:extLst>
                </a:gridCol>
                <a:gridCol w="478360">
                  <a:extLst>
                    <a:ext uri="{9D8B030D-6E8A-4147-A177-3AD203B41FA5}">
                      <a16:colId xmlns:a16="http://schemas.microsoft.com/office/drawing/2014/main" val="3682576416"/>
                    </a:ext>
                  </a:extLst>
                </a:gridCol>
                <a:gridCol w="478360">
                  <a:extLst>
                    <a:ext uri="{9D8B030D-6E8A-4147-A177-3AD203B41FA5}">
                      <a16:colId xmlns:a16="http://schemas.microsoft.com/office/drawing/2014/main" val="4051237566"/>
                    </a:ext>
                  </a:extLst>
                </a:gridCol>
                <a:gridCol w="478360">
                  <a:extLst>
                    <a:ext uri="{9D8B030D-6E8A-4147-A177-3AD203B41FA5}">
                      <a16:colId xmlns:a16="http://schemas.microsoft.com/office/drawing/2014/main" val="4105415968"/>
                    </a:ext>
                  </a:extLst>
                </a:gridCol>
                <a:gridCol w="727507">
                  <a:extLst>
                    <a:ext uri="{9D8B030D-6E8A-4147-A177-3AD203B41FA5}">
                      <a16:colId xmlns:a16="http://schemas.microsoft.com/office/drawing/2014/main" val="4003698745"/>
                    </a:ext>
                  </a:extLst>
                </a:gridCol>
                <a:gridCol w="478360">
                  <a:extLst>
                    <a:ext uri="{9D8B030D-6E8A-4147-A177-3AD203B41FA5}">
                      <a16:colId xmlns:a16="http://schemas.microsoft.com/office/drawing/2014/main" val="4080908213"/>
                    </a:ext>
                  </a:extLst>
                </a:gridCol>
                <a:gridCol w="478360">
                  <a:extLst>
                    <a:ext uri="{9D8B030D-6E8A-4147-A177-3AD203B41FA5}">
                      <a16:colId xmlns:a16="http://schemas.microsoft.com/office/drawing/2014/main" val="50909092"/>
                    </a:ext>
                  </a:extLst>
                </a:gridCol>
                <a:gridCol w="478360">
                  <a:extLst>
                    <a:ext uri="{9D8B030D-6E8A-4147-A177-3AD203B41FA5}">
                      <a16:colId xmlns:a16="http://schemas.microsoft.com/office/drawing/2014/main" val="1756572543"/>
                    </a:ext>
                  </a:extLst>
                </a:gridCol>
                <a:gridCol w="478360">
                  <a:extLst>
                    <a:ext uri="{9D8B030D-6E8A-4147-A177-3AD203B41FA5}">
                      <a16:colId xmlns:a16="http://schemas.microsoft.com/office/drawing/2014/main" val="1642618886"/>
                    </a:ext>
                  </a:extLst>
                </a:gridCol>
                <a:gridCol w="478360">
                  <a:extLst>
                    <a:ext uri="{9D8B030D-6E8A-4147-A177-3AD203B41FA5}">
                      <a16:colId xmlns:a16="http://schemas.microsoft.com/office/drawing/2014/main" val="151065803"/>
                    </a:ext>
                  </a:extLst>
                </a:gridCol>
              </a:tblGrid>
              <a:tr h="652061">
                <a:tc>
                  <a:txBody>
                    <a:bodyPr/>
                    <a:lstStyle/>
                    <a:p>
                      <a:pPr algn="ctr" fontAlgn="b"/>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900" b="1" u="none" strike="noStrike" dirty="0">
                          <a:effectLst/>
                        </a:rPr>
                        <a:t>Task T5 X-RAY Security MM1</a:t>
                      </a:r>
                      <a:endParaRPr lang="en-US" sz="9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 </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643726509"/>
                  </a:ext>
                </a:extLst>
              </a:tr>
              <a:tr h="1623675">
                <a:tc>
                  <a:txBody>
                    <a:bodyPr/>
                    <a:lstStyle/>
                    <a:p>
                      <a:pPr algn="ctr" fontAlgn="b"/>
                      <a:r>
                        <a:rPr lang="en-US" sz="800" b="1" u="none" strike="noStrike" dirty="0">
                          <a:effectLst/>
                        </a:rPr>
                        <a:t>Expected Interarrival Time (</a:t>
                      </a:r>
                      <a:r>
                        <a:rPr lang="en-US" sz="800" b="1" u="none" strike="noStrike" dirty="0" err="1">
                          <a:effectLst/>
                        </a:rPr>
                        <a:t>Emitor</a:t>
                      </a:r>
                      <a:r>
                        <a:rPr lang="en-US" sz="800" b="1" u="none" strike="noStrike" dirty="0">
                          <a:effectLst/>
                        </a:rPr>
                        <a:t>)</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a:t>
                      </a: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800" b="1" u="none" strike="noStrike" dirty="0">
                          <a:effectLst/>
                        </a:rPr>
                        <a:t>Mean Arrival Rate</a:t>
                      </a:r>
                      <a:br>
                        <a:rPr lang="en-US" sz="800" b="1" u="none" strike="noStrike" dirty="0">
                          <a:effectLst/>
                        </a:rPr>
                      </a:br>
                      <a:r>
                        <a:rPr lang="en-US" sz="800" b="1" u="none" strike="noStrike" dirty="0">
                          <a:effectLst/>
                        </a:rPr>
                        <a:t>(</a:t>
                      </a:r>
                      <a:r>
                        <a:rPr lang="en-US" sz="800" b="1" u="none" strike="noStrike" dirty="0" err="1">
                          <a:effectLst/>
                        </a:rPr>
                        <a:t>Emitor</a:t>
                      </a:r>
                      <a:r>
                        <a:rPr lang="en-US" sz="800" b="1" u="none" strike="noStrike" dirty="0">
                          <a:effectLst/>
                        </a:rPr>
                        <a:t>)</a:t>
                      </a:r>
                      <a:br>
                        <a:rPr lang="en-US" sz="800" b="1" u="none" strike="noStrike" dirty="0">
                          <a:effectLst/>
                        </a:rPr>
                      </a:br>
                      <a:br>
                        <a:rPr lang="en-US" sz="800" b="1" u="none" strike="noStrike" dirty="0">
                          <a:effectLst/>
                        </a:rPr>
                      </a:b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8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effectLst/>
                        </a:rPr>
                        <a:t>Mean Arrival Rate</a:t>
                      </a:r>
                      <a:br>
                        <a:rPr lang="it-IT" sz="800" b="1" u="none" strike="noStrike" dirty="0">
                          <a:effectLst/>
                        </a:rPr>
                      </a:br>
                      <a:br>
                        <a:rPr lang="it-IT" sz="800" b="1" u="none" strike="noStrike" dirty="0">
                          <a:effectLst/>
                        </a:rPr>
                      </a:br>
                      <a:r>
                        <a:rPr lang="el-GR" sz="800" b="1" u="none" strike="noStrike" dirty="0">
                          <a:effectLst/>
                        </a:rPr>
                        <a:t>λ5</a:t>
                      </a:r>
                      <a:endParaRPr lang="el-GR" sz="8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u="none" strike="noStrike" dirty="0">
                          <a:effectLst/>
                        </a:rPr>
                        <a:t>Expected Interarrival Time </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1/λ5</a:t>
                      </a:r>
                      <a:endParaRPr lang="en-US" sz="8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u="none" strike="noStrike" dirty="0">
                          <a:effectLst/>
                        </a:rPr>
                        <a:t>Expected Service Time</a:t>
                      </a:r>
                      <a:br>
                        <a:rPr lang="en-US" sz="800" b="1" u="none" strike="noStrike" dirty="0">
                          <a:effectLst/>
                        </a:rPr>
                      </a:b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1/μ5</a:t>
                      </a:r>
                      <a:endParaRPr lang="en-US" sz="8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u="none" strike="noStrike" dirty="0">
                          <a:effectLst/>
                        </a:rPr>
                        <a:t>Mean Service Rate for a Busy Server</a:t>
                      </a:r>
                      <a:br>
                        <a:rPr lang="en-US" sz="800" b="1" u="none" strike="noStrike" dirty="0">
                          <a:effectLst/>
                        </a:rPr>
                      </a:br>
                      <a:br>
                        <a:rPr lang="en-US" sz="800" b="1" u="none" strike="noStrike" dirty="0">
                          <a:effectLst/>
                        </a:rPr>
                      </a:br>
                      <a:r>
                        <a:rPr lang="en-US" sz="800" b="1" u="none" strike="noStrike" dirty="0">
                          <a:effectLst/>
                        </a:rPr>
                        <a:t>μ5</a:t>
                      </a:r>
                      <a:endParaRPr lang="en-US" sz="8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br>
                        <a:rPr lang="el-GR" sz="800" b="1" u="none" strike="noStrike">
                          <a:effectLst/>
                        </a:rPr>
                      </a:br>
                      <a:br>
                        <a:rPr lang="el-GR" sz="800" b="1" u="none" strike="noStrike">
                          <a:effectLst/>
                        </a:rPr>
                      </a:br>
                      <a:r>
                        <a:rPr lang="el-GR" sz="800" b="1" u="none" strike="noStrike">
                          <a:effectLst/>
                        </a:rPr>
                        <a:t>ρ5</a:t>
                      </a:r>
                      <a:endParaRPr lang="el-GR" sz="8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u="none" strike="noStrike">
                          <a:effectLst/>
                        </a:rPr>
                        <a:t>Mean # of Customers in the System </a:t>
                      </a:r>
                      <a:br>
                        <a:rPr lang="en-US" sz="800" b="1" u="none" strike="noStrike">
                          <a:effectLst/>
                        </a:rPr>
                      </a:br>
                      <a:br>
                        <a:rPr lang="en-US" sz="800" b="1" u="none" strike="noStrike">
                          <a:effectLst/>
                        </a:rPr>
                      </a:br>
                      <a:r>
                        <a:rPr lang="en-US" sz="800" b="1" u="none" strike="noStrike">
                          <a:effectLst/>
                        </a:rPr>
                        <a:t>L5</a:t>
                      </a:r>
                      <a:endParaRPr lang="en-US" sz="8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u="none" strike="noStrike">
                          <a:effectLst/>
                        </a:rPr>
                        <a:t>Mean time for a customer to go through the system</a:t>
                      </a:r>
                      <a:br>
                        <a:rPr lang="en-US" sz="800" b="1" u="none" strike="noStrike">
                          <a:effectLst/>
                        </a:rPr>
                      </a:b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W5</a:t>
                      </a:r>
                      <a:endParaRPr lang="en-US" sz="8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u="none" strike="noStrike">
                          <a:effectLst/>
                        </a:rPr>
                        <a:t>Mean # of Customers in the Queue</a:t>
                      </a:r>
                      <a:br>
                        <a:rPr lang="en-US" sz="800" b="1" u="none" strike="noStrike">
                          <a:effectLst/>
                        </a:rPr>
                      </a:br>
                      <a:br>
                        <a:rPr lang="en-US" sz="800" b="1" u="none" strike="noStrike">
                          <a:effectLst/>
                        </a:rPr>
                      </a:br>
                      <a:br>
                        <a:rPr lang="en-US" sz="800" b="1" u="none" strike="noStrike">
                          <a:effectLst/>
                        </a:rPr>
                      </a:br>
                      <a:r>
                        <a:rPr lang="en-US" sz="800" b="1" u="none" strike="noStrike">
                          <a:effectLst/>
                        </a:rPr>
                        <a:t>Lq5</a:t>
                      </a:r>
                      <a:endParaRPr lang="en-US" sz="8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u="none" strike="noStrike">
                          <a:effectLst/>
                        </a:rPr>
                        <a:t>Mean waiting time for a customer in the queue</a:t>
                      </a:r>
                      <a:br>
                        <a:rPr lang="en-US" sz="800" b="1" u="none" strike="noStrike">
                          <a:effectLst/>
                        </a:rPr>
                      </a:br>
                      <a:r>
                        <a:rPr lang="en-US" sz="800" b="1" u="none" strike="noStrike">
                          <a:effectLst/>
                        </a:rPr>
                        <a:t>(seconds)</a:t>
                      </a:r>
                      <a:br>
                        <a:rPr lang="en-US" sz="800" b="1" u="none" strike="noStrike">
                          <a:effectLst/>
                        </a:rPr>
                      </a:br>
                      <a:r>
                        <a:rPr lang="en-US" sz="800" b="1" u="none" strike="noStrike">
                          <a:effectLst/>
                        </a:rPr>
                        <a:t>Wq5</a:t>
                      </a:r>
                      <a:endParaRPr lang="en-US" sz="8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1000" b="1" u="none" strike="noStrike">
                          <a:effectLst/>
                        </a:rPr>
                        <a:t>n5</a:t>
                      </a:r>
                      <a:endParaRPr lang="it-IT" sz="10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445543447"/>
                  </a:ext>
                </a:extLst>
              </a:tr>
              <a:tr h="171849">
                <a:tc>
                  <a:txBody>
                    <a:bodyPr/>
                    <a:lstStyle/>
                    <a:p>
                      <a:pPr algn="ctr" fontAlgn="b"/>
                      <a:r>
                        <a:rPr lang="it-IT" sz="900" b="1" u="none" strike="noStrike">
                          <a:effectLst/>
                        </a:rPr>
                        <a:t>35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0.029</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0.031933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31.31579</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0.6387</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1.767442</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55.34884</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1.128786</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35.34884</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601910494"/>
                  </a:ext>
                </a:extLst>
              </a:tr>
              <a:tr h="171849">
                <a:tc>
                  <a:txBody>
                    <a:bodyPr/>
                    <a:lstStyle/>
                    <a:p>
                      <a:pPr algn="ctr" fontAlgn="b"/>
                      <a:r>
                        <a:rPr lang="it-IT" sz="900" b="1" u="none" strike="noStrike">
                          <a:effectLst/>
                        </a:rPr>
                        <a:t>40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0.027941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35.78947</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0.5588</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1.266667</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45.33333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0.707843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25.33333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923615275"/>
                  </a:ext>
                </a:extLst>
              </a:tr>
              <a:tr h="171849">
                <a:tc>
                  <a:txBody>
                    <a:bodyPr/>
                    <a:lstStyle/>
                    <a:p>
                      <a:pPr algn="ctr" fontAlgn="b"/>
                      <a:r>
                        <a:rPr lang="it-IT" sz="900" b="1" u="none" strike="noStrike">
                          <a:effectLst/>
                        </a:rPr>
                        <a:t>45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0.022</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0.024837</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40.26316</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0.4967</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0.987013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39.74026</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0.490281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19.74026</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89312909"/>
                  </a:ext>
                </a:extLst>
              </a:tr>
              <a:tr h="171849">
                <a:tc>
                  <a:txBody>
                    <a:bodyPr/>
                    <a:lstStyle/>
                    <a:p>
                      <a:pPr algn="ctr" fontAlgn="b"/>
                      <a:r>
                        <a:rPr lang="it-IT" sz="900" b="1" u="none" strike="noStrike">
                          <a:effectLst/>
                        </a:rPr>
                        <a:t>50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0.020</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0.022353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44.73684</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0.4471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0.808511</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36.17021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0.361452</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16.17021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087293983"/>
                  </a:ext>
                </a:extLst>
              </a:tr>
              <a:tr h="171849">
                <a:tc>
                  <a:txBody>
                    <a:bodyPr/>
                    <a:lstStyle/>
                    <a:p>
                      <a:pPr algn="ctr" fontAlgn="b"/>
                      <a:r>
                        <a:rPr lang="it-IT" sz="900" b="1" u="none" strike="noStrike">
                          <a:effectLst/>
                        </a:rPr>
                        <a:t>55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0.018</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0.020321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49.21053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0.4064</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0.684685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33.69369</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0.278268</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13.69369</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284421005"/>
                  </a:ext>
                </a:extLst>
              </a:tr>
              <a:tr h="171849">
                <a:tc>
                  <a:txBody>
                    <a:bodyPr/>
                    <a:lstStyle/>
                    <a:p>
                      <a:pPr algn="ctr" fontAlgn="b"/>
                      <a:r>
                        <a:rPr lang="it-IT" sz="900" b="1" u="none" strike="noStrike">
                          <a:effectLst/>
                        </a:rPr>
                        <a:t>60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0.017</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0.018627</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53.68421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0.3725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0.59375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31.875</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0.221201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11.875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282688546"/>
                  </a:ext>
                </a:extLst>
              </a:tr>
              <a:tr h="171849">
                <a:tc>
                  <a:txBody>
                    <a:bodyPr/>
                    <a:lstStyle/>
                    <a:p>
                      <a:pPr algn="ctr" fontAlgn="b"/>
                      <a:r>
                        <a:rPr lang="it-IT" sz="900" b="1" u="none" strike="noStrike">
                          <a:effectLst/>
                        </a:rPr>
                        <a:t>65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0.015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0.017195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58.15789</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0.3439</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0.524138</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30.48276</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0.180247</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10.48276</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775326751"/>
                  </a:ext>
                </a:extLst>
              </a:tr>
              <a:tr h="167460">
                <a:tc>
                  <a:txBody>
                    <a:bodyPr/>
                    <a:lstStyle/>
                    <a:p>
                      <a:pPr algn="ctr" fontAlgn="b"/>
                      <a:r>
                        <a:rPr lang="it-IT" sz="900" b="1" u="none" strike="noStrike">
                          <a:effectLst/>
                        </a:rPr>
                        <a:t>70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0.014</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0.015966</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62.63158</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0.3193</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0.469136</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29.38272</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0.149808</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9.382716</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1.176471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015599149"/>
                  </a:ext>
                </a:extLst>
              </a:tr>
              <a:tr h="167460">
                <a:tc>
                  <a:txBody>
                    <a:bodyPr/>
                    <a:lstStyle/>
                    <a:p>
                      <a:pPr algn="ctr" fontAlgn="b"/>
                      <a:r>
                        <a:rPr lang="it-IT" sz="900" b="1" u="none" strike="noStrike">
                          <a:effectLst/>
                        </a:rPr>
                        <a:t>75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0.014902</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67.10526</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0.2980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0.424581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28.49162</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0.126542</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8.49162</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1.176471</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725603800"/>
                  </a:ext>
                </a:extLst>
              </a:tr>
              <a:tr h="167460">
                <a:tc>
                  <a:txBody>
                    <a:bodyPr/>
                    <a:lstStyle/>
                    <a:p>
                      <a:pPr algn="ctr" fontAlgn="b"/>
                      <a:r>
                        <a:rPr lang="it-IT" sz="900" b="1" u="none" strike="noStrike">
                          <a:effectLst/>
                        </a:rPr>
                        <a:t>80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900" b="1" u="none" strike="noStrike">
                          <a:effectLst/>
                        </a:rPr>
                        <a:t>0.013971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fontAlgn="b"/>
                      <a:r>
                        <a:rPr lang="it-IT" sz="900" b="1" u="none" strike="noStrike">
                          <a:effectLst/>
                        </a:rPr>
                        <a:t>71.57895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20</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0.05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0.2794</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0.387755</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a:effectLst/>
                        </a:rPr>
                        <a:t>27.7551</a:t>
                      </a:r>
                      <a:endParaRPr lang="it-IT" sz="900" b="1" i="0" u="none" strike="noStrike">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0.108343</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7.755102</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it-IT" sz="900" b="1" u="none" strike="noStrike" dirty="0">
                          <a:effectLst/>
                        </a:rPr>
                        <a:t>1.176471</a:t>
                      </a:r>
                      <a:endParaRPr lang="it-IT" sz="900" b="1" i="0" u="none" strike="noStrike" dirty="0">
                        <a:solidFill>
                          <a:srgbClr val="000000"/>
                        </a:solidFill>
                        <a:effectLst/>
                        <a:latin typeface="Calibri" panose="020F0502020204030204" pitchFamily="34" charset="0"/>
                      </a:endParaRPr>
                    </a:p>
                  </a:txBody>
                  <a:tcPr marL="5032" marR="5032" marT="50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74732285"/>
                  </a:ext>
                </a:extLst>
              </a:tr>
            </a:tbl>
          </a:graphicData>
        </a:graphic>
      </p:graphicFrame>
    </p:spTree>
    <p:extLst>
      <p:ext uri="{BB962C8B-B14F-4D97-AF65-F5344CB8AC3E}">
        <p14:creationId xmlns:p14="http://schemas.microsoft.com/office/powerpoint/2010/main" val="3613715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292B81-7195-4FD7-88BC-B8D481DD68F3}"/>
              </a:ext>
            </a:extLst>
          </p:cNvPr>
          <p:cNvSpPr>
            <a:spLocks noGrp="1"/>
          </p:cNvSpPr>
          <p:nvPr>
            <p:ph type="title"/>
          </p:nvPr>
        </p:nvSpPr>
        <p:spPr>
          <a:xfrm>
            <a:off x="296260" y="128470"/>
            <a:ext cx="8246070" cy="739290"/>
          </a:xfrm>
        </p:spPr>
        <p:txBody>
          <a:bodyPr/>
          <a:lstStyle/>
          <a:p>
            <a:r>
              <a:rPr lang="it-IT" b="1" dirty="0"/>
              <a:t>Task 5- Graphic Analysis</a:t>
            </a:r>
          </a:p>
        </p:txBody>
      </p:sp>
      <p:sp>
        <p:nvSpPr>
          <p:cNvPr id="7" name="Segnaposto contenuto 6">
            <a:extLst>
              <a:ext uri="{FF2B5EF4-FFF2-40B4-BE49-F238E27FC236}">
                <a16:creationId xmlns:a16="http://schemas.microsoft.com/office/drawing/2014/main" id="{D9B1CCAF-BC49-4862-BD95-B725A0461A5F}"/>
              </a:ext>
            </a:extLst>
          </p:cNvPr>
          <p:cNvSpPr>
            <a:spLocks noGrp="1"/>
          </p:cNvSpPr>
          <p:nvPr>
            <p:ph idx="1"/>
          </p:nvPr>
        </p:nvSpPr>
        <p:spPr>
          <a:xfrm>
            <a:off x="143555" y="1502815"/>
            <a:ext cx="8246070" cy="3359510"/>
          </a:xfrm>
        </p:spPr>
        <p:txBody>
          <a:bodyPr>
            <a:noAutofit/>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One server guarantees short waiting time in the queues.    </a:t>
            </a: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br>
              <a:rPr lang="it-IT" sz="2400" dirty="0"/>
            </a:br>
            <a:endParaRPr lang="it-IT" sz="2000" b="1" dirty="0"/>
          </a:p>
        </p:txBody>
      </p:sp>
      <p:graphicFrame>
        <p:nvGraphicFramePr>
          <p:cNvPr id="6" name="Grafico 5">
            <a:extLst>
              <a:ext uri="{FF2B5EF4-FFF2-40B4-BE49-F238E27FC236}">
                <a16:creationId xmlns:a16="http://schemas.microsoft.com/office/drawing/2014/main" id="{A01517C1-59AC-4AAF-ACC4-F7C7319AB6C3}"/>
              </a:ext>
            </a:extLst>
          </p:cNvPr>
          <p:cNvGraphicFramePr>
            <a:graphicFrameLocks/>
          </p:cNvGraphicFramePr>
          <p:nvPr>
            <p:extLst>
              <p:ext uri="{D42A27DB-BD31-4B8C-83A1-F6EECF244321}">
                <p14:modId xmlns:p14="http://schemas.microsoft.com/office/powerpoint/2010/main" val="249015426"/>
              </p:ext>
            </p:extLst>
          </p:nvPr>
        </p:nvGraphicFramePr>
        <p:xfrm>
          <a:off x="1937242" y="1197405"/>
          <a:ext cx="4964106" cy="2620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5625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79F8DA-4D9E-4ED0-9E0D-E2F0D2769721}"/>
              </a:ext>
            </a:extLst>
          </p:cNvPr>
          <p:cNvSpPr>
            <a:spLocks noGrp="1"/>
          </p:cNvSpPr>
          <p:nvPr>
            <p:ph type="title"/>
          </p:nvPr>
        </p:nvSpPr>
        <p:spPr>
          <a:xfrm>
            <a:off x="448965" y="128470"/>
            <a:ext cx="8246070" cy="739290"/>
          </a:xfrm>
        </p:spPr>
        <p:txBody>
          <a:bodyPr/>
          <a:lstStyle/>
          <a:p>
            <a:r>
              <a:rPr lang="it-IT" b="1" dirty="0"/>
              <a:t>Task 6-MM1</a:t>
            </a:r>
          </a:p>
        </p:txBody>
      </p:sp>
      <p:graphicFrame>
        <p:nvGraphicFramePr>
          <p:cNvPr id="4" name="Segnaposto contenuto 3">
            <a:extLst>
              <a:ext uri="{FF2B5EF4-FFF2-40B4-BE49-F238E27FC236}">
                <a16:creationId xmlns:a16="http://schemas.microsoft.com/office/drawing/2014/main" id="{26AA9C74-7217-4CE7-8A3B-61325145EDB5}"/>
              </a:ext>
            </a:extLst>
          </p:cNvPr>
          <p:cNvGraphicFramePr>
            <a:graphicFrameLocks noGrp="1"/>
          </p:cNvGraphicFramePr>
          <p:nvPr>
            <p:ph idx="1"/>
            <p:extLst>
              <p:ext uri="{D42A27DB-BD31-4B8C-83A1-F6EECF244321}">
                <p14:modId xmlns:p14="http://schemas.microsoft.com/office/powerpoint/2010/main" val="2122055365"/>
              </p:ext>
            </p:extLst>
          </p:nvPr>
        </p:nvGraphicFramePr>
        <p:xfrm>
          <a:off x="1059785" y="891995"/>
          <a:ext cx="7024425" cy="4004625"/>
        </p:xfrm>
        <a:graphic>
          <a:graphicData uri="http://schemas.openxmlformats.org/drawingml/2006/table">
            <a:tbl>
              <a:tblPr>
                <a:tableStyleId>{5C22544A-7EE6-4342-B048-85BDC9FD1C3A}</a:tableStyleId>
              </a:tblPr>
              <a:tblGrid>
                <a:gridCol w="665104">
                  <a:extLst>
                    <a:ext uri="{9D8B030D-6E8A-4147-A177-3AD203B41FA5}">
                      <a16:colId xmlns:a16="http://schemas.microsoft.com/office/drawing/2014/main" val="3198404895"/>
                    </a:ext>
                  </a:extLst>
                </a:gridCol>
                <a:gridCol w="560087">
                  <a:extLst>
                    <a:ext uri="{9D8B030D-6E8A-4147-A177-3AD203B41FA5}">
                      <a16:colId xmlns:a16="http://schemas.microsoft.com/office/drawing/2014/main" val="2966242014"/>
                    </a:ext>
                  </a:extLst>
                </a:gridCol>
                <a:gridCol w="454564">
                  <a:extLst>
                    <a:ext uri="{9D8B030D-6E8A-4147-A177-3AD203B41FA5}">
                      <a16:colId xmlns:a16="http://schemas.microsoft.com/office/drawing/2014/main" val="3736519872"/>
                    </a:ext>
                  </a:extLst>
                </a:gridCol>
                <a:gridCol w="665610">
                  <a:extLst>
                    <a:ext uri="{9D8B030D-6E8A-4147-A177-3AD203B41FA5}">
                      <a16:colId xmlns:a16="http://schemas.microsoft.com/office/drawing/2014/main" val="2077010371"/>
                    </a:ext>
                  </a:extLst>
                </a:gridCol>
                <a:gridCol w="560087">
                  <a:extLst>
                    <a:ext uri="{9D8B030D-6E8A-4147-A177-3AD203B41FA5}">
                      <a16:colId xmlns:a16="http://schemas.microsoft.com/office/drawing/2014/main" val="475399274"/>
                    </a:ext>
                  </a:extLst>
                </a:gridCol>
                <a:gridCol w="560087">
                  <a:extLst>
                    <a:ext uri="{9D8B030D-6E8A-4147-A177-3AD203B41FA5}">
                      <a16:colId xmlns:a16="http://schemas.microsoft.com/office/drawing/2014/main" val="176011234"/>
                    </a:ext>
                  </a:extLst>
                </a:gridCol>
                <a:gridCol w="758451">
                  <a:extLst>
                    <a:ext uri="{9D8B030D-6E8A-4147-A177-3AD203B41FA5}">
                      <a16:colId xmlns:a16="http://schemas.microsoft.com/office/drawing/2014/main" val="159906990"/>
                    </a:ext>
                  </a:extLst>
                </a:gridCol>
                <a:gridCol w="560087">
                  <a:extLst>
                    <a:ext uri="{9D8B030D-6E8A-4147-A177-3AD203B41FA5}">
                      <a16:colId xmlns:a16="http://schemas.microsoft.com/office/drawing/2014/main" val="604508926"/>
                    </a:ext>
                  </a:extLst>
                </a:gridCol>
                <a:gridCol w="560087">
                  <a:extLst>
                    <a:ext uri="{9D8B030D-6E8A-4147-A177-3AD203B41FA5}">
                      <a16:colId xmlns:a16="http://schemas.microsoft.com/office/drawing/2014/main" val="1766948527"/>
                    </a:ext>
                  </a:extLst>
                </a:gridCol>
                <a:gridCol w="560087">
                  <a:extLst>
                    <a:ext uri="{9D8B030D-6E8A-4147-A177-3AD203B41FA5}">
                      <a16:colId xmlns:a16="http://schemas.microsoft.com/office/drawing/2014/main" val="2562666633"/>
                    </a:ext>
                  </a:extLst>
                </a:gridCol>
                <a:gridCol w="560087">
                  <a:extLst>
                    <a:ext uri="{9D8B030D-6E8A-4147-A177-3AD203B41FA5}">
                      <a16:colId xmlns:a16="http://schemas.microsoft.com/office/drawing/2014/main" val="2985572124"/>
                    </a:ext>
                  </a:extLst>
                </a:gridCol>
                <a:gridCol w="560087">
                  <a:extLst>
                    <a:ext uri="{9D8B030D-6E8A-4147-A177-3AD203B41FA5}">
                      <a16:colId xmlns:a16="http://schemas.microsoft.com/office/drawing/2014/main" val="2401216341"/>
                    </a:ext>
                  </a:extLst>
                </a:gridCol>
              </a:tblGrid>
              <a:tr h="499694">
                <a:tc>
                  <a:txBody>
                    <a:bodyPr/>
                    <a:lstStyle/>
                    <a:p>
                      <a:pPr algn="l" fontAlgn="b"/>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it-IT" sz="1100" b="1" i="0" u="none" strike="noStrike" dirty="0">
                          <a:solidFill>
                            <a:srgbClr val="000000"/>
                          </a:solidFill>
                          <a:effectLst/>
                          <a:latin typeface="Calibri" panose="020F0502020204030204" pitchFamily="34" charset="0"/>
                        </a:rPr>
                        <a:t>Task T6 </a:t>
                      </a:r>
                      <a:r>
                        <a:rPr lang="it-IT" sz="1100" b="1" i="0" u="none" strike="noStrike" dirty="0" err="1">
                          <a:solidFill>
                            <a:srgbClr val="000000"/>
                          </a:solidFill>
                          <a:effectLst/>
                          <a:latin typeface="Calibri" panose="020F0502020204030204" pitchFamily="34" charset="0"/>
                        </a:rPr>
                        <a:t>Inspection</a:t>
                      </a:r>
                      <a:r>
                        <a:rPr lang="it-IT" sz="1100" b="1" i="0" u="none" strike="noStrike" dirty="0">
                          <a:solidFill>
                            <a:srgbClr val="000000"/>
                          </a:solidFill>
                          <a:effectLst/>
                          <a:latin typeface="Calibri" panose="020F0502020204030204" pitchFamily="34" charset="0"/>
                        </a:rPr>
                        <a:t> MM1</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659304047"/>
                  </a:ext>
                </a:extLst>
              </a:tr>
              <a:tr h="1707185">
                <a:tc>
                  <a:txBody>
                    <a:bodyPr/>
                    <a:lstStyle/>
                    <a:p>
                      <a:pPr algn="ctr" fontAlgn="b"/>
                      <a:r>
                        <a:rPr lang="en-US" sz="800" b="1" u="none" strike="noStrike" dirty="0">
                          <a:effectLst/>
                        </a:rPr>
                        <a:t>Expected Interarrival Time (</a:t>
                      </a:r>
                      <a:r>
                        <a:rPr lang="en-US" sz="800" b="1" u="none" strike="noStrike" dirty="0" err="1">
                          <a:effectLst/>
                        </a:rPr>
                        <a:t>Emitor</a:t>
                      </a:r>
                      <a:r>
                        <a:rPr lang="en-US" sz="800" b="1" u="none" strike="noStrike" dirty="0">
                          <a:effectLst/>
                        </a:rPr>
                        <a:t>)</a:t>
                      </a:r>
                      <a:br>
                        <a:rPr lang="en-US" sz="800" b="1" u="none" strike="noStrike" dirty="0">
                          <a:effectLst/>
                        </a:rPr>
                      </a:br>
                      <a:r>
                        <a:rPr lang="en-US" sz="800" b="1" u="none" strike="noStrike" dirty="0">
                          <a:effectLst/>
                        </a:rPr>
                        <a:t>(seconds)</a:t>
                      </a:r>
                      <a:br>
                        <a:rPr lang="en-US" sz="800" b="1" u="none" strike="noStrike" dirty="0">
                          <a:effectLst/>
                        </a:rPr>
                      </a:br>
                      <a:r>
                        <a:rPr lang="en-US" sz="800" b="1" u="none" strike="noStrike" dirty="0">
                          <a:effectLst/>
                        </a:rPr>
                        <a:t>1/</a:t>
                      </a: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800" b="1" u="none" strike="noStrike" dirty="0">
                          <a:effectLst/>
                        </a:rPr>
                        <a:t>Mean Arrival Rate</a:t>
                      </a:r>
                      <a:br>
                        <a:rPr lang="en-US" sz="800" b="1" u="none" strike="noStrike" dirty="0">
                          <a:effectLst/>
                        </a:rPr>
                      </a:br>
                      <a:r>
                        <a:rPr lang="en-US" sz="800" b="1" u="none" strike="noStrike" dirty="0">
                          <a:effectLst/>
                        </a:rPr>
                        <a:t>(</a:t>
                      </a:r>
                      <a:r>
                        <a:rPr lang="en-US" sz="800" b="1" u="none" strike="noStrike" dirty="0" err="1">
                          <a:effectLst/>
                        </a:rPr>
                        <a:t>Emitor</a:t>
                      </a:r>
                      <a:r>
                        <a:rPr lang="en-US" sz="800" b="1" u="none" strike="noStrike" dirty="0">
                          <a:effectLst/>
                        </a:rPr>
                        <a:t>)</a:t>
                      </a:r>
                      <a:br>
                        <a:rPr lang="en-US" sz="800" b="1" u="none" strike="noStrike" dirty="0">
                          <a:effectLst/>
                        </a:rPr>
                      </a:br>
                      <a:br>
                        <a:rPr lang="en-US" sz="800" b="1" u="none" strike="noStrike" dirty="0">
                          <a:effectLst/>
                        </a:rPr>
                      </a:br>
                      <a:r>
                        <a:rPr lang="en-US" sz="800" b="1" u="none" strike="noStrike" dirty="0" err="1">
                          <a:effectLst/>
                        </a:rPr>
                        <a:t>λE</a:t>
                      </a:r>
                      <a:endParaRPr lang="en-US" sz="8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l-GR" sz="8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000" b="1" i="0" u="none" strike="noStrike">
                          <a:solidFill>
                            <a:srgbClr val="000000"/>
                          </a:solidFill>
                          <a:effectLst/>
                          <a:latin typeface="Calibri" panose="020F0502020204030204" pitchFamily="34" charset="0"/>
                        </a:rPr>
                        <a:t>Mean Arrival Rate</a:t>
                      </a:r>
                      <a:br>
                        <a:rPr lang="it-IT" sz="1000" b="1" i="0" u="none" strike="noStrike">
                          <a:solidFill>
                            <a:srgbClr val="000000"/>
                          </a:solidFill>
                          <a:effectLst/>
                          <a:latin typeface="Calibri" panose="020F0502020204030204" pitchFamily="34" charset="0"/>
                        </a:rPr>
                      </a:br>
                      <a:br>
                        <a:rPr lang="it-IT" sz="1000" b="1" i="0" u="none" strike="noStrike">
                          <a:solidFill>
                            <a:srgbClr val="000000"/>
                          </a:solidFill>
                          <a:effectLst/>
                          <a:latin typeface="Calibri" panose="020F0502020204030204" pitchFamily="34" charset="0"/>
                        </a:rPr>
                      </a:br>
                      <a:r>
                        <a:rPr lang="el-GR" sz="1000" b="1" i="0" u="none" strike="noStrike">
                          <a:solidFill>
                            <a:srgbClr val="000000"/>
                          </a:solidFill>
                          <a:effectLst/>
                          <a:latin typeface="Calibri" panose="020F0502020204030204" pitchFamily="34" charset="0"/>
                        </a:rPr>
                        <a:t>λ6</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1" i="0" u="none" strike="noStrike">
                          <a:solidFill>
                            <a:srgbClr val="000000"/>
                          </a:solidFill>
                          <a:effectLst/>
                          <a:latin typeface="Calibri" panose="020F0502020204030204" pitchFamily="34" charset="0"/>
                        </a:rPr>
                        <a:t>Expected Interarrival Time </a:t>
                      </a: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(seconds)</a:t>
                      </a: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1/λ6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1" i="0" u="none" strike="noStrike">
                          <a:solidFill>
                            <a:srgbClr val="000000"/>
                          </a:solidFill>
                          <a:effectLst/>
                          <a:latin typeface="Calibri" panose="020F0502020204030204" pitchFamily="34" charset="0"/>
                        </a:rPr>
                        <a:t>Expected Service Time</a:t>
                      </a:r>
                      <a:br>
                        <a:rPr lang="en-US" sz="1000" b="1" i="0" u="none" strike="noStrike">
                          <a:solidFill>
                            <a:srgbClr val="000000"/>
                          </a:solidFill>
                          <a:effectLst/>
                          <a:latin typeface="Calibri" panose="020F0502020204030204" pitchFamily="34" charset="0"/>
                        </a:rPr>
                      </a:b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(seconds)</a:t>
                      </a: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1/μ6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1" i="0" u="none" strike="noStrike">
                          <a:solidFill>
                            <a:srgbClr val="000000"/>
                          </a:solidFill>
                          <a:effectLst/>
                          <a:latin typeface="Calibri" panose="020F0502020204030204" pitchFamily="34" charset="0"/>
                        </a:rPr>
                        <a:t>Mean Service Rate for a Busy Server</a:t>
                      </a:r>
                      <a:br>
                        <a:rPr lang="en-US" sz="1000" b="1" i="0" u="none" strike="noStrike">
                          <a:solidFill>
                            <a:srgbClr val="000000"/>
                          </a:solidFill>
                          <a:effectLst/>
                          <a:latin typeface="Calibri" panose="020F0502020204030204" pitchFamily="34" charset="0"/>
                        </a:rPr>
                      </a:br>
                      <a:br>
                        <a:rPr lang="en-US" sz="1000" b="1" i="0" u="none" strike="noStrike">
                          <a:solidFill>
                            <a:srgbClr val="000000"/>
                          </a:solidFill>
                          <a:effectLst/>
                          <a:latin typeface="Calibri" panose="020F0502020204030204" pitchFamily="34" charset="0"/>
                        </a:rPr>
                      </a:b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μ6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br>
                        <a:rPr lang="el-GR" sz="1000" b="1" i="0" u="none" strike="noStrike">
                          <a:solidFill>
                            <a:srgbClr val="000000"/>
                          </a:solidFill>
                          <a:effectLst/>
                          <a:latin typeface="Calibri" panose="020F0502020204030204" pitchFamily="34" charset="0"/>
                        </a:rPr>
                      </a:br>
                      <a:br>
                        <a:rPr lang="el-GR" sz="1000" b="1" i="0" u="none" strike="noStrike">
                          <a:solidFill>
                            <a:srgbClr val="000000"/>
                          </a:solidFill>
                          <a:effectLst/>
                          <a:latin typeface="Calibri" panose="020F0502020204030204" pitchFamily="34" charset="0"/>
                        </a:rPr>
                      </a:br>
                      <a:r>
                        <a:rPr lang="el-GR" sz="1000" b="1" i="0" u="none" strike="noStrike">
                          <a:solidFill>
                            <a:srgbClr val="000000"/>
                          </a:solidFill>
                          <a:effectLst/>
                          <a:latin typeface="Calibri" panose="020F0502020204030204" pitchFamily="34" charset="0"/>
                        </a:rPr>
                        <a:t>ρ6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1" i="0" u="none" strike="noStrike">
                          <a:solidFill>
                            <a:srgbClr val="000000"/>
                          </a:solidFill>
                          <a:effectLst/>
                          <a:latin typeface="Calibri" panose="020F0502020204030204" pitchFamily="34" charset="0"/>
                        </a:rPr>
                        <a:t>Mean # of Customers in the System </a:t>
                      </a:r>
                      <a:br>
                        <a:rPr lang="en-US" sz="1000" b="1" i="0" u="none" strike="noStrike">
                          <a:solidFill>
                            <a:srgbClr val="000000"/>
                          </a:solidFill>
                          <a:effectLst/>
                          <a:latin typeface="Calibri" panose="020F0502020204030204" pitchFamily="34" charset="0"/>
                        </a:rPr>
                      </a:b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L6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1" i="0" u="none" strike="noStrike">
                          <a:solidFill>
                            <a:srgbClr val="000000"/>
                          </a:solidFill>
                          <a:effectLst/>
                          <a:latin typeface="Calibri" panose="020F0502020204030204" pitchFamily="34" charset="0"/>
                        </a:rPr>
                        <a:t>Mean time for a customer to go through the system</a:t>
                      </a:r>
                      <a:br>
                        <a:rPr lang="en-US" sz="1000" b="1" i="0" u="none" strike="noStrike">
                          <a:solidFill>
                            <a:srgbClr val="000000"/>
                          </a:solidFill>
                          <a:effectLst/>
                          <a:latin typeface="Calibri" panose="020F0502020204030204" pitchFamily="34" charset="0"/>
                        </a:rPr>
                      </a:b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(seconds)</a:t>
                      </a: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W6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1" i="0" u="none" strike="noStrike">
                          <a:solidFill>
                            <a:srgbClr val="000000"/>
                          </a:solidFill>
                          <a:effectLst/>
                          <a:latin typeface="Calibri" panose="020F0502020204030204" pitchFamily="34" charset="0"/>
                        </a:rPr>
                        <a:t>Mean # of Customers in the Queue</a:t>
                      </a:r>
                      <a:br>
                        <a:rPr lang="en-US" sz="1000" b="1" i="0" u="none" strike="noStrike">
                          <a:solidFill>
                            <a:srgbClr val="000000"/>
                          </a:solidFill>
                          <a:effectLst/>
                          <a:latin typeface="Calibri" panose="020F0502020204030204" pitchFamily="34" charset="0"/>
                        </a:rPr>
                      </a:br>
                      <a:br>
                        <a:rPr lang="en-US" sz="1000" b="1" i="0" u="none" strike="noStrike">
                          <a:solidFill>
                            <a:srgbClr val="000000"/>
                          </a:solidFill>
                          <a:effectLst/>
                          <a:latin typeface="Calibri" panose="020F0502020204030204" pitchFamily="34" charset="0"/>
                        </a:rPr>
                      </a:b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Lq6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1" i="0" u="none" strike="noStrike">
                          <a:solidFill>
                            <a:srgbClr val="000000"/>
                          </a:solidFill>
                          <a:effectLst/>
                          <a:latin typeface="Calibri" panose="020F0502020204030204" pitchFamily="34" charset="0"/>
                        </a:rPr>
                        <a:t>Mean waiting time for a customer in the queue</a:t>
                      </a: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(seconds)</a:t>
                      </a:r>
                      <a:br>
                        <a:rPr lang="en-US" sz="1000" b="1" i="0" u="none" strike="noStrike">
                          <a:solidFill>
                            <a:srgbClr val="000000"/>
                          </a:solidFill>
                          <a:effectLst/>
                          <a:latin typeface="Calibri" panose="020F0502020204030204" pitchFamily="34" charset="0"/>
                        </a:rPr>
                      </a:br>
                      <a:r>
                        <a:rPr lang="en-US" sz="1000" b="1" i="0" u="none" strike="noStrike">
                          <a:solidFill>
                            <a:srgbClr val="000000"/>
                          </a:solidFill>
                          <a:effectLst/>
                          <a:latin typeface="Calibri" panose="020F0502020204030204" pitchFamily="34" charset="0"/>
                        </a:rPr>
                        <a:t>Wq6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181074722"/>
                  </a:ext>
                </a:extLst>
              </a:tr>
              <a:tr h="180686">
                <a:tc>
                  <a:txBody>
                    <a:bodyPr/>
                    <a:lstStyle/>
                    <a:p>
                      <a:pPr algn="ctr" fontAlgn="b"/>
                      <a:r>
                        <a:rPr lang="it-IT" sz="900" b="1" u="none" strike="noStrike" dirty="0">
                          <a:effectLst/>
                        </a:rPr>
                        <a:t>35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0.029</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0.00479</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208.7719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0.5748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1.351779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282.2134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0.776989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162.2134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706292897"/>
                  </a:ext>
                </a:extLst>
              </a:tr>
              <a:tr h="180686">
                <a:tc>
                  <a:txBody>
                    <a:bodyPr/>
                    <a:lstStyle/>
                    <a:p>
                      <a:pPr algn="ctr" fontAlgn="b"/>
                      <a:r>
                        <a:rPr lang="it-IT" sz="900" b="1" u="none" strike="noStrike" dirty="0">
                          <a:effectLst/>
                        </a:rPr>
                        <a:t>40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0.025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0.004191</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238.5965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0.5029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1.011834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241.4201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0.508893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121.4201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06821927"/>
                  </a:ext>
                </a:extLst>
              </a:tr>
              <a:tr h="180686">
                <a:tc>
                  <a:txBody>
                    <a:bodyPr/>
                    <a:lstStyle/>
                    <a:p>
                      <a:pPr algn="ctr" fontAlgn="b"/>
                      <a:r>
                        <a:rPr lang="it-IT" sz="900" b="1" u="none" strike="noStrike" dirty="0">
                          <a:effectLst/>
                        </a:rPr>
                        <a:t>45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0.022</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0.003725</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268.4211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0.4471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0.808511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217.0213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0.361452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97.02128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21324894"/>
                  </a:ext>
                </a:extLst>
              </a:tr>
              <a:tr h="180686">
                <a:tc>
                  <a:txBody>
                    <a:bodyPr/>
                    <a:lstStyle/>
                    <a:p>
                      <a:pPr algn="ctr" fontAlgn="b"/>
                      <a:r>
                        <a:rPr lang="it-IT" sz="900" b="1" u="none" strike="noStrike" dirty="0">
                          <a:effectLst/>
                        </a:rPr>
                        <a:t>50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0.020</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0.003353</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298.2456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0.4024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0.673228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200.7874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0.270875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80.7874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049406584"/>
                  </a:ext>
                </a:extLst>
              </a:tr>
              <a:tr h="180686">
                <a:tc>
                  <a:txBody>
                    <a:bodyPr/>
                    <a:lstStyle/>
                    <a:p>
                      <a:pPr algn="ctr" fontAlgn="b"/>
                      <a:r>
                        <a:rPr lang="it-IT" sz="900" b="1" u="none" strike="noStrike" dirty="0">
                          <a:effectLst/>
                        </a:rPr>
                        <a:t>55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0.018</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0.003048</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328.0702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0.3658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0.576728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189.2074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0.210953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69.20742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969161681"/>
                  </a:ext>
                </a:extLst>
              </a:tr>
              <a:tr h="180686">
                <a:tc>
                  <a:txBody>
                    <a:bodyPr/>
                    <a:lstStyle/>
                    <a:p>
                      <a:pPr algn="ctr" fontAlgn="b"/>
                      <a:r>
                        <a:rPr lang="it-IT" sz="900" b="1" u="none" strike="noStrike" dirty="0">
                          <a:effectLst/>
                        </a:rPr>
                        <a:t>60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0.017</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0.002794</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357.8947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0.3353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0.504425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180.531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0.169131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60.53097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416746775"/>
                  </a:ext>
                </a:extLst>
              </a:tr>
              <a:tr h="180686">
                <a:tc>
                  <a:txBody>
                    <a:bodyPr/>
                    <a:lstStyle/>
                    <a:p>
                      <a:pPr algn="ctr" fontAlgn="b"/>
                      <a:r>
                        <a:rPr lang="it-IT" sz="900" b="1" u="none" strike="noStrike" dirty="0">
                          <a:effectLst/>
                        </a:rPr>
                        <a:t>65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0.015</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0.002579</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387.7193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0.3095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0.448231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173.7877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0.138728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53.78768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035076546"/>
                  </a:ext>
                </a:extLst>
              </a:tr>
              <a:tr h="174456">
                <a:tc>
                  <a:txBody>
                    <a:bodyPr/>
                    <a:lstStyle/>
                    <a:p>
                      <a:pPr algn="ctr" fontAlgn="b"/>
                      <a:r>
                        <a:rPr lang="it-IT" sz="900" b="1" u="none" strike="noStrike" dirty="0">
                          <a:effectLst/>
                        </a:rPr>
                        <a:t>70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a:effectLst/>
                        </a:rPr>
                        <a:t>0.014</a:t>
                      </a:r>
                      <a:endParaRPr lang="it-IT" sz="900" b="1" i="0" u="none" strike="noStrike">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0.002395</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417.5439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0.2874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0.403302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168.3962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0.115907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48.39623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69391394"/>
                  </a:ext>
                </a:extLst>
              </a:tr>
              <a:tr h="174456">
                <a:tc>
                  <a:txBody>
                    <a:bodyPr/>
                    <a:lstStyle/>
                    <a:p>
                      <a:pPr algn="ctr" fontAlgn="b"/>
                      <a:r>
                        <a:rPr lang="it-IT" sz="900" b="1" u="none" strike="noStrike" dirty="0">
                          <a:effectLst/>
                        </a:rPr>
                        <a:t>75</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0.002235</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447.3684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0.2682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0.366559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163.9871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0.098324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43.98714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585557515"/>
                  </a:ext>
                </a:extLst>
              </a:tr>
              <a:tr h="174456">
                <a:tc>
                  <a:txBody>
                    <a:bodyPr/>
                    <a:lstStyle/>
                    <a:p>
                      <a:pPr algn="ctr" fontAlgn="b"/>
                      <a:r>
                        <a:rPr lang="it-IT" sz="900" b="1" u="none" strike="noStrike" dirty="0">
                          <a:effectLst/>
                        </a:rPr>
                        <a:t>80</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900" b="1" u="none" strike="noStrike" dirty="0">
                          <a:effectLst/>
                        </a:rPr>
                        <a:t>0.013</a:t>
                      </a:r>
                      <a:endParaRPr lang="it-IT" sz="900" b="1" i="0" u="none" strike="noStrike" dirty="0">
                        <a:solidFill>
                          <a:srgbClr val="000000"/>
                        </a:solidFill>
                        <a:effectLst/>
                        <a:latin typeface="Calibri" panose="020F0502020204030204" pitchFamily="34" charset="0"/>
                      </a:endParaRPr>
                    </a:p>
                  </a:txBody>
                  <a:tcPr marL="5057" marR="5057" marT="505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it-IT" sz="900" b="1" i="0" u="none" strike="noStrike" dirty="0">
                        <a:solidFill>
                          <a:srgbClr val="000000"/>
                        </a:solidFill>
                        <a:effectLst/>
                        <a:latin typeface="Calibri" panose="020F0502020204030204" pitchFamily="34" charset="0"/>
                      </a:endParaRPr>
                    </a:p>
                  </a:txBody>
                  <a:tcPr marL="5241" marR="5241" marT="524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it-IT" sz="1100" b="1" i="0" u="none" strike="noStrike">
                          <a:solidFill>
                            <a:srgbClr val="000000"/>
                          </a:solidFill>
                          <a:effectLst/>
                          <a:latin typeface="Calibri" panose="020F0502020204030204" pitchFamily="34" charset="0"/>
                        </a:rPr>
                        <a:t>0.002096</a:t>
                      </a:r>
                    </a:p>
                  </a:txBody>
                  <a:tcPr marL="6350" marR="6350" marT="635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it-IT" sz="1100" b="1" i="0" u="none" strike="noStrike">
                          <a:solidFill>
                            <a:srgbClr val="000000"/>
                          </a:solidFill>
                          <a:effectLst/>
                          <a:latin typeface="Calibri" panose="020F0502020204030204" pitchFamily="34" charset="0"/>
                        </a:rPr>
                        <a:t>477.193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0.008333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0.2515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0.335953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160.3143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a:solidFill>
                            <a:srgbClr val="000000"/>
                          </a:solidFill>
                          <a:effectLst/>
                          <a:latin typeface="Calibri" panose="020F0502020204030204" pitchFamily="34" charset="0"/>
                        </a:rPr>
                        <a:t>0.084482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it-IT" sz="1100" b="1" i="0" u="none" strike="noStrike" dirty="0">
                          <a:solidFill>
                            <a:srgbClr val="000000"/>
                          </a:solidFill>
                          <a:effectLst/>
                          <a:latin typeface="Calibri" panose="020F0502020204030204" pitchFamily="34" charset="0"/>
                        </a:rPr>
                        <a:t>40.31434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312962524"/>
                  </a:ext>
                </a:extLst>
              </a:tr>
            </a:tbl>
          </a:graphicData>
        </a:graphic>
      </p:graphicFrame>
    </p:spTree>
    <p:extLst>
      <p:ext uri="{BB962C8B-B14F-4D97-AF65-F5344CB8AC3E}">
        <p14:creationId xmlns:p14="http://schemas.microsoft.com/office/powerpoint/2010/main" val="1165778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F2FEC3-A583-45E4-BB0C-EDCA2AD82841}"/>
              </a:ext>
            </a:extLst>
          </p:cNvPr>
          <p:cNvSpPr>
            <a:spLocks noGrp="1"/>
          </p:cNvSpPr>
          <p:nvPr>
            <p:ph type="title"/>
          </p:nvPr>
        </p:nvSpPr>
        <p:spPr>
          <a:xfrm>
            <a:off x="296260" y="116766"/>
            <a:ext cx="8246070" cy="739290"/>
          </a:xfrm>
        </p:spPr>
        <p:txBody>
          <a:bodyPr/>
          <a:lstStyle/>
          <a:p>
            <a:r>
              <a:rPr lang="it-IT" b="1" dirty="0"/>
              <a:t>Task 6 – Graphic Analysis</a:t>
            </a:r>
          </a:p>
        </p:txBody>
      </p:sp>
      <p:sp>
        <p:nvSpPr>
          <p:cNvPr id="3" name="Segnaposto contenuto 2">
            <a:extLst>
              <a:ext uri="{FF2B5EF4-FFF2-40B4-BE49-F238E27FC236}">
                <a16:creationId xmlns:a16="http://schemas.microsoft.com/office/drawing/2014/main" id="{9ECCE4AC-1F43-435D-B0A4-53436DBF6279}"/>
              </a:ext>
            </a:extLst>
          </p:cNvPr>
          <p:cNvSpPr>
            <a:spLocks noGrp="1"/>
          </p:cNvSpPr>
          <p:nvPr>
            <p:ph idx="1"/>
          </p:nvPr>
        </p:nvSpPr>
        <p:spPr/>
        <p:txBody>
          <a:bodyPr>
            <a:normAutofit fontScale="62500" lnSpcReduction="20000"/>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it-IT" b="1" dirty="0"/>
          </a:p>
          <a:p>
            <a:pPr marL="0" indent="0">
              <a:buNone/>
            </a:pPr>
            <a:endParaRPr lang="it-IT" b="1" dirty="0"/>
          </a:p>
          <a:p>
            <a:pPr marL="0" indent="0">
              <a:buNone/>
            </a:pPr>
            <a:endParaRPr lang="it-IT" b="1" dirty="0"/>
          </a:p>
          <a:p>
            <a:pPr marL="0" indent="0">
              <a:buNone/>
            </a:pPr>
            <a:endParaRPr lang="it-IT" b="1" dirty="0"/>
          </a:p>
          <a:p>
            <a:pPr marL="0" indent="0">
              <a:buNone/>
            </a:pPr>
            <a:endParaRPr lang="it-IT" b="1" dirty="0"/>
          </a:p>
          <a:p>
            <a:pPr marL="0" indent="0">
              <a:buNone/>
            </a:pPr>
            <a:r>
              <a:rPr lang="it-IT" b="1" dirty="0"/>
              <a:t>Rho </a:t>
            </a:r>
            <a:r>
              <a:rPr lang="it-IT" b="1" dirty="0" err="1"/>
              <a:t>is</a:t>
            </a:r>
            <a:r>
              <a:rPr lang="it-IT" b="1" dirty="0"/>
              <a:t> steady under 0.75 </a:t>
            </a:r>
            <a:r>
              <a:rPr lang="it-IT" b="1" dirty="0" err="1"/>
              <a:t>level</a:t>
            </a:r>
            <a:endParaRPr lang="it-IT" b="1" dirty="0"/>
          </a:p>
        </p:txBody>
      </p:sp>
      <p:graphicFrame>
        <p:nvGraphicFramePr>
          <p:cNvPr id="6" name="Grafico 5">
            <a:extLst>
              <a:ext uri="{FF2B5EF4-FFF2-40B4-BE49-F238E27FC236}">
                <a16:creationId xmlns:a16="http://schemas.microsoft.com/office/drawing/2014/main" id="{9EF829A5-9C8D-4FFC-965A-055B918E8998}"/>
              </a:ext>
            </a:extLst>
          </p:cNvPr>
          <p:cNvGraphicFramePr>
            <a:graphicFrameLocks/>
          </p:cNvGraphicFramePr>
          <p:nvPr>
            <p:extLst>
              <p:ext uri="{D42A27DB-BD31-4B8C-83A1-F6EECF244321}">
                <p14:modId xmlns:p14="http://schemas.microsoft.com/office/powerpoint/2010/main" val="273149630"/>
              </p:ext>
            </p:extLst>
          </p:nvPr>
        </p:nvGraphicFramePr>
        <p:xfrm>
          <a:off x="1564493" y="926933"/>
          <a:ext cx="6015013" cy="32896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1733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F191FB-077B-4EF4-9291-C4F5434AF15A}"/>
              </a:ext>
            </a:extLst>
          </p:cNvPr>
          <p:cNvSpPr>
            <a:spLocks noGrp="1"/>
          </p:cNvSpPr>
          <p:nvPr>
            <p:ph type="title"/>
          </p:nvPr>
        </p:nvSpPr>
        <p:spPr>
          <a:xfrm>
            <a:off x="143555" y="40485"/>
            <a:ext cx="8246070" cy="739290"/>
          </a:xfrm>
        </p:spPr>
        <p:txBody>
          <a:bodyPr/>
          <a:lstStyle/>
          <a:p>
            <a:r>
              <a:rPr lang="it-IT" b="1" dirty="0"/>
              <a:t>-AND vs </a:t>
            </a:r>
            <a:r>
              <a:rPr lang="it-IT" b="1" dirty="0" err="1"/>
              <a:t>Sequence</a:t>
            </a:r>
            <a:endParaRPr lang="it-IT" b="1" dirty="0"/>
          </a:p>
        </p:txBody>
      </p:sp>
      <p:graphicFrame>
        <p:nvGraphicFramePr>
          <p:cNvPr id="4" name="Segnaposto contenuto 3">
            <a:extLst>
              <a:ext uri="{FF2B5EF4-FFF2-40B4-BE49-F238E27FC236}">
                <a16:creationId xmlns:a16="http://schemas.microsoft.com/office/drawing/2014/main" id="{6C7916A5-A1BD-41E5-B3BB-0D668262C873}"/>
              </a:ext>
            </a:extLst>
          </p:cNvPr>
          <p:cNvGraphicFramePr>
            <a:graphicFrameLocks noGrp="1"/>
          </p:cNvGraphicFramePr>
          <p:nvPr>
            <p:ph idx="1"/>
            <p:extLst>
              <p:ext uri="{D42A27DB-BD31-4B8C-83A1-F6EECF244321}">
                <p14:modId xmlns:p14="http://schemas.microsoft.com/office/powerpoint/2010/main" val="2983286453"/>
              </p:ext>
            </p:extLst>
          </p:nvPr>
        </p:nvGraphicFramePr>
        <p:xfrm>
          <a:off x="1976015" y="1032582"/>
          <a:ext cx="5497380" cy="3078335"/>
        </p:xfrm>
        <a:graphic>
          <a:graphicData uri="http://schemas.openxmlformats.org/drawingml/2006/chart">
            <c:chart xmlns:c="http://schemas.openxmlformats.org/drawingml/2006/chart" xmlns:r="http://schemas.openxmlformats.org/officeDocument/2006/relationships" r:id="rId2"/>
          </a:graphicData>
        </a:graphic>
      </p:graphicFrame>
      <p:sp>
        <p:nvSpPr>
          <p:cNvPr id="5" name="Rettangolo 4">
            <a:extLst>
              <a:ext uri="{FF2B5EF4-FFF2-40B4-BE49-F238E27FC236}">
                <a16:creationId xmlns:a16="http://schemas.microsoft.com/office/drawing/2014/main" id="{F2891DFE-444F-4378-A068-0142AC3E5F8B}"/>
              </a:ext>
            </a:extLst>
          </p:cNvPr>
          <p:cNvSpPr/>
          <p:nvPr/>
        </p:nvSpPr>
        <p:spPr>
          <a:xfrm>
            <a:off x="448965" y="4556915"/>
            <a:ext cx="4572000" cy="375552"/>
          </a:xfrm>
          <a:prstGeom prst="rect">
            <a:avLst/>
          </a:prstGeom>
        </p:spPr>
        <p:txBody>
          <a:bodyPr>
            <a:spAutoFit/>
          </a:bodyPr>
          <a:lstStyle/>
          <a:p>
            <a:pPr>
              <a:lnSpc>
                <a:spcPct val="107000"/>
              </a:lnSpc>
              <a:spcAft>
                <a:spcPts val="800"/>
              </a:spcAft>
            </a:pPr>
            <a:r>
              <a:rPr lang="en-GB" b="1" dirty="0">
                <a:solidFill>
                  <a:schemeClr val="bg1"/>
                </a:solidFill>
                <a:latin typeface="+mj-lt"/>
                <a:ea typeface="Calibri" panose="020F0502020204030204" pitchFamily="34" charset="0"/>
                <a:cs typeface="Times New Roman" panose="02020603050405020304" pitchFamily="18" charset="0"/>
              </a:rPr>
              <a:t>-AND structure is more efficient.</a:t>
            </a:r>
            <a:endParaRPr lang="it-IT" sz="2400" b="1"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0809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dirty="0">
                <a:solidFill>
                  <a:schemeClr val="tx2">
                    <a:lumMod val="60000"/>
                    <a:lumOff val="40000"/>
                  </a:schemeClr>
                </a:solidFill>
              </a:rPr>
              <a:t>Task 7 - Proceed to Airplane</a:t>
            </a:r>
          </a:p>
        </p:txBody>
      </p:sp>
      <p:sp>
        <p:nvSpPr>
          <p:cNvPr id="5" name="TextBox 4"/>
          <p:cNvSpPr txBox="1"/>
          <p:nvPr/>
        </p:nvSpPr>
        <p:spPr>
          <a:xfrm>
            <a:off x="448965" y="1197405"/>
            <a:ext cx="8093365" cy="3373359"/>
          </a:xfrm>
          <a:prstGeom prst="rect">
            <a:avLst/>
          </a:prstGeom>
          <a:noFill/>
        </p:spPr>
        <p:txBody>
          <a:bodyPr wrap="square" rtlCol="0">
            <a:spAutoFit/>
          </a:bodyPr>
          <a:lstStyle/>
          <a:p>
            <a:pPr>
              <a:lnSpc>
                <a:spcPct val="150000"/>
              </a:lnSpc>
            </a:pPr>
            <a:r>
              <a:rPr lang="en-US" b="1" dirty="0">
                <a:solidFill>
                  <a:schemeClr val="bg1"/>
                </a:solidFill>
              </a:rPr>
              <a:t>In the last task before reaching the collector of the system, the passenger goes to the gate of the airplane to check the boarding pass and verify their identity. </a:t>
            </a:r>
            <a:br>
              <a:rPr lang="en-US" b="1" dirty="0">
                <a:solidFill>
                  <a:schemeClr val="bg1"/>
                </a:solidFill>
              </a:rPr>
            </a:br>
            <a:r>
              <a:rPr lang="en-US" b="1" dirty="0">
                <a:solidFill>
                  <a:schemeClr val="bg1"/>
                </a:solidFill>
              </a:rPr>
              <a:t>This happens after passing all the security measures.</a:t>
            </a:r>
          </a:p>
          <a:p>
            <a:pPr>
              <a:lnSpc>
                <a:spcPct val="150000"/>
              </a:lnSpc>
            </a:pPr>
            <a:r>
              <a:rPr lang="en-US" b="1" dirty="0">
                <a:solidFill>
                  <a:schemeClr val="bg1"/>
                </a:solidFill>
              </a:rPr>
              <a:t>This task gets a lambda of the emitter multiplied by the probability of people going successfully through the check in which is 95%. </a:t>
            </a:r>
          </a:p>
          <a:p>
            <a:pPr>
              <a:lnSpc>
                <a:spcPct val="150000"/>
              </a:lnSpc>
            </a:pPr>
            <a:r>
              <a:rPr lang="en-US" b="1" dirty="0">
                <a:solidFill>
                  <a:schemeClr val="bg1"/>
                </a:solidFill>
              </a:rPr>
              <a:t>This last check will require a very short time to be executed and since the passengers are already divided to different flights, it would only require one server to finish the job.</a:t>
            </a:r>
          </a:p>
        </p:txBody>
      </p:sp>
    </p:spTree>
    <p:extLst>
      <p:ext uri="{BB962C8B-B14F-4D97-AF65-F5344CB8AC3E}">
        <p14:creationId xmlns:p14="http://schemas.microsoft.com/office/powerpoint/2010/main" val="2634400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F4BF6AD-0A80-469F-A54C-03557448781C}"/>
              </a:ext>
            </a:extLst>
          </p:cNvPr>
          <p:cNvSpPr>
            <a:spLocks noGrp="1"/>
          </p:cNvSpPr>
          <p:nvPr>
            <p:ph idx="1"/>
          </p:nvPr>
        </p:nvSpPr>
        <p:spPr/>
        <p:txBody>
          <a:bodyPr/>
          <a:lstStyle/>
          <a:p>
            <a:endParaRPr lang="it-IT"/>
          </a:p>
        </p:txBody>
      </p:sp>
      <p:pic>
        <p:nvPicPr>
          <p:cNvPr id="6" name="Immagine 5">
            <a:extLst>
              <a:ext uri="{FF2B5EF4-FFF2-40B4-BE49-F238E27FC236}">
                <a16:creationId xmlns:a16="http://schemas.microsoft.com/office/drawing/2014/main" id="{28531FFB-894B-4941-9200-E5C13623A85C}"/>
              </a:ext>
            </a:extLst>
          </p:cNvPr>
          <p:cNvPicPr>
            <a:picLocks noChangeAspect="1"/>
          </p:cNvPicPr>
          <p:nvPr/>
        </p:nvPicPr>
        <p:blipFill>
          <a:blip r:embed="rId2"/>
          <a:stretch>
            <a:fillRect/>
          </a:stretch>
        </p:blipFill>
        <p:spPr>
          <a:xfrm>
            <a:off x="71777" y="281175"/>
            <a:ext cx="9000445" cy="4581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Ovale 3">
            <a:extLst>
              <a:ext uri="{FF2B5EF4-FFF2-40B4-BE49-F238E27FC236}">
                <a16:creationId xmlns:a16="http://schemas.microsoft.com/office/drawing/2014/main" id="{2A01EFFC-5919-4059-89FE-2C5A81E7EF85}"/>
              </a:ext>
            </a:extLst>
          </p:cNvPr>
          <p:cNvSpPr/>
          <p:nvPr/>
        </p:nvSpPr>
        <p:spPr>
          <a:xfrm>
            <a:off x="6862575" y="1808225"/>
            <a:ext cx="1221640" cy="9162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5769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CAADED4-51C6-4470-B489-26FE9C904B72}"/>
              </a:ext>
            </a:extLst>
          </p:cNvPr>
          <p:cNvPicPr>
            <a:picLocks noChangeAspect="1"/>
          </p:cNvPicPr>
          <p:nvPr/>
        </p:nvPicPr>
        <p:blipFill>
          <a:blip r:embed="rId2"/>
          <a:stretch>
            <a:fillRect/>
          </a:stretch>
        </p:blipFill>
        <p:spPr>
          <a:xfrm>
            <a:off x="71777" y="281175"/>
            <a:ext cx="9000445" cy="4581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07097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08509029"/>
              </p:ext>
            </p:extLst>
          </p:nvPr>
        </p:nvGraphicFramePr>
        <p:xfrm>
          <a:off x="1059785" y="1044700"/>
          <a:ext cx="1365618" cy="3666151"/>
        </p:xfrm>
        <a:graphic>
          <a:graphicData uri="http://schemas.openxmlformats.org/drawingml/2006/table">
            <a:tbl>
              <a:tblPr>
                <a:tableStyleId>{284E427A-3D55-4303-BF80-6455036E1DE7}</a:tableStyleId>
              </a:tblPr>
              <a:tblGrid>
                <a:gridCol w="718746">
                  <a:extLst>
                    <a:ext uri="{9D8B030D-6E8A-4147-A177-3AD203B41FA5}">
                      <a16:colId xmlns:a16="http://schemas.microsoft.com/office/drawing/2014/main" val="20000"/>
                    </a:ext>
                  </a:extLst>
                </a:gridCol>
                <a:gridCol w="646872">
                  <a:extLst>
                    <a:ext uri="{9D8B030D-6E8A-4147-A177-3AD203B41FA5}">
                      <a16:colId xmlns:a16="http://schemas.microsoft.com/office/drawing/2014/main" val="20001"/>
                    </a:ext>
                  </a:extLst>
                </a:gridCol>
              </a:tblGrid>
              <a:tr h="1791583">
                <a:tc>
                  <a:txBody>
                    <a:bodyPr/>
                    <a:lstStyle/>
                    <a:p>
                      <a:pPr algn="ctr" fontAlgn="b"/>
                      <a:r>
                        <a:rPr lang="en-US" sz="900" b="1" u="none" strike="noStrike" dirty="0">
                          <a:effectLst/>
                        </a:rPr>
                        <a:t>Expected </a:t>
                      </a:r>
                      <a:r>
                        <a:rPr lang="en-US" sz="900" b="1" u="none" strike="noStrike" dirty="0" err="1">
                          <a:effectLst/>
                        </a:rPr>
                        <a:t>Interarrival</a:t>
                      </a:r>
                      <a:r>
                        <a:rPr lang="en-US" sz="900" b="1" u="none" strike="noStrike" dirty="0">
                          <a:effectLst/>
                        </a:rPr>
                        <a:t> Time (</a:t>
                      </a:r>
                      <a:r>
                        <a:rPr lang="en-US" sz="900" b="1" u="none" strike="noStrike" dirty="0" err="1">
                          <a:effectLst/>
                        </a:rPr>
                        <a:t>Emitor</a:t>
                      </a:r>
                      <a:r>
                        <a:rPr lang="en-US" sz="900" b="1" u="none" strike="noStrike" dirty="0">
                          <a:effectLst/>
                        </a:rPr>
                        <a:t>)</a:t>
                      </a:r>
                      <a:br>
                        <a:rPr lang="en-US" sz="900" b="1" u="none" strike="noStrike" dirty="0">
                          <a:effectLst/>
                        </a:rPr>
                      </a:br>
                      <a:r>
                        <a:rPr lang="en-US" sz="900" b="1" u="none" strike="noStrike" dirty="0">
                          <a:effectLst/>
                        </a:rPr>
                        <a:t>(seconds)</a:t>
                      </a:r>
                      <a:br>
                        <a:rPr lang="en-US" sz="900" b="1" u="none" strike="noStrike" dirty="0">
                          <a:effectLst/>
                        </a:rPr>
                      </a:br>
                      <a:r>
                        <a:rPr lang="en-US" sz="1300" b="1" u="none" strike="noStrike" dirty="0">
                          <a:effectLst/>
                        </a:rPr>
                        <a:t>1/</a:t>
                      </a:r>
                      <a:r>
                        <a:rPr lang="en-US" sz="1300" b="1" u="none" strike="noStrike" dirty="0" err="1">
                          <a:effectLst/>
                        </a:rPr>
                        <a:t>λE</a:t>
                      </a:r>
                      <a:endParaRPr lang="en-US" sz="9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Mean Arrival Rate</a:t>
                      </a:r>
                      <a:br>
                        <a:rPr lang="en-US" sz="900" b="1" u="none" strike="noStrike" dirty="0">
                          <a:effectLst/>
                        </a:rPr>
                      </a:br>
                      <a:r>
                        <a:rPr lang="en-US" sz="900" b="1" u="none" strike="noStrike" dirty="0">
                          <a:effectLst/>
                        </a:rPr>
                        <a:t>(</a:t>
                      </a:r>
                      <a:r>
                        <a:rPr lang="en-US" sz="900" b="1" u="none" strike="noStrike" dirty="0" err="1">
                          <a:effectLst/>
                        </a:rPr>
                        <a:t>Emitor</a:t>
                      </a:r>
                      <a:r>
                        <a:rPr lang="en-US" sz="900" b="1" u="none" strike="noStrike" dirty="0">
                          <a:effectLst/>
                        </a:rPr>
                        <a:t>)</a:t>
                      </a:r>
                      <a:br>
                        <a:rPr lang="en-US" sz="900" b="1" u="none" strike="noStrike" dirty="0">
                          <a:effectLst/>
                        </a:rPr>
                      </a:br>
                      <a:br>
                        <a:rPr lang="en-US" sz="900" b="1" u="none" strike="noStrike" dirty="0">
                          <a:effectLst/>
                        </a:rPr>
                      </a:br>
                      <a:r>
                        <a:rPr lang="en-US" sz="1300" b="1" u="none" strike="noStrike" dirty="0" err="1">
                          <a:effectLst/>
                        </a:rPr>
                        <a:t>λE</a:t>
                      </a:r>
                      <a:endParaRPr lang="en-US" sz="9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188829">
                <a:tc>
                  <a:txBody>
                    <a:bodyPr/>
                    <a:lstStyle/>
                    <a:p>
                      <a:pPr algn="ctr" fontAlgn="b"/>
                      <a:r>
                        <a:rPr lang="en-US" sz="1000" b="1" u="none" strike="noStrike">
                          <a:effectLst/>
                        </a:rPr>
                        <a:t>35</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0.029</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188829">
                <a:tc>
                  <a:txBody>
                    <a:bodyPr/>
                    <a:lstStyle/>
                    <a:p>
                      <a:pPr algn="ctr" fontAlgn="b"/>
                      <a:r>
                        <a:rPr lang="en-US" sz="1000" b="1" u="none" strike="noStrike">
                          <a:effectLst/>
                        </a:rPr>
                        <a:t>40</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0.025</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188829">
                <a:tc>
                  <a:txBody>
                    <a:bodyPr/>
                    <a:lstStyle/>
                    <a:p>
                      <a:pPr algn="ctr" fontAlgn="b"/>
                      <a:r>
                        <a:rPr lang="en-US" sz="1000" b="1" u="none" strike="noStrike">
                          <a:effectLst/>
                        </a:rPr>
                        <a:t>45</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0.022</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88829">
                <a:tc>
                  <a:txBody>
                    <a:bodyPr/>
                    <a:lstStyle/>
                    <a:p>
                      <a:pPr algn="ctr" fontAlgn="b"/>
                      <a:r>
                        <a:rPr lang="en-US" sz="1000" b="1" u="none" strike="noStrike">
                          <a:effectLst/>
                        </a:rPr>
                        <a:t>50</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0.020</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188829">
                <a:tc>
                  <a:txBody>
                    <a:bodyPr/>
                    <a:lstStyle/>
                    <a:p>
                      <a:pPr algn="ctr" fontAlgn="b"/>
                      <a:r>
                        <a:rPr lang="en-US" sz="1000" b="1" u="none" strike="noStrike">
                          <a:effectLst/>
                        </a:rPr>
                        <a:t>55</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0.018</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188829">
                <a:tc>
                  <a:txBody>
                    <a:bodyPr/>
                    <a:lstStyle/>
                    <a:p>
                      <a:pPr algn="ctr" fontAlgn="b"/>
                      <a:r>
                        <a:rPr lang="en-US" sz="1000" b="1" u="none" strike="noStrike">
                          <a:effectLst/>
                        </a:rPr>
                        <a:t>60</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0.017</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188829">
                <a:tc>
                  <a:txBody>
                    <a:bodyPr/>
                    <a:lstStyle/>
                    <a:p>
                      <a:pPr algn="ctr" fontAlgn="b"/>
                      <a:r>
                        <a:rPr lang="en-US" sz="1000" b="1" u="none" strike="noStrike">
                          <a:effectLst/>
                        </a:rPr>
                        <a:t>65</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0.015</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184255">
                <a:tc>
                  <a:txBody>
                    <a:bodyPr/>
                    <a:lstStyle/>
                    <a:p>
                      <a:pPr algn="ctr" fontAlgn="b"/>
                      <a:r>
                        <a:rPr lang="en-US" sz="1000" b="1" u="none" strike="noStrike">
                          <a:effectLst/>
                        </a:rPr>
                        <a:t>70</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0.014</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184255">
                <a:tc>
                  <a:txBody>
                    <a:bodyPr/>
                    <a:lstStyle/>
                    <a:p>
                      <a:pPr algn="ctr" fontAlgn="b"/>
                      <a:r>
                        <a:rPr lang="en-US" sz="1000" b="1" u="none" strike="noStrike">
                          <a:effectLst/>
                        </a:rPr>
                        <a:t>75</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0.013</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9"/>
                  </a:ext>
                </a:extLst>
              </a:tr>
              <a:tr h="184255">
                <a:tc>
                  <a:txBody>
                    <a:bodyPr/>
                    <a:lstStyle/>
                    <a:p>
                      <a:pPr algn="ctr" fontAlgn="b"/>
                      <a:r>
                        <a:rPr lang="en-US" sz="1000" b="1" u="none" strike="noStrike">
                          <a:effectLst/>
                        </a:rPr>
                        <a:t>80</a:t>
                      </a:r>
                      <a:endParaRPr lang="en-US" sz="1000" b="1" i="0" u="none" strike="noStrike">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1" u="none" strike="noStrike" dirty="0">
                          <a:effectLst/>
                        </a:rPr>
                        <a:t>0.013</a:t>
                      </a:r>
                      <a:endParaRPr lang="en-US" sz="1000" b="1" i="0" u="none" strike="noStrike" dirty="0">
                        <a:solidFill>
                          <a:srgbClr val="000000"/>
                        </a:solidFill>
                        <a:effectLst/>
                        <a:latin typeface="Calibri"/>
                      </a:endParaRPr>
                    </a:p>
                  </a:txBody>
                  <a:tcPr marL="8984" marR="8984" marT="8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61375389"/>
              </p:ext>
            </p:extLst>
          </p:nvPr>
        </p:nvGraphicFramePr>
        <p:xfrm>
          <a:off x="3044950" y="1044700"/>
          <a:ext cx="5802789" cy="3664922"/>
        </p:xfrm>
        <a:graphic>
          <a:graphicData uri="http://schemas.openxmlformats.org/drawingml/2006/table">
            <a:tbl>
              <a:tblPr>
                <a:tableStyleId>{3C2FFA5D-87B4-456A-9821-1D502468CF0F}</a:tableStyleId>
              </a:tblPr>
              <a:tblGrid>
                <a:gridCol w="631596">
                  <a:extLst>
                    <a:ext uri="{9D8B030D-6E8A-4147-A177-3AD203B41FA5}">
                      <a16:colId xmlns:a16="http://schemas.microsoft.com/office/drawing/2014/main" val="20000"/>
                    </a:ext>
                  </a:extLst>
                </a:gridCol>
                <a:gridCol w="750021">
                  <a:extLst>
                    <a:ext uri="{9D8B030D-6E8A-4147-A177-3AD203B41FA5}">
                      <a16:colId xmlns:a16="http://schemas.microsoft.com/office/drawing/2014/main" val="20001"/>
                    </a:ext>
                  </a:extLst>
                </a:gridCol>
                <a:gridCol w="631596">
                  <a:extLst>
                    <a:ext uri="{9D8B030D-6E8A-4147-A177-3AD203B41FA5}">
                      <a16:colId xmlns:a16="http://schemas.microsoft.com/office/drawing/2014/main" val="20002"/>
                    </a:ext>
                  </a:extLst>
                </a:gridCol>
                <a:gridCol w="631596">
                  <a:extLst>
                    <a:ext uri="{9D8B030D-6E8A-4147-A177-3AD203B41FA5}">
                      <a16:colId xmlns:a16="http://schemas.microsoft.com/office/drawing/2014/main" val="20003"/>
                    </a:ext>
                  </a:extLst>
                </a:gridCol>
                <a:gridCol w="631596">
                  <a:extLst>
                    <a:ext uri="{9D8B030D-6E8A-4147-A177-3AD203B41FA5}">
                      <a16:colId xmlns:a16="http://schemas.microsoft.com/office/drawing/2014/main" val="20004"/>
                    </a:ext>
                  </a:extLst>
                </a:gridCol>
                <a:gridCol w="631596">
                  <a:extLst>
                    <a:ext uri="{9D8B030D-6E8A-4147-A177-3AD203B41FA5}">
                      <a16:colId xmlns:a16="http://schemas.microsoft.com/office/drawing/2014/main" val="20005"/>
                    </a:ext>
                  </a:extLst>
                </a:gridCol>
                <a:gridCol w="631596">
                  <a:extLst>
                    <a:ext uri="{9D8B030D-6E8A-4147-A177-3AD203B41FA5}">
                      <a16:colId xmlns:a16="http://schemas.microsoft.com/office/drawing/2014/main" val="20006"/>
                    </a:ext>
                  </a:extLst>
                </a:gridCol>
                <a:gridCol w="631596">
                  <a:extLst>
                    <a:ext uri="{9D8B030D-6E8A-4147-A177-3AD203B41FA5}">
                      <a16:colId xmlns:a16="http://schemas.microsoft.com/office/drawing/2014/main" val="20007"/>
                    </a:ext>
                  </a:extLst>
                </a:gridCol>
                <a:gridCol w="631596">
                  <a:extLst>
                    <a:ext uri="{9D8B030D-6E8A-4147-A177-3AD203B41FA5}">
                      <a16:colId xmlns:a16="http://schemas.microsoft.com/office/drawing/2014/main" val="20008"/>
                    </a:ext>
                  </a:extLst>
                </a:gridCol>
              </a:tblGrid>
              <a:tr h="1790985">
                <a:tc>
                  <a:txBody>
                    <a:bodyPr/>
                    <a:lstStyle/>
                    <a:p>
                      <a:pPr algn="ctr" fontAlgn="b"/>
                      <a:r>
                        <a:rPr lang="en-US" sz="800" b="1" u="none" strike="noStrike" dirty="0">
                          <a:effectLst/>
                        </a:rPr>
                        <a:t>Mean Arrival Rate</a:t>
                      </a:r>
                      <a:br>
                        <a:rPr lang="en-US" sz="800" b="1" u="none" strike="noStrike" dirty="0">
                          <a:effectLst/>
                        </a:rPr>
                      </a:br>
                      <a:br>
                        <a:rPr lang="en-US" sz="800" b="1" u="none" strike="noStrike" dirty="0">
                          <a:effectLst/>
                        </a:rPr>
                      </a:br>
                      <a:br>
                        <a:rPr lang="en-US" sz="800" b="1" u="none" strike="noStrike" dirty="0">
                          <a:effectLst/>
                        </a:rPr>
                      </a:br>
                      <a:r>
                        <a:rPr lang="el-GR" sz="1100" b="1" u="none" strike="noStrike" dirty="0">
                          <a:effectLst/>
                        </a:rPr>
                        <a:t>λ7</a:t>
                      </a:r>
                      <a:endParaRPr lang="el-GR"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Expected </a:t>
                      </a:r>
                      <a:r>
                        <a:rPr lang="en-US" sz="800" b="1" u="none" strike="noStrike" dirty="0" err="1">
                          <a:effectLst/>
                        </a:rPr>
                        <a:t>Interarrival</a:t>
                      </a:r>
                      <a:r>
                        <a:rPr lang="en-US" sz="800" b="1" u="none" strike="noStrike" dirty="0">
                          <a:effectLst/>
                        </a:rPr>
                        <a:t> Time </a:t>
                      </a:r>
                      <a:br>
                        <a:rPr lang="en-US" sz="800" b="1" u="none" strike="noStrike" dirty="0">
                          <a:effectLst/>
                        </a:rPr>
                      </a:br>
                      <a:r>
                        <a:rPr lang="en-US" sz="800" b="1" u="none" strike="noStrike" dirty="0">
                          <a:effectLst/>
                        </a:rPr>
                        <a:t>(seconds)</a:t>
                      </a:r>
                      <a:br>
                        <a:rPr lang="en-US" sz="800" b="1" u="none" strike="noStrike" dirty="0">
                          <a:effectLst/>
                        </a:rPr>
                      </a:br>
                      <a:r>
                        <a:rPr lang="en-US" sz="1100" b="1" u="none" strike="noStrike" dirty="0">
                          <a:effectLst/>
                        </a:rPr>
                        <a:t>1/λ7</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Expected Service Time</a:t>
                      </a:r>
                      <a:br>
                        <a:rPr lang="en-US" sz="800" b="1" u="none" strike="noStrike" dirty="0">
                          <a:effectLst/>
                        </a:rPr>
                      </a:br>
                      <a:br>
                        <a:rPr lang="en-US" sz="800" b="1" u="none" strike="noStrike" dirty="0">
                          <a:effectLst/>
                        </a:rPr>
                      </a:br>
                      <a:r>
                        <a:rPr lang="en-US" sz="800" b="1" u="none" strike="noStrike" dirty="0">
                          <a:effectLst/>
                        </a:rPr>
                        <a:t>(seconds)</a:t>
                      </a:r>
                      <a:br>
                        <a:rPr lang="en-US" sz="900" b="1" u="none" strike="noStrike" dirty="0">
                          <a:effectLst/>
                        </a:rPr>
                      </a:br>
                      <a:r>
                        <a:rPr lang="en-US" sz="1100" b="1" u="none" strike="noStrike" dirty="0">
                          <a:effectLst/>
                        </a:rPr>
                        <a:t>1/μ7</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Mean Service Rate for a Busy Server</a:t>
                      </a:r>
                      <a:br>
                        <a:rPr lang="en-US" sz="800" b="1" u="none" strike="noStrike" dirty="0">
                          <a:effectLst/>
                        </a:rPr>
                      </a:br>
                      <a:br>
                        <a:rPr lang="en-US" sz="800" b="1" u="none" strike="noStrike" dirty="0">
                          <a:effectLst/>
                        </a:rPr>
                      </a:br>
                      <a:br>
                        <a:rPr lang="en-US" sz="800" b="1" u="none" strike="noStrike" dirty="0">
                          <a:effectLst/>
                        </a:rPr>
                      </a:br>
                      <a:r>
                        <a:rPr lang="en-US" sz="1100" b="1" u="none" strike="noStrike" dirty="0">
                          <a:effectLst/>
                        </a:rPr>
                        <a:t>μ7</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r>
                        <a:rPr lang="el-GR" sz="800" b="1" u="none" strike="noStrike">
                          <a:effectLst/>
                        </a:rPr>
                      </a:br>
                      <a:br>
                        <a:rPr lang="el-GR" sz="800" b="1" u="none" strike="noStrike">
                          <a:effectLst/>
                        </a:rPr>
                      </a:br>
                      <a:r>
                        <a:rPr lang="el-GR" sz="1100" b="1" u="none" strike="noStrike">
                          <a:effectLst/>
                        </a:rPr>
                        <a:t>ρ7</a:t>
                      </a:r>
                      <a:endParaRPr lang="el-GR"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Mean # of Customers in the System </a:t>
                      </a:r>
                      <a:br>
                        <a:rPr lang="en-US" sz="800" b="1" u="none" strike="noStrike">
                          <a:effectLst/>
                        </a:rPr>
                      </a:br>
                      <a:br>
                        <a:rPr lang="en-US" sz="800" b="1" u="none" strike="noStrike">
                          <a:effectLst/>
                        </a:rPr>
                      </a:br>
                      <a:r>
                        <a:rPr lang="en-US" sz="900" b="1" u="none" strike="noStrike">
                          <a:effectLst/>
                        </a:rPr>
                        <a:t>L7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Mean time for a customer to go through the system</a:t>
                      </a:r>
                      <a:br>
                        <a:rPr lang="en-US" sz="800" b="1" u="none" strike="noStrike">
                          <a:effectLst/>
                        </a:rPr>
                      </a:br>
                      <a:br>
                        <a:rPr lang="en-US" sz="800" b="1" u="none" strike="noStrike">
                          <a:effectLst/>
                        </a:rPr>
                      </a:br>
                      <a:r>
                        <a:rPr lang="en-US" sz="800" b="1" u="none" strike="noStrike">
                          <a:effectLst/>
                        </a:rPr>
                        <a:t>(seconds)</a:t>
                      </a:r>
                      <a:br>
                        <a:rPr lang="en-US" sz="800" b="1" u="none" strike="noStrike">
                          <a:effectLst/>
                        </a:rPr>
                      </a:br>
                      <a:r>
                        <a:rPr lang="en-US" sz="900" b="1" u="none" strike="noStrike">
                          <a:effectLst/>
                        </a:rPr>
                        <a:t>W7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Mean # of Customers in the Queue</a:t>
                      </a:r>
                      <a:br>
                        <a:rPr lang="en-US" sz="800" b="1" u="none" strike="noStrike">
                          <a:effectLst/>
                        </a:rPr>
                      </a:br>
                      <a:br>
                        <a:rPr lang="en-US" sz="800" b="1" u="none" strike="noStrike">
                          <a:effectLst/>
                        </a:rPr>
                      </a:br>
                      <a:br>
                        <a:rPr lang="en-US" sz="800" b="1" u="none" strike="noStrike">
                          <a:effectLst/>
                        </a:rPr>
                      </a:br>
                      <a:r>
                        <a:rPr lang="en-US" sz="900" b="1" u="none" strike="noStrike">
                          <a:effectLst/>
                        </a:rPr>
                        <a:t>Lq7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Mean waiting time for a customer in the queue</a:t>
                      </a:r>
                      <a:br>
                        <a:rPr lang="en-US" sz="800" b="1" u="none" strike="noStrike">
                          <a:effectLst/>
                        </a:rPr>
                      </a:br>
                      <a:r>
                        <a:rPr lang="en-US" sz="800" b="1" u="none" strike="noStrike">
                          <a:effectLst/>
                        </a:rPr>
                        <a:t>(seconds)</a:t>
                      </a:r>
                      <a:br>
                        <a:rPr lang="en-US" sz="800" b="1" u="none" strike="noStrike">
                          <a:effectLst/>
                        </a:rPr>
                      </a:br>
                      <a:r>
                        <a:rPr lang="en-US" sz="900" b="1" u="none" strike="noStrike">
                          <a:effectLst/>
                        </a:rPr>
                        <a:t>Wq7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8765">
                <a:tc>
                  <a:txBody>
                    <a:bodyPr/>
                    <a:lstStyle/>
                    <a:p>
                      <a:pPr algn="ctr" fontAlgn="b"/>
                      <a:r>
                        <a:rPr lang="en-US" sz="800" b="1" u="none" strike="noStrike">
                          <a:effectLst/>
                        </a:rPr>
                        <a:t>0.027143</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36.8421053</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0.2714</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0.372549</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13.72549</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0.10112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3.72549</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8765">
                <a:tc>
                  <a:txBody>
                    <a:bodyPr/>
                    <a:lstStyle/>
                    <a:p>
                      <a:pPr algn="ctr" fontAlgn="b"/>
                      <a:r>
                        <a:rPr lang="en-US" sz="800" b="1" u="none" strike="noStrike">
                          <a:effectLst/>
                        </a:rPr>
                        <a:t>0.02375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42.1052632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0.2375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0.311475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13.11475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0.073975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3.114754</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8765">
                <a:tc>
                  <a:txBody>
                    <a:bodyPr/>
                    <a:lstStyle/>
                    <a:p>
                      <a:pPr algn="ctr" fontAlgn="b"/>
                      <a:r>
                        <a:rPr lang="en-US" sz="800" b="1" u="none" strike="noStrike">
                          <a:effectLst/>
                        </a:rPr>
                        <a:t>0.021111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47.3684211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0.2111</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0.267606</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12.67606</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0.056495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2.676056</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8765">
                <a:tc>
                  <a:txBody>
                    <a:bodyPr/>
                    <a:lstStyle/>
                    <a:p>
                      <a:pPr algn="ctr" fontAlgn="b"/>
                      <a:r>
                        <a:rPr lang="en-US" sz="800" b="1" u="none" strike="noStrike">
                          <a:effectLst/>
                        </a:rPr>
                        <a:t>0.019</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52.6315789</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0.1900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0.234568</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12.34568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0.044568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2.345679</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8765">
                <a:tc>
                  <a:txBody>
                    <a:bodyPr/>
                    <a:lstStyle/>
                    <a:p>
                      <a:pPr algn="ctr" fontAlgn="b"/>
                      <a:r>
                        <a:rPr lang="en-US" sz="800" b="1" u="none" strike="noStrike">
                          <a:effectLst/>
                        </a:rPr>
                        <a:t>0.017273</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57.8947368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0.1727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0.208791</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12.08791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0.036064</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2.087912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8765">
                <a:tc>
                  <a:txBody>
                    <a:bodyPr/>
                    <a:lstStyle/>
                    <a:p>
                      <a:pPr algn="ctr" fontAlgn="b"/>
                      <a:r>
                        <a:rPr lang="en-US" sz="800" b="1" u="none" strike="noStrike">
                          <a:effectLst/>
                        </a:rPr>
                        <a:t>0.015833</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63.1578947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0.1583</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0.188119</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11.88119</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0.029785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1.881188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8765">
                <a:tc>
                  <a:txBody>
                    <a:bodyPr/>
                    <a:lstStyle/>
                    <a:p>
                      <a:pPr algn="ctr" fontAlgn="b"/>
                      <a:r>
                        <a:rPr lang="en-US" sz="800" b="1" u="none" strike="noStrike">
                          <a:effectLst/>
                        </a:rPr>
                        <a:t>0.014615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68.4210526</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0.1462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0.171171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11.71171</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0.025017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1.711712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84194">
                <a:tc>
                  <a:txBody>
                    <a:bodyPr/>
                    <a:lstStyle/>
                    <a:p>
                      <a:pPr algn="ctr" fontAlgn="b"/>
                      <a:r>
                        <a:rPr lang="en-US" sz="800" b="1" u="none" strike="noStrike">
                          <a:effectLst/>
                        </a:rPr>
                        <a:t>0.013571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73.6842105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0.1357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0.157025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11.57025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0.021311</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1.570248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4194">
                <a:tc>
                  <a:txBody>
                    <a:bodyPr/>
                    <a:lstStyle/>
                    <a:p>
                      <a:pPr algn="ctr" fontAlgn="b"/>
                      <a:r>
                        <a:rPr lang="en-US" sz="800" b="1" u="none" strike="noStrike">
                          <a:effectLst/>
                        </a:rPr>
                        <a:t>0.012667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78.9473684</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0.1267</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0.145038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11.45038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0.018372</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1.450382</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4194">
                <a:tc>
                  <a:txBody>
                    <a:bodyPr/>
                    <a:lstStyle/>
                    <a:p>
                      <a:pPr algn="ctr" fontAlgn="b"/>
                      <a:r>
                        <a:rPr lang="en-US" sz="800" b="1" u="none" strike="noStrike">
                          <a:effectLst/>
                        </a:rPr>
                        <a:t>0.011875</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84.2105263</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10</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0.1188</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0.134752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11.34752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0.016002</a:t>
                      </a:r>
                      <a:endParaRPr lang="en-US" sz="800" b="1" i="0" u="none" strike="noStrike">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1.347518</a:t>
                      </a:r>
                      <a:endParaRPr lang="en-US" sz="800" b="1" i="0" u="none" strike="noStrike" dirty="0">
                        <a:solidFill>
                          <a:srgbClr val="000000"/>
                        </a:solidFill>
                        <a:effectLst/>
                        <a:latin typeface="Calibri"/>
                      </a:endParaRPr>
                    </a:p>
                  </a:txBody>
                  <a:tcPr marL="7330" marR="7330" marT="73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6" name="TextBox 5"/>
          <p:cNvSpPr txBox="1"/>
          <p:nvPr/>
        </p:nvSpPr>
        <p:spPr>
          <a:xfrm>
            <a:off x="296260" y="109483"/>
            <a:ext cx="2741776" cy="646331"/>
          </a:xfrm>
          <a:prstGeom prst="rect">
            <a:avLst/>
          </a:prstGeom>
          <a:noFill/>
        </p:spPr>
        <p:txBody>
          <a:bodyPr wrap="none" rtlCol="0">
            <a:spAutoFit/>
          </a:bodyPr>
          <a:lstStyle/>
          <a:p>
            <a:r>
              <a:rPr lang="en-US" sz="3600" b="1" dirty="0">
                <a:solidFill>
                  <a:schemeClr val="tx2">
                    <a:lumMod val="60000"/>
                    <a:lumOff val="40000"/>
                  </a:schemeClr>
                </a:solidFill>
              </a:rPr>
              <a:t>Task 7 - MM1</a:t>
            </a:r>
          </a:p>
        </p:txBody>
      </p:sp>
    </p:spTree>
    <p:extLst>
      <p:ext uri="{BB962C8B-B14F-4D97-AF65-F5344CB8AC3E}">
        <p14:creationId xmlns:p14="http://schemas.microsoft.com/office/powerpoint/2010/main" val="3262794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fico 19">
            <a:extLst>
              <a:ext uri="{FF2B5EF4-FFF2-40B4-BE49-F238E27FC236}">
                <a16:creationId xmlns:a16="http://schemas.microsoft.com/office/drawing/2014/main" id="{CFF43F7A-EE85-48B0-A710-BFC477B65108}"/>
              </a:ext>
            </a:extLst>
          </p:cNvPr>
          <p:cNvGraphicFramePr>
            <a:graphicFrameLocks noGrp="1"/>
          </p:cNvGraphicFramePr>
          <p:nvPr>
            <p:ph idx="1"/>
            <p:extLst>
              <p:ext uri="{D42A27DB-BD31-4B8C-83A1-F6EECF244321}">
                <p14:modId xmlns:p14="http://schemas.microsoft.com/office/powerpoint/2010/main" val="916454417"/>
              </p:ext>
            </p:extLst>
          </p:nvPr>
        </p:nvGraphicFramePr>
        <p:xfrm>
          <a:off x="296260" y="433880"/>
          <a:ext cx="8245475" cy="33607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43555" y="3946095"/>
            <a:ext cx="9152249" cy="646331"/>
          </a:xfrm>
          <a:prstGeom prst="rect">
            <a:avLst/>
          </a:prstGeom>
          <a:noFill/>
        </p:spPr>
        <p:txBody>
          <a:bodyPr wrap="none" rtlCol="0">
            <a:spAutoFit/>
          </a:bodyPr>
          <a:lstStyle/>
          <a:p>
            <a:r>
              <a:rPr lang="en-US" b="1" dirty="0">
                <a:solidFill>
                  <a:schemeClr val="bg1"/>
                </a:solidFill>
              </a:rPr>
              <a:t>The above graph shows the relation of Lambda to the mean number of passengers in a queue.</a:t>
            </a:r>
          </a:p>
          <a:p>
            <a:r>
              <a:rPr lang="en-US" b="1" dirty="0">
                <a:solidFill>
                  <a:schemeClr val="bg1"/>
                </a:solidFill>
              </a:rPr>
              <a:t>As the value of Lambda7 increases the mean # of customers in queue remain low.</a:t>
            </a:r>
          </a:p>
        </p:txBody>
      </p:sp>
    </p:spTree>
    <p:extLst>
      <p:ext uri="{BB962C8B-B14F-4D97-AF65-F5344CB8AC3E}">
        <p14:creationId xmlns:p14="http://schemas.microsoft.com/office/powerpoint/2010/main" val="2904204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1A1F8E-8897-42B5-BD11-F7D006F6F659}"/>
              </a:ext>
            </a:extLst>
          </p:cNvPr>
          <p:cNvSpPr>
            <a:spLocks noGrp="1"/>
          </p:cNvSpPr>
          <p:nvPr>
            <p:ph type="title"/>
          </p:nvPr>
        </p:nvSpPr>
        <p:spPr>
          <a:xfrm>
            <a:off x="143555" y="128470"/>
            <a:ext cx="8246070" cy="739290"/>
          </a:xfrm>
        </p:spPr>
        <p:txBody>
          <a:bodyPr/>
          <a:lstStyle/>
          <a:p>
            <a:r>
              <a:rPr lang="it-IT" b="1" dirty="0"/>
              <a:t>Theory Disclaimer </a:t>
            </a:r>
          </a:p>
        </p:txBody>
      </p:sp>
      <p:sp>
        <p:nvSpPr>
          <p:cNvPr id="3" name="Segnaposto contenuto 2">
            <a:extLst>
              <a:ext uri="{FF2B5EF4-FFF2-40B4-BE49-F238E27FC236}">
                <a16:creationId xmlns:a16="http://schemas.microsoft.com/office/drawing/2014/main" id="{8485B110-5E51-4BDE-B982-86A9C163E205}"/>
              </a:ext>
            </a:extLst>
          </p:cNvPr>
          <p:cNvSpPr>
            <a:spLocks noGrp="1"/>
          </p:cNvSpPr>
          <p:nvPr>
            <p:ph idx="1"/>
          </p:nvPr>
        </p:nvSpPr>
        <p:spPr>
          <a:xfrm>
            <a:off x="143555" y="891994"/>
            <a:ext cx="8856890" cy="4123035"/>
          </a:xfrm>
        </p:spPr>
        <p:txBody>
          <a:bodyPr>
            <a:normAutofit fontScale="92500" lnSpcReduction="10000"/>
          </a:bodyPr>
          <a:lstStyle/>
          <a:p>
            <a:pPr marL="0" indent="0">
              <a:buNone/>
            </a:pPr>
            <a:r>
              <a:rPr lang="en-GB" sz="2000" b="1" dirty="0"/>
              <a:t>For the computation of the overall measures the following formulas will be needed:</a:t>
            </a:r>
          </a:p>
          <a:p>
            <a:pPr marL="0" indent="0">
              <a:buNone/>
            </a:pPr>
            <a:endParaRPr lang="it-IT" sz="2000" b="1" dirty="0"/>
          </a:p>
          <a:p>
            <a:r>
              <a:rPr lang="en-GB" sz="2000" b="1" dirty="0"/>
              <a:t>For cycle  (Task 5 &amp; 6) : </a:t>
            </a:r>
            <a:br>
              <a:rPr lang="en-GB" sz="2000" b="1" dirty="0"/>
            </a:br>
            <a:endParaRPr lang="en-GB" sz="2000" b="1" dirty="0"/>
          </a:p>
          <a:p>
            <a:endParaRPr lang="en-GB" sz="2000" b="1" dirty="0"/>
          </a:p>
          <a:p>
            <a:endParaRPr lang="en-GB" sz="2000" b="1" dirty="0"/>
          </a:p>
          <a:p>
            <a:pPr marL="0" indent="0">
              <a:buNone/>
            </a:pPr>
            <a:r>
              <a:rPr lang="en-US" sz="2000" b="1" dirty="0"/>
              <a:t>Where N represents on average the # times the task is executed and P is the probability the inspection will be carry out (15%). </a:t>
            </a:r>
          </a:p>
          <a:p>
            <a:pPr marL="0" indent="0">
              <a:buNone/>
            </a:pPr>
            <a:endParaRPr lang="en-US" sz="2000" b="1" dirty="0"/>
          </a:p>
          <a:p>
            <a:r>
              <a:rPr lang="en-US" sz="2000" b="1" dirty="0"/>
              <a:t>For the –AND: </a:t>
            </a:r>
            <a:br>
              <a:rPr lang="en-US" sz="2000" b="1" dirty="0"/>
            </a:br>
            <a:endParaRPr lang="en-US" sz="2000" b="1" dirty="0"/>
          </a:p>
          <a:p>
            <a:pPr marL="0" indent="0">
              <a:buNone/>
            </a:pPr>
            <a:r>
              <a:rPr lang="en-US" sz="2000" b="1" dirty="0"/>
              <a:t> </a:t>
            </a:r>
            <a:br>
              <a:rPr lang="en-US" sz="2000" b="1" dirty="0"/>
            </a:br>
            <a:endParaRPr lang="it-IT" sz="2000" b="1" dirty="0"/>
          </a:p>
        </p:txBody>
      </p:sp>
      <p:pic>
        <p:nvPicPr>
          <p:cNvPr id="14" name="Immagine 13">
            <a:extLst>
              <a:ext uri="{FF2B5EF4-FFF2-40B4-BE49-F238E27FC236}">
                <a16:creationId xmlns:a16="http://schemas.microsoft.com/office/drawing/2014/main" id="{5CD933DF-09C3-4C19-A205-91C36BDB09F3}"/>
              </a:ext>
            </a:extLst>
          </p:cNvPr>
          <p:cNvPicPr/>
          <p:nvPr/>
        </p:nvPicPr>
        <p:blipFill>
          <a:blip r:embed="rId2"/>
          <a:stretch>
            <a:fillRect/>
          </a:stretch>
        </p:blipFill>
        <p:spPr>
          <a:xfrm>
            <a:off x="2586835" y="4098800"/>
            <a:ext cx="4123035" cy="763525"/>
          </a:xfrm>
          <a:prstGeom prst="rect">
            <a:avLst/>
          </a:prstGeom>
          <a:scene3d>
            <a:camera prst="orthographicFront"/>
            <a:lightRig rig="threePt" dir="t"/>
          </a:scene3d>
          <a:sp3d>
            <a:bevelT/>
          </a:sp3d>
        </p:spPr>
      </p:pic>
      <p:pic>
        <p:nvPicPr>
          <p:cNvPr id="5" name="Immagine 4">
            <a:extLst>
              <a:ext uri="{FF2B5EF4-FFF2-40B4-BE49-F238E27FC236}">
                <a16:creationId xmlns:a16="http://schemas.microsoft.com/office/drawing/2014/main" id="{0CFEABC9-25C2-4226-A74B-758074A12469}"/>
              </a:ext>
            </a:extLst>
          </p:cNvPr>
          <p:cNvPicPr>
            <a:picLocks noChangeAspect="1"/>
          </p:cNvPicPr>
          <p:nvPr/>
        </p:nvPicPr>
        <p:blipFill>
          <a:blip r:embed="rId3"/>
          <a:stretch>
            <a:fillRect/>
          </a:stretch>
        </p:blipFill>
        <p:spPr>
          <a:xfrm>
            <a:off x="1286027" y="1960930"/>
            <a:ext cx="6724650" cy="676275"/>
          </a:xfrm>
          <a:prstGeom prst="rect">
            <a:avLst/>
          </a:prstGeom>
          <a:scene3d>
            <a:camera prst="orthographicFront"/>
            <a:lightRig rig="threePt" dir="t"/>
          </a:scene3d>
          <a:sp3d>
            <a:bevelT/>
          </a:sp3d>
        </p:spPr>
      </p:pic>
    </p:spTree>
    <p:extLst>
      <p:ext uri="{BB962C8B-B14F-4D97-AF65-F5344CB8AC3E}">
        <p14:creationId xmlns:p14="http://schemas.microsoft.com/office/powerpoint/2010/main" val="55384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D12331-37A4-467A-A52E-A099F1041BEC}"/>
              </a:ext>
            </a:extLst>
          </p:cNvPr>
          <p:cNvSpPr>
            <a:spLocks noGrp="1"/>
          </p:cNvSpPr>
          <p:nvPr>
            <p:ph type="title"/>
          </p:nvPr>
        </p:nvSpPr>
        <p:spPr>
          <a:xfrm>
            <a:off x="143555" y="128470"/>
            <a:ext cx="8246070" cy="739290"/>
          </a:xfrm>
        </p:spPr>
        <p:txBody>
          <a:bodyPr/>
          <a:lstStyle/>
          <a:p>
            <a:r>
              <a:rPr lang="it-IT" b="1" dirty="0" err="1"/>
              <a:t>Overall</a:t>
            </a:r>
            <a:r>
              <a:rPr lang="it-IT" b="1" dirty="0"/>
              <a:t> Performance </a:t>
            </a:r>
            <a:r>
              <a:rPr lang="it-IT" b="1" dirty="0" err="1"/>
              <a:t>Measures</a:t>
            </a:r>
            <a:r>
              <a:rPr lang="it-IT" b="1" dirty="0"/>
              <a:t> </a:t>
            </a:r>
          </a:p>
        </p:txBody>
      </p:sp>
      <p:sp>
        <p:nvSpPr>
          <p:cNvPr id="3" name="Segnaposto contenuto 2">
            <a:extLst>
              <a:ext uri="{FF2B5EF4-FFF2-40B4-BE49-F238E27FC236}">
                <a16:creationId xmlns:a16="http://schemas.microsoft.com/office/drawing/2014/main" id="{AF98FBF6-D47A-49BC-9CDE-795B40BB11D0}"/>
              </a:ext>
            </a:extLst>
          </p:cNvPr>
          <p:cNvSpPr>
            <a:spLocks noGrp="1"/>
          </p:cNvSpPr>
          <p:nvPr>
            <p:ph idx="1"/>
          </p:nvPr>
        </p:nvSpPr>
        <p:spPr>
          <a:xfrm>
            <a:off x="296260" y="1197405"/>
            <a:ext cx="8246070" cy="3359510"/>
          </a:xfrm>
        </p:spPr>
        <p:txBody>
          <a:bodyPr>
            <a:normAutofit lnSpcReduction="10000"/>
          </a:bodyPr>
          <a:lstStyle/>
          <a:p>
            <a:pPr marL="0" indent="0">
              <a:buNone/>
            </a:pPr>
            <a:r>
              <a:rPr lang="en-US" b="1" dirty="0"/>
              <a:t>Once the parameters for each task have been computed it is possible to determine two key performance indicators: </a:t>
            </a:r>
            <a:br>
              <a:rPr lang="en-US" b="1" dirty="0"/>
            </a:br>
            <a:endParaRPr lang="en-US" b="1" dirty="0"/>
          </a:p>
          <a:p>
            <a:r>
              <a:rPr lang="en-US" b="1" i="1" dirty="0" err="1"/>
              <a:t>Tcycle</a:t>
            </a:r>
            <a:r>
              <a:rPr lang="en-US" b="1" i="1" dirty="0"/>
              <a:t>,</a:t>
            </a:r>
            <a:r>
              <a:rPr lang="en-US" b="1" dirty="0"/>
              <a:t> the amount of time needed, on average, for a passenger to complete the process;</a:t>
            </a:r>
          </a:p>
          <a:p>
            <a:r>
              <a:rPr lang="en-US" b="1" i="1" dirty="0"/>
              <a:t>Wait Time</a:t>
            </a:r>
            <a:r>
              <a:rPr lang="en-US" b="1" dirty="0"/>
              <a:t>, the mean waiting time for a customer in the queue, along the whole process.</a:t>
            </a:r>
          </a:p>
          <a:p>
            <a:pPr marL="0" indent="0">
              <a:buNone/>
            </a:pPr>
            <a:endParaRPr lang="it-IT" b="1" dirty="0"/>
          </a:p>
        </p:txBody>
      </p:sp>
    </p:spTree>
    <p:extLst>
      <p:ext uri="{BB962C8B-B14F-4D97-AF65-F5344CB8AC3E}">
        <p14:creationId xmlns:p14="http://schemas.microsoft.com/office/powerpoint/2010/main" val="1085408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DE336-B218-46A1-A1F8-FE5B287DDE83}"/>
              </a:ext>
            </a:extLst>
          </p:cNvPr>
          <p:cNvSpPr>
            <a:spLocks noGrp="1"/>
          </p:cNvSpPr>
          <p:nvPr>
            <p:ph type="title"/>
          </p:nvPr>
        </p:nvSpPr>
        <p:spPr>
          <a:xfrm>
            <a:off x="256525" y="0"/>
            <a:ext cx="8246070" cy="739290"/>
          </a:xfrm>
        </p:spPr>
        <p:txBody>
          <a:bodyPr/>
          <a:lstStyle/>
          <a:p>
            <a:r>
              <a:rPr lang="it-IT" b="1" dirty="0" err="1"/>
              <a:t>Tcycle</a:t>
            </a:r>
            <a:endParaRPr lang="it-IT" b="1" dirty="0"/>
          </a:p>
        </p:txBody>
      </p:sp>
      <p:graphicFrame>
        <p:nvGraphicFramePr>
          <p:cNvPr id="4" name="Segnaposto contenuto 3">
            <a:extLst>
              <a:ext uri="{FF2B5EF4-FFF2-40B4-BE49-F238E27FC236}">
                <a16:creationId xmlns:a16="http://schemas.microsoft.com/office/drawing/2014/main" id="{79E2F43E-30C9-410A-845E-55236BD17D8E}"/>
              </a:ext>
            </a:extLst>
          </p:cNvPr>
          <p:cNvGraphicFramePr>
            <a:graphicFrameLocks noGrp="1"/>
          </p:cNvGraphicFramePr>
          <p:nvPr>
            <p:ph idx="1"/>
            <p:extLst>
              <p:ext uri="{D42A27DB-BD31-4B8C-83A1-F6EECF244321}">
                <p14:modId xmlns:p14="http://schemas.microsoft.com/office/powerpoint/2010/main" val="3402442502"/>
              </p:ext>
            </p:extLst>
          </p:nvPr>
        </p:nvGraphicFramePr>
        <p:xfrm>
          <a:off x="1059786" y="739290"/>
          <a:ext cx="6719020" cy="30541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ttangolo 4">
            <a:extLst>
              <a:ext uri="{FF2B5EF4-FFF2-40B4-BE49-F238E27FC236}">
                <a16:creationId xmlns:a16="http://schemas.microsoft.com/office/drawing/2014/main" id="{454CA905-537C-403D-AF11-36A165B0FE66}"/>
              </a:ext>
            </a:extLst>
          </p:cNvPr>
          <p:cNvSpPr/>
          <p:nvPr/>
        </p:nvSpPr>
        <p:spPr>
          <a:xfrm>
            <a:off x="143556" y="4098800"/>
            <a:ext cx="8856890" cy="871008"/>
          </a:xfrm>
          <a:prstGeom prst="rect">
            <a:avLst/>
          </a:prstGeom>
        </p:spPr>
        <p:txBody>
          <a:bodyPr wrap="square">
            <a:spAutoFit/>
          </a:bodyPr>
          <a:lstStyle/>
          <a:p>
            <a:pPr>
              <a:lnSpc>
                <a:spcPct val="107000"/>
              </a:lnSpc>
              <a:spcAft>
                <a:spcPts val="800"/>
              </a:spcAft>
            </a:pPr>
            <a:r>
              <a:rPr lang="en-US" sz="1600" b="1" dirty="0">
                <a:solidFill>
                  <a:schemeClr val="bg1"/>
                </a:solidFill>
                <a:latin typeface="+mj-lt"/>
                <a:ea typeface="Calibri" panose="020F0502020204030204" pitchFamily="34" charset="0"/>
                <a:cs typeface="Times New Roman" panose="02020603050405020304" pitchFamily="18" charset="0"/>
              </a:rPr>
              <a:t>The total time needed for a passenger to go through the whole process is between 200 and 300 seconds for most of the scenarios analyzed, reaching a peak of about 450 seconds during the most stressful situation, meaning a passenger entering the airport each 35 seconds.</a:t>
            </a:r>
            <a:endParaRPr lang="it-IT" sz="1600" b="1"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8269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146730-0A5C-46EB-8A7C-ADAE1EDFAB8B}"/>
              </a:ext>
            </a:extLst>
          </p:cNvPr>
          <p:cNvSpPr>
            <a:spLocks noGrp="1"/>
          </p:cNvSpPr>
          <p:nvPr>
            <p:ph type="title"/>
          </p:nvPr>
        </p:nvSpPr>
        <p:spPr>
          <a:xfrm>
            <a:off x="143555" y="64235"/>
            <a:ext cx="8246070" cy="739290"/>
          </a:xfrm>
        </p:spPr>
        <p:txBody>
          <a:bodyPr/>
          <a:lstStyle/>
          <a:p>
            <a:r>
              <a:rPr lang="it-IT" b="1" dirty="0" err="1"/>
              <a:t>Wait</a:t>
            </a:r>
            <a:r>
              <a:rPr lang="it-IT" b="1" dirty="0"/>
              <a:t> Time</a:t>
            </a:r>
          </a:p>
        </p:txBody>
      </p:sp>
      <p:graphicFrame>
        <p:nvGraphicFramePr>
          <p:cNvPr id="4" name="Segnaposto contenuto 3">
            <a:extLst>
              <a:ext uri="{FF2B5EF4-FFF2-40B4-BE49-F238E27FC236}">
                <a16:creationId xmlns:a16="http://schemas.microsoft.com/office/drawing/2014/main" id="{4F319ECD-5D0B-431B-AB87-E10EC0A53350}"/>
              </a:ext>
            </a:extLst>
          </p:cNvPr>
          <p:cNvGraphicFramePr>
            <a:graphicFrameLocks noGrp="1"/>
          </p:cNvGraphicFramePr>
          <p:nvPr>
            <p:ph idx="1"/>
            <p:extLst>
              <p:ext uri="{D42A27DB-BD31-4B8C-83A1-F6EECF244321}">
                <p14:modId xmlns:p14="http://schemas.microsoft.com/office/powerpoint/2010/main" val="1552977131"/>
              </p:ext>
            </p:extLst>
          </p:nvPr>
        </p:nvGraphicFramePr>
        <p:xfrm>
          <a:off x="907378" y="812381"/>
          <a:ext cx="7482247" cy="3207298"/>
        </p:xfrm>
        <a:graphic>
          <a:graphicData uri="http://schemas.openxmlformats.org/drawingml/2006/chart">
            <c:chart xmlns:c="http://schemas.openxmlformats.org/drawingml/2006/chart" xmlns:r="http://schemas.openxmlformats.org/officeDocument/2006/relationships" r:id="rId2"/>
          </a:graphicData>
        </a:graphic>
      </p:graphicFrame>
      <p:sp>
        <p:nvSpPr>
          <p:cNvPr id="6" name="Rettangolo 5">
            <a:extLst>
              <a:ext uri="{FF2B5EF4-FFF2-40B4-BE49-F238E27FC236}">
                <a16:creationId xmlns:a16="http://schemas.microsoft.com/office/drawing/2014/main" id="{911BFBA2-FCF1-4CCB-902D-B11D777D7D46}"/>
              </a:ext>
            </a:extLst>
          </p:cNvPr>
          <p:cNvSpPr/>
          <p:nvPr/>
        </p:nvSpPr>
        <p:spPr>
          <a:xfrm>
            <a:off x="143555" y="4125158"/>
            <a:ext cx="8856890" cy="954107"/>
          </a:xfrm>
          <a:prstGeom prst="rect">
            <a:avLst/>
          </a:prstGeom>
        </p:spPr>
        <p:txBody>
          <a:bodyPr wrap="square">
            <a:spAutoFit/>
          </a:bodyPr>
          <a:lstStyle/>
          <a:p>
            <a:r>
              <a:rPr lang="en-US" sz="1400" b="1" dirty="0">
                <a:solidFill>
                  <a:schemeClr val="bg1"/>
                </a:solidFill>
              </a:rPr>
              <a:t>Another key aspect this workflow model is able to handle successfully is the time spent in queue. </a:t>
            </a:r>
            <a:br>
              <a:rPr lang="en-US" sz="1400" b="1" dirty="0">
                <a:solidFill>
                  <a:schemeClr val="bg1"/>
                </a:solidFill>
              </a:rPr>
            </a:br>
            <a:r>
              <a:rPr lang="en-US" sz="1400" b="1" dirty="0">
                <a:solidFill>
                  <a:schemeClr val="bg1"/>
                </a:solidFill>
              </a:rPr>
              <a:t>As the process is being stressed, the amount of time a passenger spends queuing increases exponentially, however, it is important to notice that in the most common scenarios it never exceeds 100 seconds, reaching less than 300 seconds  during the busiest moments of the day. </a:t>
            </a:r>
            <a:endParaRPr lang="it-IT" sz="1400" b="1" dirty="0">
              <a:solidFill>
                <a:schemeClr val="bg1"/>
              </a:solidFill>
            </a:endParaRPr>
          </a:p>
        </p:txBody>
      </p:sp>
    </p:spTree>
    <p:extLst>
      <p:ext uri="{BB962C8B-B14F-4D97-AF65-F5344CB8AC3E}">
        <p14:creationId xmlns:p14="http://schemas.microsoft.com/office/powerpoint/2010/main" val="356812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07EDE-7246-4701-891D-16CE2FDF391A}"/>
              </a:ext>
            </a:extLst>
          </p:cNvPr>
          <p:cNvSpPr>
            <a:spLocks noGrp="1"/>
          </p:cNvSpPr>
          <p:nvPr>
            <p:ph type="title"/>
          </p:nvPr>
        </p:nvSpPr>
        <p:spPr>
          <a:xfrm>
            <a:off x="143555" y="281175"/>
            <a:ext cx="8246070" cy="739290"/>
          </a:xfrm>
        </p:spPr>
        <p:txBody>
          <a:bodyPr>
            <a:normAutofit/>
          </a:bodyPr>
          <a:lstStyle/>
          <a:p>
            <a:r>
              <a:rPr lang="en-US" b="1" dirty="0"/>
              <a:t>Theoretic values vs Simulated Values </a:t>
            </a:r>
            <a:endParaRPr lang="it-IT" b="1" dirty="0"/>
          </a:p>
        </p:txBody>
      </p:sp>
      <p:sp>
        <p:nvSpPr>
          <p:cNvPr id="3" name="Segnaposto contenuto 2">
            <a:extLst>
              <a:ext uri="{FF2B5EF4-FFF2-40B4-BE49-F238E27FC236}">
                <a16:creationId xmlns:a16="http://schemas.microsoft.com/office/drawing/2014/main" id="{3462C039-5EC1-4C5E-A4FA-C4F14942223F}"/>
              </a:ext>
            </a:extLst>
          </p:cNvPr>
          <p:cNvSpPr>
            <a:spLocks noGrp="1"/>
          </p:cNvSpPr>
          <p:nvPr>
            <p:ph idx="1"/>
          </p:nvPr>
        </p:nvSpPr>
        <p:spPr>
          <a:xfrm>
            <a:off x="448966" y="1350110"/>
            <a:ext cx="8246070" cy="2901395"/>
          </a:xfrm>
        </p:spPr>
        <p:txBody>
          <a:bodyPr/>
          <a:lstStyle/>
          <a:p>
            <a:pPr marL="0" indent="0">
              <a:buNone/>
            </a:pPr>
            <a:r>
              <a:rPr lang="en-US" b="1" dirty="0"/>
              <a:t>The </a:t>
            </a:r>
            <a:r>
              <a:rPr lang="en-US" b="1" dirty="0" err="1"/>
              <a:t>YasperTool</a:t>
            </a:r>
            <a:r>
              <a:rPr lang="en-US" b="1" dirty="0"/>
              <a:t> offers the opportunity to verify the values obtained using the results of the queuing theory with those resulting from a stochastic process ran on the software. Since the model built contains many estimations, it is better to run a sufficient long simulation (10k tokens).</a:t>
            </a:r>
            <a:endParaRPr lang="it-IT" b="1" dirty="0"/>
          </a:p>
        </p:txBody>
      </p:sp>
    </p:spTree>
    <p:extLst>
      <p:ext uri="{BB962C8B-B14F-4D97-AF65-F5344CB8AC3E}">
        <p14:creationId xmlns:p14="http://schemas.microsoft.com/office/powerpoint/2010/main" val="2919982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afico 6">
            <a:extLst>
              <a:ext uri="{FF2B5EF4-FFF2-40B4-BE49-F238E27FC236}">
                <a16:creationId xmlns:a16="http://schemas.microsoft.com/office/drawing/2014/main" id="{C8EE2880-6CA7-4F1D-BC61-7BA8E8193993}"/>
              </a:ext>
            </a:extLst>
          </p:cNvPr>
          <p:cNvGraphicFramePr>
            <a:graphicFrameLocks/>
          </p:cNvGraphicFramePr>
          <p:nvPr>
            <p:extLst>
              <p:ext uri="{D42A27DB-BD31-4B8C-83A1-F6EECF244321}">
                <p14:modId xmlns:p14="http://schemas.microsoft.com/office/powerpoint/2010/main" val="2771430946"/>
              </p:ext>
            </p:extLst>
          </p:nvPr>
        </p:nvGraphicFramePr>
        <p:xfrm>
          <a:off x="4724705" y="586585"/>
          <a:ext cx="4275740" cy="35791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fico 7">
            <a:extLst>
              <a:ext uri="{FF2B5EF4-FFF2-40B4-BE49-F238E27FC236}">
                <a16:creationId xmlns:a16="http://schemas.microsoft.com/office/drawing/2014/main" id="{9EF829A5-9C8D-4FFC-965A-055B918E8998}"/>
              </a:ext>
            </a:extLst>
          </p:cNvPr>
          <p:cNvGraphicFramePr>
            <a:graphicFrameLocks/>
          </p:cNvGraphicFramePr>
          <p:nvPr>
            <p:extLst>
              <p:ext uri="{D42A27DB-BD31-4B8C-83A1-F6EECF244321}">
                <p14:modId xmlns:p14="http://schemas.microsoft.com/office/powerpoint/2010/main" val="2148927658"/>
              </p:ext>
            </p:extLst>
          </p:nvPr>
        </p:nvGraphicFramePr>
        <p:xfrm>
          <a:off x="108756" y="586585"/>
          <a:ext cx="4310540" cy="357917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ttangolo 9">
            <a:extLst>
              <a:ext uri="{FF2B5EF4-FFF2-40B4-BE49-F238E27FC236}">
                <a16:creationId xmlns:a16="http://schemas.microsoft.com/office/drawing/2014/main" id="{95F579C4-CD18-4802-9D28-CFD4DEB59C5E}"/>
              </a:ext>
            </a:extLst>
          </p:cNvPr>
          <p:cNvSpPr/>
          <p:nvPr/>
        </p:nvSpPr>
        <p:spPr>
          <a:xfrm>
            <a:off x="142532" y="4315410"/>
            <a:ext cx="8705208" cy="646331"/>
          </a:xfrm>
          <a:prstGeom prst="rect">
            <a:avLst/>
          </a:prstGeom>
        </p:spPr>
        <p:txBody>
          <a:bodyPr wrap="square">
            <a:spAutoFit/>
          </a:bodyPr>
          <a:lstStyle/>
          <a:p>
            <a:r>
              <a:rPr lang="en-US" b="1" dirty="0">
                <a:solidFill>
                  <a:schemeClr val="bg1"/>
                </a:solidFill>
              </a:rPr>
              <a:t>The rightmost ρ are those with an higher variability, this is because they are the best indicators of the accuracy of the analysis.</a:t>
            </a:r>
          </a:p>
        </p:txBody>
      </p:sp>
    </p:spTree>
    <p:extLst>
      <p:ext uri="{BB962C8B-B14F-4D97-AF65-F5344CB8AC3E}">
        <p14:creationId xmlns:p14="http://schemas.microsoft.com/office/powerpoint/2010/main" val="2514997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79E2F43E-30C9-410A-845E-55236BD17D8E}"/>
              </a:ext>
            </a:extLst>
          </p:cNvPr>
          <p:cNvGraphicFramePr>
            <a:graphicFrameLocks/>
          </p:cNvGraphicFramePr>
          <p:nvPr>
            <p:extLst>
              <p:ext uri="{D42A27DB-BD31-4B8C-83A1-F6EECF244321}">
                <p14:modId xmlns:p14="http://schemas.microsoft.com/office/powerpoint/2010/main" val="3646743901"/>
              </p:ext>
            </p:extLst>
          </p:nvPr>
        </p:nvGraphicFramePr>
        <p:xfrm>
          <a:off x="89096" y="1350110"/>
          <a:ext cx="4275740" cy="3413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co 2">
            <a:extLst>
              <a:ext uri="{FF2B5EF4-FFF2-40B4-BE49-F238E27FC236}">
                <a16:creationId xmlns:a16="http://schemas.microsoft.com/office/drawing/2014/main" id="{4F319ECD-5D0B-431B-AB87-E10EC0A53350}"/>
              </a:ext>
            </a:extLst>
          </p:cNvPr>
          <p:cNvGraphicFramePr>
            <a:graphicFrameLocks/>
          </p:cNvGraphicFramePr>
          <p:nvPr>
            <p:extLst>
              <p:ext uri="{D42A27DB-BD31-4B8C-83A1-F6EECF244321}">
                <p14:modId xmlns:p14="http://schemas.microsoft.com/office/powerpoint/2010/main" val="823198708"/>
              </p:ext>
            </p:extLst>
          </p:nvPr>
        </p:nvGraphicFramePr>
        <p:xfrm>
          <a:off x="4487531" y="1386764"/>
          <a:ext cx="4567373" cy="3376754"/>
        </p:xfrm>
        <a:graphic>
          <a:graphicData uri="http://schemas.openxmlformats.org/drawingml/2006/chart">
            <c:chart xmlns:c="http://schemas.openxmlformats.org/drawingml/2006/chart" xmlns:r="http://schemas.openxmlformats.org/officeDocument/2006/relationships" r:id="rId3"/>
          </a:graphicData>
        </a:graphic>
      </p:graphicFrame>
      <p:sp>
        <p:nvSpPr>
          <p:cNvPr id="4" name="Rettangolo 3">
            <a:extLst>
              <a:ext uri="{FF2B5EF4-FFF2-40B4-BE49-F238E27FC236}">
                <a16:creationId xmlns:a16="http://schemas.microsoft.com/office/drawing/2014/main" id="{45B25F86-9AB1-4F16-87BB-A1A7293E6F46}"/>
              </a:ext>
            </a:extLst>
          </p:cNvPr>
          <p:cNvSpPr/>
          <p:nvPr/>
        </p:nvSpPr>
        <p:spPr>
          <a:xfrm>
            <a:off x="85186" y="281175"/>
            <a:ext cx="7069074" cy="375552"/>
          </a:xfrm>
          <a:prstGeom prst="rect">
            <a:avLst/>
          </a:prstGeom>
        </p:spPr>
        <p:txBody>
          <a:bodyPr wrap="square">
            <a:spAutoFit/>
          </a:bodyPr>
          <a:lstStyle/>
          <a:p>
            <a:pPr>
              <a:lnSpc>
                <a:spcPct val="107000"/>
              </a:lnSpc>
              <a:spcAft>
                <a:spcPts val="800"/>
              </a:spcAft>
            </a:pPr>
            <a:r>
              <a:rPr lang="en-GB" b="1" dirty="0">
                <a:solidFill>
                  <a:schemeClr val="bg1"/>
                </a:solidFill>
                <a:ea typeface="Calibri" panose="020F0502020204030204" pitchFamily="34" charset="0"/>
                <a:cs typeface="Times New Roman" panose="02020603050405020304" pitchFamily="18" charset="0"/>
              </a:rPr>
              <a:t>The theoretic curves and the simulated ones overlap almost perfectly. </a:t>
            </a:r>
            <a:endParaRPr lang="it-IT" sz="2400" b="1"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5972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81175"/>
            <a:ext cx="8246070" cy="739290"/>
          </a:xfrm>
        </p:spPr>
        <p:txBody>
          <a:bodyPr>
            <a:normAutofit/>
          </a:bodyPr>
          <a:lstStyle/>
          <a:p>
            <a:r>
              <a:rPr lang="en-US" b="1" dirty="0"/>
              <a:t>  </a:t>
            </a:r>
            <a:r>
              <a:rPr lang="en-GB" b="1" dirty="0">
                <a:effectLst/>
              </a:rPr>
              <a:t>Further Suggestions: IOT</a:t>
            </a:r>
            <a:endParaRPr lang="en-US" b="1" dirty="0"/>
          </a:p>
        </p:txBody>
      </p:sp>
      <p:sp>
        <p:nvSpPr>
          <p:cNvPr id="4" name="TextBox 3"/>
          <p:cNvSpPr txBox="1"/>
          <p:nvPr/>
        </p:nvSpPr>
        <p:spPr>
          <a:xfrm>
            <a:off x="296260" y="1111627"/>
            <a:ext cx="8398775" cy="4278094"/>
          </a:xfrm>
          <a:prstGeom prst="rect">
            <a:avLst/>
          </a:prstGeom>
          <a:noFill/>
        </p:spPr>
        <p:txBody>
          <a:bodyPr wrap="square" rtlCol="0">
            <a:spAutoFit/>
          </a:bodyPr>
          <a:lstStyle/>
          <a:p>
            <a:r>
              <a:rPr lang="en-US" sz="1600" b="1" dirty="0">
                <a:solidFill>
                  <a:schemeClr val="bg1"/>
                </a:solidFill>
              </a:rPr>
              <a:t>Definition: the interconnection via the Internet of computing devices embedded in everyday objects, enabling them to send and receive data.</a:t>
            </a:r>
            <a:br>
              <a:rPr lang="en-US" sz="1600" b="1" dirty="0">
                <a:solidFill>
                  <a:schemeClr val="bg1"/>
                </a:solidFill>
              </a:rPr>
            </a:br>
            <a:endParaRPr lang="en-US" sz="1600" b="1" dirty="0">
              <a:solidFill>
                <a:schemeClr val="bg1"/>
              </a:solidFill>
            </a:endParaRPr>
          </a:p>
          <a:p>
            <a:r>
              <a:rPr lang="en-US" sz="1600" b="1" dirty="0">
                <a:solidFill>
                  <a:schemeClr val="bg1"/>
                </a:solidFill>
              </a:rPr>
              <a:t>In the airport workflow, it is possible to easily implement IOT in both task 2 (Check-in) and task 7 (Proceed to the Airplane). </a:t>
            </a:r>
          </a:p>
          <a:p>
            <a:r>
              <a:rPr lang="en-US" sz="1600" b="1" dirty="0">
                <a:solidFill>
                  <a:schemeClr val="bg1"/>
                </a:solidFill>
              </a:rPr>
              <a:t>The idea is to carry on all the check-in online so that the customers, once entered in the airport, simply need to scan their </a:t>
            </a:r>
            <a:r>
              <a:rPr lang="en-US" sz="1600" b="1" dirty="0" err="1">
                <a:solidFill>
                  <a:schemeClr val="bg1"/>
                </a:solidFill>
              </a:rPr>
              <a:t>Qr</a:t>
            </a:r>
            <a:r>
              <a:rPr lang="en-US" sz="1600" b="1" dirty="0">
                <a:solidFill>
                  <a:schemeClr val="bg1"/>
                </a:solidFill>
              </a:rPr>
              <a:t> code ticket on the lector and directly proceed to drop their luggage and go to security. This will save the time that is required to do the check-in process. </a:t>
            </a:r>
          </a:p>
          <a:p>
            <a:r>
              <a:rPr lang="en-US" sz="1600" b="1" dirty="0">
                <a:solidFill>
                  <a:schemeClr val="bg1"/>
                </a:solidFill>
              </a:rPr>
              <a:t>For task 7, it would be ideal to have electronic gates before the airplane where the boarding passes will have a </a:t>
            </a:r>
            <a:r>
              <a:rPr lang="en-US" sz="1600" b="1" dirty="0" err="1">
                <a:solidFill>
                  <a:schemeClr val="bg1"/>
                </a:solidFill>
              </a:rPr>
              <a:t>Qr</a:t>
            </a:r>
            <a:r>
              <a:rPr lang="en-US" sz="1600" b="1" dirty="0">
                <a:solidFill>
                  <a:schemeClr val="bg1"/>
                </a:solidFill>
              </a:rPr>
              <a:t>-code that can be scanned and the doors open automatically to enter the airplane. This will also save more time. </a:t>
            </a:r>
          </a:p>
          <a:p>
            <a:endParaRPr lang="en-US" sz="1600" b="1" dirty="0">
              <a:solidFill>
                <a:schemeClr val="bg1"/>
              </a:solidFill>
            </a:endParaRPr>
          </a:p>
          <a:p>
            <a:r>
              <a:rPr lang="en-US" sz="1600" b="1" dirty="0">
                <a:solidFill>
                  <a:schemeClr val="bg1"/>
                </a:solidFill>
              </a:rPr>
              <a:t>The time that is saved could be utilized these days by dealing with the coronavirus issues, where airports will require more time to do a medical check-up and that time could be allocated by implementing more technology into the workflow of the airports.</a:t>
            </a:r>
          </a:p>
          <a:p>
            <a:r>
              <a:rPr lang="en-US" sz="1600" b="1" dirty="0">
                <a:solidFill>
                  <a:schemeClr val="bg1"/>
                </a:solidFill>
              </a:rPr>
              <a:t> </a:t>
            </a:r>
          </a:p>
          <a:p>
            <a:pPr algn="just"/>
            <a:endParaRPr lang="en-US" sz="1600" b="1" dirty="0">
              <a:solidFill>
                <a:schemeClr val="bg1"/>
              </a:solidFill>
            </a:endParaRPr>
          </a:p>
        </p:txBody>
      </p:sp>
    </p:spTree>
    <p:extLst>
      <p:ext uri="{BB962C8B-B14F-4D97-AF65-F5344CB8AC3E}">
        <p14:creationId xmlns:p14="http://schemas.microsoft.com/office/powerpoint/2010/main" val="103834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extLst>
              <a:ext uri="{BEBA8EAE-BF5A-486C-A8C5-ECC9F3942E4B}">
                <a14:imgProps xmlns:a14="http://schemas.microsoft.com/office/drawing/2010/main">
                  <a14:imgLayer r:embed="rId4">
                    <a14:imgEffect>
                      <a14:artisticPastelsSmooth trans="20000" scaling="1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0B266F70-6A9E-4B9D-9181-7E37586C2BDC}"/>
              </a:ext>
            </a:extLst>
          </p:cNvPr>
          <p:cNvSpPr>
            <a:spLocks noGrp="1"/>
          </p:cNvSpPr>
          <p:nvPr>
            <p:ph idx="1"/>
          </p:nvPr>
        </p:nvSpPr>
        <p:spPr>
          <a:xfrm>
            <a:off x="296260" y="128470"/>
            <a:ext cx="8398776" cy="4581149"/>
          </a:xfrm>
        </p:spPr>
        <p:txBody>
          <a:bodyPr>
            <a:noAutofit/>
          </a:bodyPr>
          <a:lstStyle/>
          <a:p>
            <a:pPr marL="0" indent="0">
              <a:buNone/>
            </a:pPr>
            <a:r>
              <a:rPr lang="en-US" sz="2400" b="1" dirty="0"/>
              <a:t>The YASPER Layout shown above illustrates how the project was carried out, and the steps that a passenger would take to reach the plane.</a:t>
            </a:r>
          </a:p>
          <a:p>
            <a:pPr marL="0" indent="0">
              <a:buNone/>
            </a:pPr>
            <a:endParaRPr lang="en-US" sz="2400" b="1" dirty="0"/>
          </a:p>
          <a:p>
            <a:pPr marL="0" indent="0">
              <a:buNone/>
            </a:pPr>
            <a:r>
              <a:rPr lang="en-US" sz="2400" b="1" dirty="0"/>
              <a:t>The steps that are taken to reach the plane are: </a:t>
            </a:r>
            <a:endParaRPr lang="it-IT" sz="2400" b="1" dirty="0"/>
          </a:p>
          <a:p>
            <a:pPr lvl="0"/>
            <a:r>
              <a:rPr lang="en-US" sz="2400" b="1" dirty="0"/>
              <a:t>Buy a ticket (Task 1)</a:t>
            </a:r>
            <a:endParaRPr lang="it-IT" sz="2400" b="1" dirty="0"/>
          </a:p>
          <a:p>
            <a:pPr lvl="0"/>
            <a:r>
              <a:rPr lang="en-US" sz="2400" b="1" dirty="0"/>
              <a:t>Check in (Task 2)</a:t>
            </a:r>
            <a:endParaRPr lang="it-IT" sz="2400" b="1" dirty="0"/>
          </a:p>
          <a:p>
            <a:pPr lvl="0"/>
            <a:r>
              <a:rPr lang="en-US" sz="2400" b="1" dirty="0"/>
              <a:t>Go to the security gates (Task 3)</a:t>
            </a:r>
            <a:endParaRPr lang="it-IT" sz="2400" b="1" dirty="0"/>
          </a:p>
          <a:p>
            <a:pPr lvl="0"/>
            <a:r>
              <a:rPr lang="en-US" sz="2400" b="1" dirty="0"/>
              <a:t>Luggage X-Ray (Task 4)</a:t>
            </a:r>
            <a:endParaRPr lang="it-IT" sz="2400" b="1" dirty="0"/>
          </a:p>
          <a:p>
            <a:pPr lvl="0"/>
            <a:r>
              <a:rPr lang="en-US" sz="2400" b="1" dirty="0"/>
              <a:t>Security X-ray and Inspection (Task 5 &amp; Task 6)</a:t>
            </a:r>
            <a:endParaRPr lang="it-IT" sz="2400" b="1" dirty="0"/>
          </a:p>
          <a:p>
            <a:r>
              <a:rPr lang="en-US" sz="2400" b="1" dirty="0"/>
              <a:t>Proceed to the Airplane (Task 7)</a:t>
            </a:r>
            <a:endParaRPr lang="it-IT" sz="2400" b="1" dirty="0"/>
          </a:p>
        </p:txBody>
      </p:sp>
    </p:spTree>
    <p:extLst>
      <p:ext uri="{BB962C8B-B14F-4D97-AF65-F5344CB8AC3E}">
        <p14:creationId xmlns:p14="http://schemas.microsoft.com/office/powerpoint/2010/main" val="3101325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87377D0D-DE3C-49DB-B261-D3EECE401AC3}"/>
              </a:ext>
            </a:extLst>
          </p:cNvPr>
          <p:cNvPicPr>
            <a:picLocks noChangeAspect="1"/>
          </p:cNvPicPr>
          <p:nvPr/>
        </p:nvPicPr>
        <p:blipFill>
          <a:blip r:embed="rId2"/>
          <a:stretch>
            <a:fillRect/>
          </a:stretch>
        </p:blipFill>
        <p:spPr>
          <a:xfrm>
            <a:off x="71777" y="128470"/>
            <a:ext cx="9000445" cy="4886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8091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fico 3">
            <a:extLst>
              <a:ext uri="{FF2B5EF4-FFF2-40B4-BE49-F238E27FC236}">
                <a16:creationId xmlns:a16="http://schemas.microsoft.com/office/drawing/2014/main" id="{C5BBAB9F-9645-4352-AFFF-D9A6F80710B6}"/>
              </a:ext>
            </a:extLst>
          </p:cNvPr>
          <p:cNvGraphicFramePr>
            <a:graphicFrameLocks/>
          </p:cNvGraphicFramePr>
          <p:nvPr>
            <p:extLst>
              <p:ext uri="{D42A27DB-BD31-4B8C-83A1-F6EECF244321}">
                <p14:modId xmlns:p14="http://schemas.microsoft.com/office/powerpoint/2010/main" val="3756702367"/>
              </p:ext>
            </p:extLst>
          </p:nvPr>
        </p:nvGraphicFramePr>
        <p:xfrm>
          <a:off x="74980" y="281175"/>
          <a:ext cx="4497020" cy="37083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ico 4">
            <a:extLst>
              <a:ext uri="{FF2B5EF4-FFF2-40B4-BE49-F238E27FC236}">
                <a16:creationId xmlns:a16="http://schemas.microsoft.com/office/drawing/2014/main" id="{61A34368-3112-498A-BE74-F29AD38768B3}"/>
              </a:ext>
            </a:extLst>
          </p:cNvPr>
          <p:cNvGraphicFramePr>
            <a:graphicFrameLocks/>
          </p:cNvGraphicFramePr>
          <p:nvPr>
            <p:extLst>
              <p:ext uri="{D42A27DB-BD31-4B8C-83A1-F6EECF244321}">
                <p14:modId xmlns:p14="http://schemas.microsoft.com/office/powerpoint/2010/main" val="1711597156"/>
              </p:ext>
            </p:extLst>
          </p:nvPr>
        </p:nvGraphicFramePr>
        <p:xfrm>
          <a:off x="4724399" y="259474"/>
          <a:ext cx="4288441" cy="3730020"/>
        </p:xfrm>
        <a:graphic>
          <a:graphicData uri="http://schemas.openxmlformats.org/drawingml/2006/chart">
            <c:chart xmlns:c="http://schemas.openxmlformats.org/drawingml/2006/chart" xmlns:r="http://schemas.openxmlformats.org/officeDocument/2006/relationships" r:id="rId3"/>
          </a:graphicData>
        </a:graphic>
      </p:graphicFrame>
      <p:sp>
        <p:nvSpPr>
          <p:cNvPr id="7" name="Rettangolo 6">
            <a:extLst>
              <a:ext uri="{FF2B5EF4-FFF2-40B4-BE49-F238E27FC236}">
                <a16:creationId xmlns:a16="http://schemas.microsoft.com/office/drawing/2014/main" id="{5D5406BD-FC4B-4A26-8ADE-96990C96BC1C}"/>
              </a:ext>
            </a:extLst>
          </p:cNvPr>
          <p:cNvSpPr/>
          <p:nvPr/>
        </p:nvSpPr>
        <p:spPr>
          <a:xfrm>
            <a:off x="146049" y="4404210"/>
            <a:ext cx="8866791" cy="646331"/>
          </a:xfrm>
          <a:prstGeom prst="rect">
            <a:avLst/>
          </a:prstGeom>
        </p:spPr>
        <p:txBody>
          <a:bodyPr wrap="square">
            <a:spAutoFit/>
          </a:bodyPr>
          <a:lstStyle/>
          <a:p>
            <a:r>
              <a:rPr lang="en-US" b="1" dirty="0">
                <a:solidFill>
                  <a:schemeClr val="bg1"/>
                </a:solidFill>
              </a:rPr>
              <a:t>For those tasks it drastically reduces the traffic intensity and the mean waiting time in the queue.</a:t>
            </a:r>
            <a:endParaRPr lang="it-IT" b="1" dirty="0">
              <a:solidFill>
                <a:schemeClr val="bg1"/>
              </a:solidFill>
            </a:endParaRPr>
          </a:p>
        </p:txBody>
      </p:sp>
    </p:spTree>
    <p:extLst>
      <p:ext uri="{BB962C8B-B14F-4D97-AF65-F5344CB8AC3E}">
        <p14:creationId xmlns:p14="http://schemas.microsoft.com/office/powerpoint/2010/main" val="3321919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fico 4">
            <a:extLst>
              <a:ext uri="{FF2B5EF4-FFF2-40B4-BE49-F238E27FC236}">
                <a16:creationId xmlns:a16="http://schemas.microsoft.com/office/drawing/2014/main" id="{4F319ECD-5D0B-431B-AB87-E10EC0A53350}"/>
              </a:ext>
            </a:extLst>
          </p:cNvPr>
          <p:cNvGraphicFramePr>
            <a:graphicFrameLocks/>
          </p:cNvGraphicFramePr>
          <p:nvPr>
            <p:extLst>
              <p:ext uri="{D42A27DB-BD31-4B8C-83A1-F6EECF244321}">
                <p14:modId xmlns:p14="http://schemas.microsoft.com/office/powerpoint/2010/main" val="324319242"/>
              </p:ext>
            </p:extLst>
          </p:nvPr>
        </p:nvGraphicFramePr>
        <p:xfrm>
          <a:off x="4572000" y="549012"/>
          <a:ext cx="4417252" cy="3451352"/>
        </p:xfrm>
        <a:graphic>
          <a:graphicData uri="http://schemas.openxmlformats.org/drawingml/2006/chart">
            <c:chart xmlns:c="http://schemas.openxmlformats.org/drawingml/2006/chart" xmlns:r="http://schemas.openxmlformats.org/officeDocument/2006/relationships" r:id="rId2"/>
          </a:graphicData>
        </a:graphic>
      </p:graphicFrame>
      <p:sp>
        <p:nvSpPr>
          <p:cNvPr id="7" name="Rettangolo 6">
            <a:extLst>
              <a:ext uri="{FF2B5EF4-FFF2-40B4-BE49-F238E27FC236}">
                <a16:creationId xmlns:a16="http://schemas.microsoft.com/office/drawing/2014/main" id="{23F8606B-7824-41DB-ABB8-ACF06B93C6AA}"/>
              </a:ext>
            </a:extLst>
          </p:cNvPr>
          <p:cNvSpPr/>
          <p:nvPr/>
        </p:nvSpPr>
        <p:spPr>
          <a:xfrm>
            <a:off x="116075" y="4233749"/>
            <a:ext cx="8704185" cy="646331"/>
          </a:xfrm>
          <a:prstGeom prst="rect">
            <a:avLst/>
          </a:prstGeom>
        </p:spPr>
        <p:txBody>
          <a:bodyPr wrap="square">
            <a:spAutoFit/>
          </a:bodyPr>
          <a:lstStyle/>
          <a:p>
            <a:r>
              <a:rPr lang="en-US" b="1" dirty="0">
                <a:solidFill>
                  <a:schemeClr val="bg1"/>
                </a:solidFill>
              </a:rPr>
              <a:t>Although IOT has been implemented on just two tasks, it has  a positive impact in term of time-saving on the whole process.    </a:t>
            </a:r>
            <a:endParaRPr lang="it-IT" b="1" dirty="0">
              <a:solidFill>
                <a:schemeClr val="bg1"/>
              </a:solidFill>
            </a:endParaRPr>
          </a:p>
        </p:txBody>
      </p:sp>
      <p:graphicFrame>
        <p:nvGraphicFramePr>
          <p:cNvPr id="8" name="Grafico 7">
            <a:extLst>
              <a:ext uri="{FF2B5EF4-FFF2-40B4-BE49-F238E27FC236}">
                <a16:creationId xmlns:a16="http://schemas.microsoft.com/office/drawing/2014/main" id="{79E2F43E-30C9-410A-845E-55236BD17D8E}"/>
              </a:ext>
            </a:extLst>
          </p:cNvPr>
          <p:cNvGraphicFramePr>
            <a:graphicFrameLocks/>
          </p:cNvGraphicFramePr>
          <p:nvPr>
            <p:extLst>
              <p:ext uri="{D42A27DB-BD31-4B8C-83A1-F6EECF244321}">
                <p14:modId xmlns:p14="http://schemas.microsoft.com/office/powerpoint/2010/main" val="484239279"/>
              </p:ext>
            </p:extLst>
          </p:nvPr>
        </p:nvGraphicFramePr>
        <p:xfrm>
          <a:off x="94889" y="495522"/>
          <a:ext cx="4324405" cy="3503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7057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6C605-E3F1-4FF1-9A71-374A4515C1E1}"/>
              </a:ext>
            </a:extLst>
          </p:cNvPr>
          <p:cNvSpPr>
            <a:spLocks noGrp="1"/>
          </p:cNvSpPr>
          <p:nvPr>
            <p:ph type="title"/>
          </p:nvPr>
        </p:nvSpPr>
        <p:spPr>
          <a:xfrm>
            <a:off x="296260" y="217811"/>
            <a:ext cx="8246070" cy="739290"/>
          </a:xfrm>
        </p:spPr>
        <p:txBody>
          <a:bodyPr/>
          <a:lstStyle/>
          <a:p>
            <a:r>
              <a:rPr lang="it-IT" b="1" dirty="0" err="1"/>
              <a:t>Conclusion</a:t>
            </a:r>
            <a:endParaRPr lang="it-IT" b="1" dirty="0"/>
          </a:p>
        </p:txBody>
      </p:sp>
      <p:sp>
        <p:nvSpPr>
          <p:cNvPr id="3" name="Segnaposto contenuto 2">
            <a:extLst>
              <a:ext uri="{FF2B5EF4-FFF2-40B4-BE49-F238E27FC236}">
                <a16:creationId xmlns:a16="http://schemas.microsoft.com/office/drawing/2014/main" id="{53B10308-BF23-4082-A6D6-70AE90F1B604}"/>
              </a:ext>
            </a:extLst>
          </p:cNvPr>
          <p:cNvSpPr>
            <a:spLocks noGrp="1"/>
          </p:cNvSpPr>
          <p:nvPr>
            <p:ph idx="1"/>
          </p:nvPr>
        </p:nvSpPr>
        <p:spPr/>
        <p:txBody>
          <a:bodyPr/>
          <a:lstStyle/>
          <a:p>
            <a:endParaRPr lang="it-IT" dirty="0"/>
          </a:p>
          <a:p>
            <a:endParaRPr lang="it-IT" dirty="0"/>
          </a:p>
        </p:txBody>
      </p:sp>
      <p:sp>
        <p:nvSpPr>
          <p:cNvPr id="5" name="Rettangolo 4">
            <a:extLst>
              <a:ext uri="{FF2B5EF4-FFF2-40B4-BE49-F238E27FC236}">
                <a16:creationId xmlns:a16="http://schemas.microsoft.com/office/drawing/2014/main" id="{4C9C4D32-1E96-46FD-B77F-4E3D8F463D94}"/>
              </a:ext>
            </a:extLst>
          </p:cNvPr>
          <p:cNvSpPr/>
          <p:nvPr/>
        </p:nvSpPr>
        <p:spPr>
          <a:xfrm>
            <a:off x="143555" y="1568788"/>
            <a:ext cx="9009595" cy="2554545"/>
          </a:xfrm>
          <a:prstGeom prst="rect">
            <a:avLst/>
          </a:prstGeom>
        </p:spPr>
        <p:txBody>
          <a:bodyPr wrap="square">
            <a:spAutoFit/>
          </a:bodyPr>
          <a:lstStyle/>
          <a:p>
            <a:r>
              <a:rPr lang="en-US" sz="2000" b="1" dirty="0">
                <a:solidFill>
                  <a:schemeClr val="bg1"/>
                </a:solidFill>
              </a:rPr>
              <a:t>The methodological tools we have seen along the whole analysis allow predicting and better planning the ideal workflow structure leading to the best results in terms of efficiency, effectiveness, and smart usage of the resources available. </a:t>
            </a:r>
            <a:br>
              <a:rPr lang="en-US" sz="2000" b="1" dirty="0">
                <a:solidFill>
                  <a:schemeClr val="bg1"/>
                </a:solidFill>
              </a:rPr>
            </a:br>
            <a:br>
              <a:rPr lang="en-US" sz="2000" b="1" dirty="0">
                <a:solidFill>
                  <a:schemeClr val="bg1"/>
                </a:solidFill>
              </a:rPr>
            </a:br>
            <a:endParaRPr lang="en-US" sz="2000" b="1" dirty="0">
              <a:solidFill>
                <a:schemeClr val="bg1"/>
              </a:solidFill>
            </a:endParaRPr>
          </a:p>
          <a:p>
            <a:endParaRPr lang="en-US" sz="2000" b="1" dirty="0">
              <a:solidFill>
                <a:schemeClr val="bg1"/>
              </a:solidFill>
            </a:endParaRPr>
          </a:p>
          <a:p>
            <a:r>
              <a:rPr lang="en-US" sz="2000" b="1" dirty="0">
                <a:solidFill>
                  <a:schemeClr val="bg1"/>
                </a:solidFill>
              </a:rPr>
              <a:t>Moreover, cutting-edge technology, such IoT devices, still offers margin on improvement.</a:t>
            </a:r>
            <a:endParaRPr lang="it-IT" sz="2000" b="1" dirty="0">
              <a:solidFill>
                <a:schemeClr val="bg1"/>
              </a:solidFill>
            </a:endParaRPr>
          </a:p>
        </p:txBody>
      </p:sp>
    </p:spTree>
    <p:extLst>
      <p:ext uri="{BB962C8B-B14F-4D97-AF65-F5344CB8AC3E}">
        <p14:creationId xmlns:p14="http://schemas.microsoft.com/office/powerpoint/2010/main" val="3162862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37D0EF4-E60B-4A48-BE99-04E691BCDCEE}"/>
              </a:ext>
            </a:extLst>
          </p:cNvPr>
          <p:cNvSpPr>
            <a:spLocks noGrp="1"/>
          </p:cNvSpPr>
          <p:nvPr>
            <p:ph idx="1"/>
          </p:nvPr>
        </p:nvSpPr>
        <p:spPr/>
        <p:txBody>
          <a:bodyPr>
            <a:normAutofit/>
          </a:bodyPr>
          <a:lstStyle/>
          <a:p>
            <a:pPr marL="0" indent="0" algn="ctr">
              <a:buNone/>
            </a:pPr>
            <a:r>
              <a:rPr lang="it-IT" sz="6600" b="1" i="1" dirty="0"/>
              <a:t>THANKS FOR YOUR ATTENTION</a:t>
            </a:r>
          </a:p>
        </p:txBody>
      </p:sp>
    </p:spTree>
    <p:extLst>
      <p:ext uri="{BB962C8B-B14F-4D97-AF65-F5344CB8AC3E}">
        <p14:creationId xmlns:p14="http://schemas.microsoft.com/office/powerpoint/2010/main" val="166316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28470"/>
            <a:ext cx="8246070" cy="739290"/>
          </a:xfrm>
        </p:spPr>
        <p:txBody>
          <a:bodyPr>
            <a:noAutofit/>
          </a:bodyPr>
          <a:lstStyle/>
          <a:p>
            <a:r>
              <a:rPr lang="en-US" sz="4800" b="1" dirty="0"/>
              <a:t>Roles of Tasks</a:t>
            </a:r>
          </a:p>
        </p:txBody>
      </p:sp>
      <p:pic>
        <p:nvPicPr>
          <p:cNvPr id="3" name="Immagine 2">
            <a:extLst>
              <a:ext uri="{FF2B5EF4-FFF2-40B4-BE49-F238E27FC236}">
                <a16:creationId xmlns:a16="http://schemas.microsoft.com/office/drawing/2014/main" id="{DE6725B5-6500-44CC-AE6A-CCB5096FBB02}"/>
              </a:ext>
            </a:extLst>
          </p:cNvPr>
          <p:cNvPicPr>
            <a:picLocks noChangeAspect="1"/>
          </p:cNvPicPr>
          <p:nvPr/>
        </p:nvPicPr>
        <p:blipFill>
          <a:blip r:embed="rId2"/>
          <a:stretch>
            <a:fillRect/>
          </a:stretch>
        </p:blipFill>
        <p:spPr>
          <a:xfrm>
            <a:off x="224482" y="1655520"/>
            <a:ext cx="8695035" cy="1997831"/>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oftEdge rad="38100"/>
          </a:effectLst>
        </p:spPr>
      </p:pic>
    </p:spTree>
    <p:extLst>
      <p:ext uri="{BB962C8B-B14F-4D97-AF65-F5344CB8AC3E}">
        <p14:creationId xmlns:p14="http://schemas.microsoft.com/office/powerpoint/2010/main" val="294771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DA3F-7AA9-49E7-998E-CA2247915B86}"/>
              </a:ext>
            </a:extLst>
          </p:cNvPr>
          <p:cNvSpPr>
            <a:spLocks noGrp="1"/>
          </p:cNvSpPr>
          <p:nvPr>
            <p:ph type="title"/>
          </p:nvPr>
        </p:nvSpPr>
        <p:spPr/>
        <p:txBody>
          <a:bodyPr>
            <a:noAutofit/>
          </a:bodyPr>
          <a:lstStyle/>
          <a:p>
            <a:pPr algn="l"/>
            <a:br>
              <a:rPr lang="en-GB" sz="2400" b="1" dirty="0">
                <a:solidFill>
                  <a:schemeClr val="bg1"/>
                </a:solidFill>
              </a:rPr>
            </a:br>
            <a:br>
              <a:rPr lang="en-GB" sz="2400" b="1" dirty="0">
                <a:solidFill>
                  <a:schemeClr val="bg1"/>
                </a:solidFill>
              </a:rPr>
            </a:br>
            <a:br>
              <a:rPr lang="en-GB" sz="2400" b="1" dirty="0">
                <a:solidFill>
                  <a:schemeClr val="bg1"/>
                </a:solidFill>
              </a:rPr>
            </a:br>
            <a:br>
              <a:rPr lang="en-GB" sz="2400" b="1" dirty="0">
                <a:solidFill>
                  <a:schemeClr val="bg1"/>
                </a:solidFill>
              </a:rPr>
            </a:br>
            <a:br>
              <a:rPr lang="en-GB" sz="2400" b="1" dirty="0">
                <a:solidFill>
                  <a:schemeClr val="bg1"/>
                </a:solidFill>
              </a:rPr>
            </a:br>
            <a:br>
              <a:rPr lang="en-GB" sz="2400" b="1" dirty="0">
                <a:solidFill>
                  <a:schemeClr val="bg1"/>
                </a:solidFill>
              </a:rPr>
            </a:br>
            <a:br>
              <a:rPr lang="en-GB" sz="2400" b="1" dirty="0">
                <a:solidFill>
                  <a:schemeClr val="bg1"/>
                </a:solidFill>
              </a:rPr>
            </a:br>
            <a:br>
              <a:rPr lang="en-GB" sz="2400" b="1" dirty="0">
                <a:solidFill>
                  <a:schemeClr val="bg1"/>
                </a:solidFill>
              </a:rPr>
            </a:br>
            <a:br>
              <a:rPr lang="en-GB" sz="2400" b="1" dirty="0">
                <a:solidFill>
                  <a:schemeClr val="bg1"/>
                </a:solidFill>
              </a:rPr>
            </a:br>
            <a:br>
              <a:rPr lang="en-GB" sz="2400" b="1" dirty="0">
                <a:solidFill>
                  <a:schemeClr val="bg1"/>
                </a:solidFill>
              </a:rPr>
            </a:br>
            <a:r>
              <a:rPr lang="en-GB" sz="3600" b="1" dirty="0">
                <a:solidFill>
                  <a:schemeClr val="tx2">
                    <a:lumMod val="60000"/>
                    <a:lumOff val="40000"/>
                  </a:schemeClr>
                </a:solidFill>
              </a:rPr>
              <a:t>Concepts Applied</a:t>
            </a:r>
            <a:br>
              <a:rPr lang="en-GB" sz="2400" b="1" dirty="0">
                <a:solidFill>
                  <a:schemeClr val="bg1"/>
                </a:solidFill>
              </a:rPr>
            </a:br>
            <a:r>
              <a:rPr lang="en-GB" sz="2400" b="1" dirty="0">
                <a:solidFill>
                  <a:schemeClr val="bg1"/>
                </a:solidFill>
              </a:rPr>
              <a:t>	</a:t>
            </a:r>
            <a:br>
              <a:rPr lang="en-GB" sz="2400" b="1" dirty="0">
                <a:solidFill>
                  <a:schemeClr val="bg1"/>
                </a:solidFill>
              </a:rPr>
            </a:br>
            <a:r>
              <a:rPr lang="en-GB" sz="2400" b="1" dirty="0">
                <a:solidFill>
                  <a:schemeClr val="bg1"/>
                </a:solidFill>
              </a:rPr>
              <a:t>It will be extremely useful to quickly recap some basic theory concepts behind the software and the methodological tools used for modelling:</a:t>
            </a:r>
            <a:br>
              <a:rPr lang="en-GB" sz="2400" b="1" dirty="0">
                <a:solidFill>
                  <a:schemeClr val="bg1"/>
                </a:solidFill>
              </a:rPr>
            </a:br>
            <a:br>
              <a:rPr lang="en-GB" sz="2400" b="1" dirty="0">
                <a:solidFill>
                  <a:schemeClr val="bg1"/>
                </a:solidFill>
              </a:rPr>
            </a:br>
            <a:r>
              <a:rPr lang="en-GB" sz="2400" b="1" dirty="0">
                <a:solidFill>
                  <a:schemeClr val="bg1"/>
                </a:solidFill>
              </a:rPr>
              <a:t>-CTMC</a:t>
            </a:r>
            <a:br>
              <a:rPr lang="it-IT" sz="2400" b="1" dirty="0">
                <a:solidFill>
                  <a:schemeClr val="bg1"/>
                </a:solidFill>
              </a:rPr>
            </a:br>
            <a:r>
              <a:rPr lang="en-GB" sz="2400" b="1" dirty="0">
                <a:solidFill>
                  <a:schemeClr val="bg1"/>
                </a:solidFill>
              </a:rPr>
              <a:t>-Ergodic Process</a:t>
            </a:r>
            <a:br>
              <a:rPr lang="it-IT" sz="2400" b="1" dirty="0">
                <a:solidFill>
                  <a:schemeClr val="bg1"/>
                </a:solidFill>
              </a:rPr>
            </a:br>
            <a:r>
              <a:rPr lang="en-GB" sz="2400" b="1" dirty="0">
                <a:solidFill>
                  <a:schemeClr val="bg1"/>
                </a:solidFill>
              </a:rPr>
              <a:t>-Gamma and Exponential Distribution</a:t>
            </a:r>
            <a:br>
              <a:rPr lang="it-IT" sz="2400" b="1" dirty="0">
                <a:solidFill>
                  <a:schemeClr val="bg1"/>
                </a:solidFill>
              </a:rPr>
            </a:br>
            <a:r>
              <a:rPr lang="en-GB" sz="2400" b="1" dirty="0">
                <a:solidFill>
                  <a:schemeClr val="bg1"/>
                </a:solidFill>
              </a:rPr>
              <a:t>- Queueing theory</a:t>
            </a:r>
            <a:br>
              <a:rPr lang="it-IT" sz="2400" b="1" dirty="0">
                <a:solidFill>
                  <a:schemeClr val="bg1"/>
                </a:solidFill>
              </a:rPr>
            </a:br>
            <a:r>
              <a:rPr lang="en-GB" sz="2400" b="1" dirty="0">
                <a:solidFill>
                  <a:schemeClr val="bg1"/>
                </a:solidFill>
              </a:rPr>
              <a:t>-Little’s Theorem</a:t>
            </a:r>
            <a:br>
              <a:rPr lang="it-IT" sz="2400" b="1" dirty="0">
                <a:solidFill>
                  <a:schemeClr val="bg1"/>
                </a:solidFill>
              </a:rPr>
            </a:br>
            <a:r>
              <a:rPr lang="en-GB" sz="2400" b="1" dirty="0">
                <a:solidFill>
                  <a:schemeClr val="bg1"/>
                </a:solidFill>
              </a:rPr>
              <a:t>-MM1 and MM2</a:t>
            </a:r>
            <a:br>
              <a:rPr lang="it-IT" sz="2400" b="1" dirty="0">
                <a:solidFill>
                  <a:schemeClr val="bg1"/>
                </a:solidFill>
              </a:rPr>
            </a:br>
            <a:endParaRPr lang="it-IT" sz="2400" b="1" dirty="0">
              <a:solidFill>
                <a:schemeClr val="bg1"/>
              </a:solidFill>
            </a:endParaRPr>
          </a:p>
        </p:txBody>
      </p:sp>
    </p:spTree>
    <p:extLst>
      <p:ext uri="{BB962C8B-B14F-4D97-AF65-F5344CB8AC3E}">
        <p14:creationId xmlns:p14="http://schemas.microsoft.com/office/powerpoint/2010/main" val="193038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A73667AB-CCDB-4B66-9DE9-5262899FBD6E}"/>
              </a:ext>
            </a:extLst>
          </p:cNvPr>
          <p:cNvSpPr>
            <a:spLocks noGrp="1"/>
          </p:cNvSpPr>
          <p:nvPr>
            <p:ph type="title"/>
          </p:nvPr>
        </p:nvSpPr>
        <p:spPr>
          <a:xfrm>
            <a:off x="448965" y="128470"/>
            <a:ext cx="5497380" cy="763525"/>
          </a:xfrm>
        </p:spPr>
        <p:txBody>
          <a:bodyPr>
            <a:normAutofit/>
          </a:bodyPr>
          <a:lstStyle/>
          <a:p>
            <a:r>
              <a:rPr lang="it-IT" b="1" dirty="0"/>
              <a:t>CTMC</a:t>
            </a:r>
          </a:p>
        </p:txBody>
      </p:sp>
      <p:sp>
        <p:nvSpPr>
          <p:cNvPr id="6" name="Segnaposto contenuto 5">
            <a:extLst>
              <a:ext uri="{FF2B5EF4-FFF2-40B4-BE49-F238E27FC236}">
                <a16:creationId xmlns:a16="http://schemas.microsoft.com/office/drawing/2014/main" id="{61C8A62E-BB36-41F5-9A7C-EFF3709FE104}"/>
              </a:ext>
            </a:extLst>
          </p:cNvPr>
          <p:cNvSpPr>
            <a:spLocks noGrp="1"/>
          </p:cNvSpPr>
          <p:nvPr>
            <p:ph idx="1"/>
          </p:nvPr>
        </p:nvSpPr>
        <p:spPr>
          <a:xfrm>
            <a:off x="143555" y="1044700"/>
            <a:ext cx="8551480" cy="3817625"/>
          </a:xfrm>
        </p:spPr>
        <p:txBody>
          <a:bodyPr>
            <a:normAutofit/>
          </a:bodyPr>
          <a:lstStyle/>
          <a:p>
            <a:r>
              <a:rPr lang="en-GB" sz="1800" b="1" dirty="0"/>
              <a:t>A Markov chain is a mathematical system that experiences transitions from one state to another according to certain probabilistic rules. </a:t>
            </a:r>
            <a:br>
              <a:rPr lang="en-GB" sz="1800" b="1" dirty="0"/>
            </a:br>
            <a:r>
              <a:rPr lang="en-GB" sz="1800" b="1" dirty="0"/>
              <a:t>The defining characteristic of a Markov chain is that the probability of transitioning to any particular state is dependent only on the current state and time elapsed. </a:t>
            </a:r>
            <a:br>
              <a:rPr lang="en-GB" sz="1800" b="1" dirty="0"/>
            </a:br>
            <a:endParaRPr lang="it-IT" sz="1800" b="1" dirty="0"/>
          </a:p>
          <a:p>
            <a:r>
              <a:rPr lang="en-GB" sz="1800" b="1" dirty="0"/>
              <a:t>A Markov chain is a stochastic process, but it differs from a general stochastic process because a Markov chain must be "memory-less." </a:t>
            </a:r>
            <a:br>
              <a:rPr lang="en-GB" sz="1800" b="1" dirty="0"/>
            </a:br>
            <a:r>
              <a:rPr lang="en-GB" sz="1800" b="1" dirty="0"/>
              <a:t>That is, the probability of future actions is not dependent upon the steps that led up to the present state. This is called the Markov property. </a:t>
            </a:r>
            <a:br>
              <a:rPr lang="en-GB" sz="1800" b="1" dirty="0"/>
            </a:br>
            <a:endParaRPr lang="it-IT" sz="1800" b="1" dirty="0"/>
          </a:p>
          <a:p>
            <a:r>
              <a:rPr lang="en-GB" sz="1800" b="1" dirty="0"/>
              <a:t>A continuous-time stochastic process is called a continuous-time Markov Chain (CTMC) if it has the Markov property.</a:t>
            </a:r>
            <a:endParaRPr lang="it-IT" sz="1800" b="1" dirty="0"/>
          </a:p>
        </p:txBody>
      </p:sp>
    </p:spTree>
    <p:extLst>
      <p:ext uri="{BB962C8B-B14F-4D97-AF65-F5344CB8AC3E}">
        <p14:creationId xmlns:p14="http://schemas.microsoft.com/office/powerpoint/2010/main" val="230516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32B433-A1A9-49EC-B8CD-10AA5815E289}"/>
              </a:ext>
            </a:extLst>
          </p:cNvPr>
          <p:cNvSpPr>
            <a:spLocks noGrp="1"/>
          </p:cNvSpPr>
          <p:nvPr>
            <p:ph type="title"/>
          </p:nvPr>
        </p:nvSpPr>
        <p:spPr>
          <a:xfrm>
            <a:off x="143555" y="128470"/>
            <a:ext cx="8551480" cy="763525"/>
          </a:xfrm>
        </p:spPr>
        <p:txBody>
          <a:bodyPr/>
          <a:lstStyle/>
          <a:p>
            <a:r>
              <a:rPr lang="it-IT" b="1" dirty="0" err="1"/>
              <a:t>Ergodic</a:t>
            </a:r>
            <a:r>
              <a:rPr lang="it-IT" b="1" dirty="0"/>
              <a:t> </a:t>
            </a:r>
            <a:r>
              <a:rPr lang="it-IT" b="1" dirty="0" err="1"/>
              <a:t>Process</a:t>
            </a:r>
            <a:endParaRPr lang="it-IT" b="1" dirty="0"/>
          </a:p>
        </p:txBody>
      </p:sp>
      <p:sp>
        <p:nvSpPr>
          <p:cNvPr id="3" name="Segnaposto contenuto 2">
            <a:extLst>
              <a:ext uri="{FF2B5EF4-FFF2-40B4-BE49-F238E27FC236}">
                <a16:creationId xmlns:a16="http://schemas.microsoft.com/office/drawing/2014/main" id="{500D6CA3-91F3-470D-9456-FEEDBB32E056}"/>
              </a:ext>
            </a:extLst>
          </p:cNvPr>
          <p:cNvSpPr>
            <a:spLocks noGrp="1"/>
          </p:cNvSpPr>
          <p:nvPr>
            <p:ph idx="1"/>
          </p:nvPr>
        </p:nvSpPr>
        <p:spPr/>
        <p:txBody>
          <a:bodyPr>
            <a:normAutofit/>
          </a:bodyPr>
          <a:lstStyle/>
          <a:p>
            <a:r>
              <a:rPr lang="en-GB" sz="2000" b="1" dirty="0"/>
              <a:t>One of the most important properties of a CTMC is ergodicity.</a:t>
            </a:r>
            <a:br>
              <a:rPr lang="en-GB" sz="2000" b="1" dirty="0"/>
            </a:br>
            <a:endParaRPr lang="en-GB" sz="2000" b="1" dirty="0"/>
          </a:p>
          <a:p>
            <a:r>
              <a:rPr lang="en-GB" sz="2000" b="1" dirty="0"/>
              <a:t>A stochastic process is said to be ergodic if starting conditions do not influence what will happen in the system. </a:t>
            </a:r>
            <a:br>
              <a:rPr lang="en-GB" sz="2000" b="1" dirty="0"/>
            </a:br>
            <a:r>
              <a:rPr lang="en-GB" sz="2000" b="1" dirty="0"/>
              <a:t>By carrying out a long simulation it is possible to “forget” what happened at the beginning of the process. </a:t>
            </a:r>
            <a:br>
              <a:rPr lang="en-GB" sz="2000" b="1" dirty="0"/>
            </a:br>
            <a:r>
              <a:rPr lang="en-GB" sz="2000" b="1" dirty="0"/>
              <a:t>In other words, its statistical properties can be deduced from a single, sufficiently long, random sample of the process. </a:t>
            </a:r>
            <a:endParaRPr lang="it-IT" sz="2000" b="1" dirty="0"/>
          </a:p>
          <a:p>
            <a:endParaRPr lang="it-IT" b="1" dirty="0"/>
          </a:p>
        </p:txBody>
      </p:sp>
    </p:spTree>
    <p:extLst>
      <p:ext uri="{BB962C8B-B14F-4D97-AF65-F5344CB8AC3E}">
        <p14:creationId xmlns:p14="http://schemas.microsoft.com/office/powerpoint/2010/main" val="2828469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2446</TotalTime>
  <Words>5069</Words>
  <Application>Microsoft Office PowerPoint</Application>
  <PresentationFormat>Presentazione su schermo (16:9)</PresentationFormat>
  <Paragraphs>1410</Paragraphs>
  <Slides>54</Slides>
  <Notes>3</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54</vt:i4>
      </vt:variant>
    </vt:vector>
  </HeadingPairs>
  <TitlesOfParts>
    <vt:vector size="57" baseType="lpstr">
      <vt:lpstr>Arial</vt:lpstr>
      <vt:lpstr>Calibri</vt:lpstr>
      <vt:lpstr>Office Theme</vt:lpstr>
      <vt:lpstr>AIRPORT PASSENGERS FLOW</vt:lpstr>
      <vt:lpstr>Objective  </vt:lpstr>
      <vt:lpstr>General Features </vt:lpstr>
      <vt:lpstr>Presentazione standard di PowerPoint</vt:lpstr>
      <vt:lpstr>Presentazione standard di PowerPoint</vt:lpstr>
      <vt:lpstr>Roles of Tasks</vt:lpstr>
      <vt:lpstr>          Concepts Applied   It will be extremely useful to quickly recap some basic theory concepts behind the software and the methodological tools used for modelling:  -CTMC -Ergodic Process -Gamma and Exponential Distribution - Queueing theory -Little’s Theorem -MM1 and MM2 </vt:lpstr>
      <vt:lpstr>CTMC</vt:lpstr>
      <vt:lpstr>Ergodic Process</vt:lpstr>
      <vt:lpstr>Gamma Distribution</vt:lpstr>
      <vt:lpstr>Exponential Distribution</vt:lpstr>
      <vt:lpstr>Queueing theory </vt:lpstr>
      <vt:lpstr>Little’s Theorem </vt:lpstr>
      <vt:lpstr>MM1 &amp; MM2</vt:lpstr>
      <vt:lpstr>PERFORMANCE ANALYSIS</vt:lpstr>
      <vt:lpstr>Task 1 - Buying Tickets </vt:lpstr>
      <vt:lpstr>Presentazione standard di PowerPoint</vt:lpstr>
      <vt:lpstr>Task1- MM1</vt:lpstr>
      <vt:lpstr>Task 1- MM2</vt:lpstr>
      <vt:lpstr>Task 1- Graphic Analysis</vt:lpstr>
      <vt:lpstr>Task 2 - Check in </vt:lpstr>
      <vt:lpstr>Presentazione standard di PowerPoint</vt:lpstr>
      <vt:lpstr>Task 2-MM1</vt:lpstr>
      <vt:lpstr>Task 2- MM2</vt:lpstr>
      <vt:lpstr>Task 2 - Graphic Analysis</vt:lpstr>
      <vt:lpstr>-AND</vt:lpstr>
      <vt:lpstr>Presentazione standard di PowerPoint</vt:lpstr>
      <vt:lpstr>Task 4 – Luggage X-ray</vt:lpstr>
      <vt:lpstr>Task 4 - MM1</vt:lpstr>
      <vt:lpstr>Task 4 – MM2</vt:lpstr>
      <vt:lpstr>Task 4 – Graphic Analysis</vt:lpstr>
      <vt:lpstr>The Cycle: Task 5 &amp; 6- X- ray Security and Inspection  </vt:lpstr>
      <vt:lpstr>Task 5- MM1</vt:lpstr>
      <vt:lpstr>Task 5- Graphic Analysis</vt:lpstr>
      <vt:lpstr>Task 6-MM1</vt:lpstr>
      <vt:lpstr>Task 6 – Graphic Analysis</vt:lpstr>
      <vt:lpstr>-AND vs Sequence</vt:lpstr>
      <vt:lpstr>Task 7 - Proceed to Airplane</vt:lpstr>
      <vt:lpstr>Presentazione standard di PowerPoint</vt:lpstr>
      <vt:lpstr>Presentazione standard di PowerPoint</vt:lpstr>
      <vt:lpstr>Presentazione standard di PowerPoint</vt:lpstr>
      <vt:lpstr>Theory Disclaimer </vt:lpstr>
      <vt:lpstr>Overall Performance Measures </vt:lpstr>
      <vt:lpstr>Tcycle</vt:lpstr>
      <vt:lpstr>Wait Time</vt:lpstr>
      <vt:lpstr>Theoretic values vs Simulated Values </vt:lpstr>
      <vt:lpstr>Presentazione standard di PowerPoint</vt:lpstr>
      <vt:lpstr>Presentazione standard di PowerPoint</vt:lpstr>
      <vt:lpstr>  Further Suggestions: IOT</vt:lpstr>
      <vt:lpstr>Presentazione standard di PowerPoint</vt:lpstr>
      <vt:lpstr>Presentazione standard di PowerPoint</vt:lpstr>
      <vt:lpstr>Presentazione standard di PowerPoint</vt:lpstr>
      <vt:lpstr>Conclusion</vt:lpstr>
      <vt:lpstr>Presentazione standard di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Pietro Ruffo</cp:lastModifiedBy>
  <cp:revision>321</cp:revision>
  <dcterms:created xsi:type="dcterms:W3CDTF">2013-08-21T19:17:07Z</dcterms:created>
  <dcterms:modified xsi:type="dcterms:W3CDTF">2020-05-07T14:35:52Z</dcterms:modified>
</cp:coreProperties>
</file>