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276" r:id="rId6"/>
    <p:sldId id="257" r:id="rId7"/>
    <p:sldId id="261" r:id="rId8"/>
    <p:sldId id="277" r:id="rId9"/>
    <p:sldId id="262" r:id="rId10"/>
    <p:sldId id="266" r:id="rId11"/>
    <p:sldId id="268" r:id="rId12"/>
    <p:sldId id="278" r:id="rId13"/>
    <p:sldId id="279" r:id="rId14"/>
    <p:sldId id="282" r:id="rId15"/>
    <p:sldId id="263" r:id="rId16"/>
    <p:sldId id="27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037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037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956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956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29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MDS &amp; 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Market Research for Samsung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62CA1B-25DA-4CE9-A9DE-5E6F0827EED0}"/>
              </a:ext>
            </a:extLst>
          </p:cNvPr>
          <p:cNvSpPr txBox="1"/>
          <p:nvPr/>
        </p:nvSpPr>
        <p:spPr>
          <a:xfrm>
            <a:off x="275422" y="5257800"/>
            <a:ext cx="8053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PIETRO RUFFO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LUCA RUBERTO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OTHMAN AL-AKHALI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MARCO TUCCI</a:t>
            </a:r>
          </a:p>
          <a:p>
            <a:r>
              <a:rPr lang="it-IT" b="1" dirty="0">
                <a:solidFill>
                  <a:schemeClr val="bg1"/>
                </a:solidFill>
              </a:rPr>
              <a:t>ANTONIO DE SARRO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5F752822-D59F-4646-9E4C-DD9D19B477D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5359675" y="1074678"/>
            <a:ext cx="6288985" cy="49140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8FA2A3-3BB8-48FA-AC18-AF0B1C6F08B2}"/>
              </a:ext>
            </a:extLst>
          </p:cNvPr>
          <p:cNvSpPr txBox="1"/>
          <p:nvPr/>
        </p:nvSpPr>
        <p:spPr>
          <a:xfrm>
            <a:off x="172278" y="145730"/>
            <a:ext cx="46780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Screen DCR </a:t>
            </a:r>
            <a:r>
              <a:rPr lang="en-US" sz="13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Price          x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38     52 150    240   1080 2799.99 0.01857149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33     46 150    240   1080 2299.99 0.02000009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25     40 150    240   1080 1899.99 0.02105274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32     46 100    120   1080 1999.99 0.02300012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31     46  80    120   1080 1899.99 0.02421065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35     52  70     60   1080 1899.99 0.02736857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 32 100    120   1080 1099.99 0.02909117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 32  80    120   1080 1099.99 0.02909117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28     46  70     60   1080 1399.99 0.03285738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26     46  60     60   1080 1299.99 0.03538489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27     46  60     60   1080 1299.99 0.03538489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19     40  60     60   1080  899.99 0.04444494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19  15     60    720  329.99 0.05757750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22  15     60    720  379.99 0.05789626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  32  30     60    720  549.99 0.05818288</a:t>
            </a:r>
            <a:endParaRPr lang="it-IT" sz="1300" dirty="0">
              <a:solidFill>
                <a:schemeClr val="bg1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4726CB-7514-492A-A50D-43C17C3C543E}"/>
              </a:ext>
            </a:extLst>
          </p:cNvPr>
          <p:cNvSpPr txBox="1"/>
          <p:nvPr/>
        </p:nvSpPr>
        <p:spPr>
          <a:xfrm>
            <a:off x="172278" y="3438939"/>
            <a:ext cx="46780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Screen DCR </a:t>
            </a:r>
            <a:r>
              <a:rPr lang="en-US" sz="13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Price          y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35     52  70     60   1080 1899.99 0.03157911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28     46  70     60   1080 1399.99 0.04285745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26     46  60     60   1080 1299.99 0.04615420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27     46  60     60   1080 1299.99 0.04615420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32     46 100    120   1080 1999.99 0.06000030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31     46  80    120   1080 1899.99 0.06315823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19     40  60     60   1080  899.99 0.06666741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38     52 150    240   1080 2799.99 0.08571459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33     46 150    240   1080 2299.99 0.10434828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 32 100    120   1080 1099.99 0.10909190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 32  80    120   1080 1099.99 0.10909190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  32  30     60    720  549.99 0.10909289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25     40 150    240   1080 1899.99 0.12631645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22  15     60    720  379.99 0.15789889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19  15     60    720  329.99 0.18182369</a:t>
            </a:r>
            <a:endParaRPr lang="it-IT" sz="1300" dirty="0">
              <a:solidFill>
                <a:schemeClr val="bg1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CE11113-6713-4911-BECC-8DE16F82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229" y="145730"/>
            <a:ext cx="4479318" cy="1041591"/>
          </a:xfrm>
        </p:spPr>
        <p:txBody>
          <a:bodyPr>
            <a:noAutofit/>
          </a:bodyPr>
          <a:lstStyle/>
          <a:p>
            <a:pPr algn="l"/>
            <a:r>
              <a:rPr lang="it-IT" sz="3800" b="0" dirty="0"/>
              <a:t>METRIC MDS PLOT</a:t>
            </a:r>
          </a:p>
        </p:txBody>
      </p:sp>
    </p:spTree>
    <p:extLst>
      <p:ext uri="{BB962C8B-B14F-4D97-AF65-F5344CB8AC3E}">
        <p14:creationId xmlns:p14="http://schemas.microsoft.com/office/powerpoint/2010/main" val="13792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A76F3-3CD5-4681-89BF-5517769D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52" y="359055"/>
            <a:ext cx="10515600" cy="1325563"/>
          </a:xfrm>
        </p:spPr>
        <p:txBody>
          <a:bodyPr/>
          <a:lstStyle/>
          <a:p>
            <a:pPr algn="l"/>
            <a:r>
              <a:rPr lang="it-IT" dirty="0"/>
              <a:t>CORRESPONDENCE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CC8CBB-F673-4E71-AC4F-AEE5A098B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52" y="2498945"/>
            <a:ext cx="5181600" cy="2661969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i="1" dirty="0"/>
              <a:t>Input</a:t>
            </a:r>
          </a:p>
          <a:p>
            <a:r>
              <a:rPr lang="it-IT" b="1" dirty="0"/>
              <a:t>Contingency </a:t>
            </a:r>
            <a:r>
              <a:rPr lang="it-IT" b="1" dirty="0" err="1"/>
              <a:t>table</a:t>
            </a:r>
            <a:endParaRPr lang="it-IT" b="1" dirty="0"/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Rows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 err="1">
                <a:sym typeface="Wingdings" panose="05000000000000000000" pitchFamily="2" charset="2"/>
              </a:rPr>
              <a:t>C</a:t>
            </a:r>
            <a:r>
              <a:rPr lang="it-IT" sz="1600" dirty="0" err="1"/>
              <a:t>ategories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Columns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 err="1"/>
              <a:t>Characteristics</a:t>
            </a:r>
            <a:r>
              <a:rPr lang="it-IT" sz="1600" dirty="0"/>
              <a:t> of buyers</a:t>
            </a:r>
          </a:p>
          <a:p>
            <a:pPr marL="0" indent="0">
              <a:buNone/>
            </a:pPr>
            <a:endParaRPr lang="it-IT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67D362-A7AB-4155-9687-28413A7C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3719" y="2498945"/>
            <a:ext cx="5181600" cy="2422818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i="1" dirty="0"/>
              <a:t>Output</a:t>
            </a:r>
          </a:p>
          <a:p>
            <a:r>
              <a:rPr lang="it-IT" b="1" dirty="0" err="1"/>
              <a:t>Unique</a:t>
            </a:r>
            <a:r>
              <a:rPr lang="it-IT" b="1" dirty="0"/>
              <a:t> graphic </a:t>
            </a:r>
            <a:r>
              <a:rPr lang="it-IT" b="1" dirty="0" err="1"/>
              <a:t>representation</a:t>
            </a:r>
            <a:r>
              <a:rPr lang="it-IT" b="1" dirty="0"/>
              <a:t> in a low # of </a:t>
            </a:r>
            <a:r>
              <a:rPr lang="it-IT" b="1" dirty="0" err="1"/>
              <a:t>dimensions</a:t>
            </a:r>
            <a:endParaRPr lang="it-IT" sz="2400" b="1" dirty="0"/>
          </a:p>
          <a:p>
            <a:endParaRPr lang="it-IT" dirty="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EB72C46-8ECF-44FE-A9B5-6F7CFAF7FD1A}"/>
              </a:ext>
            </a:extLst>
          </p:cNvPr>
          <p:cNvSpPr/>
          <p:nvPr/>
        </p:nvSpPr>
        <p:spPr>
          <a:xfrm>
            <a:off x="5288282" y="2753751"/>
            <a:ext cx="1186375" cy="67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3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CDBD86-7735-4745-ABFA-AD84CA3C071D}"/>
              </a:ext>
            </a:extLst>
          </p:cNvPr>
          <p:cNvSpPr txBox="1"/>
          <p:nvPr/>
        </p:nvSpPr>
        <p:spPr>
          <a:xfrm>
            <a:off x="856379" y="333092"/>
            <a:ext cx="10716784" cy="366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Selection of column profiles for the analysis</a:t>
            </a:r>
          </a:p>
          <a:p>
            <a:pPr latinLnBrk="1">
              <a:spcAft>
                <a:spcPts val="1000"/>
              </a:spcAft>
            </a:pP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</a:t>
            </a:r>
            <a:r>
              <a:rPr lang="en-US" sz="13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Categoria</a:t>
            </a: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 F Eta&lt;35 Eta35-50 Eta&gt;50 </a:t>
            </a:r>
            <a:r>
              <a:rPr lang="en-US" sz="13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Reddito_alto</a:t>
            </a: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Reddito.basso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31         3 1 3      0        2      3            4             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     2 3 4      1        3      1            3             3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     2 3 3      3        1      1            3             0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   1 3 2      4        1      1            1             5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38         4 1 4      0        0      5            4             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25         3 2 4      1        1      1            4             2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26         3 2 4      2        0      1            3             2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27         3 2 1      1        0      1            2             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32         4 1 1      0        1      4            4             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 1 3 2      4        1      1            2             4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19         2 4 2      4        3      1            1             2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33         4 3 3      1        1      4            3             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35         3 2 3      1        1      1            3             1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28         3 2 3      0        2      2            3             2</a:t>
            </a:r>
            <a:b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      1 3 2      3        5      0            2             4</a:t>
            </a:r>
            <a:endParaRPr lang="it-IT" sz="1300" dirty="0">
              <a:solidFill>
                <a:schemeClr val="bg1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7E066D-BE81-4378-B8AA-493E00EEE2F2}"/>
              </a:ext>
            </a:extLst>
          </p:cNvPr>
          <p:cNvSpPr txBox="1"/>
          <p:nvPr/>
        </p:nvSpPr>
        <p:spPr>
          <a:xfrm>
            <a:off x="856379" y="4320685"/>
            <a:ext cx="6578893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Contingency Table</a:t>
            </a:r>
            <a:r>
              <a:rPr lang="en-US" sz="1400" b="1" i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(input)</a:t>
            </a:r>
            <a:endParaRPr lang="it-IT" sz="1400" b="1" i="1" dirty="0">
              <a:solidFill>
                <a:schemeClr val="bg1"/>
              </a:solidFill>
              <a:effectLst/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M  F Eta&lt;35 Eta35-50 Eta&gt;50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Reddito_alto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Reddito.basso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9  6     11        7      2            5            13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10  9      8        7      3            7             5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11 18      5        6      9           19             9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5  8      1        2     13           11             3</a:t>
            </a:r>
            <a:endParaRPr lang="it-IT" sz="1300" dirty="0">
              <a:solidFill>
                <a:schemeClr val="bg1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94C384-BA33-48CE-81B1-EB1AC4FF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24" y="1266927"/>
            <a:ext cx="21846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11BE85-8D57-4B89-83EF-DCA26037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13" y="1235643"/>
            <a:ext cx="6652960" cy="5378486"/>
          </a:xfrm>
        </p:spPr>
        <p:txBody>
          <a:bodyPr>
            <a:normAutofit fontScale="85000" lnSpcReduction="10000"/>
          </a:bodyPr>
          <a:lstStyle/>
          <a:p>
            <a:pPr marL="0" indent="0" latinLnBrk="1">
              <a:spcAft>
                <a:spcPts val="1000"/>
              </a:spcAft>
              <a:buNone/>
            </a:pPr>
            <a:r>
              <a:rPr lang="en-US" sz="1900" b="1" u="sng" dirty="0"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Analysis Output</a:t>
            </a:r>
          </a:p>
          <a:p>
            <a:pPr marL="0" indent="0" latinLnBrk="1">
              <a:spcAft>
                <a:spcPts val="1000"/>
              </a:spcAft>
              <a:buNone/>
            </a:pP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Principal inertias (eigenvalues):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1        2        3       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Value      0.229439 0.020282 0.016231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Percentage 86.27%   7.63%    6.1%    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Rows: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1         2        3         4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Mass     0.260274  0.205479 0.328767  0.205479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ChiDist</a:t>
            </a: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0.599413  0.393853 0.270042  0.753257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Inertia  0.093515  0.031874 0.023975  0.116588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Dim. 1  -1.204508 -0.652187 0.404844  1.530147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Dim. 2  -0.972958  0.642551 1.093019 -1.158967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Columns: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M (*)    F (*)    Eta&lt;35  Eta35-50    Eta&gt;50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Reddito_alto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Mass           NA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</a:t>
            </a: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0.171233  0.150685  0.184932     0.287671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ChiDist</a:t>
            </a: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0.226031 0.297203  0.609616  0.384881  0.739824     0.382013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Inertia        NA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</a:t>
            </a: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0.063636  0.022321  0.101220     0.041981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Dim. 1  -0.313656 0.327494 -1.245327 -0.712426  1.482256     0.692706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Dim. 2   0.781869 1.772179 -0.352772  0.615143 -1.364727     1.279253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Reddito.basso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Mass         0.205479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ChiDist</a:t>
            </a: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0.423159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Inertia      0.036794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Dim. 1      -0.743601</a:t>
            </a:r>
            <a:b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Dim. 2      -0.719827</a:t>
            </a:r>
            <a:endParaRPr lang="it-IT" sz="1400" b="1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it-IT" b="1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9CC959F-B37F-459F-8DB6-F011716B70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44642" y="323557"/>
            <a:ext cx="4342228" cy="36013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EDA758-EA18-4E28-B199-A08923E84D86}"/>
              </a:ext>
            </a:extLst>
          </p:cNvPr>
          <p:cNvSpPr txBox="1"/>
          <p:nvPr/>
        </p:nvSpPr>
        <p:spPr>
          <a:xfrm>
            <a:off x="492124" y="625712"/>
            <a:ext cx="351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bg1"/>
                </a:solidFill>
              </a:rPr>
              <a:t>M and F: additional information</a:t>
            </a:r>
            <a:endParaRPr lang="it-IT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387BD9-DE18-4860-BDEE-140DFEB947FD}"/>
              </a:ext>
            </a:extLst>
          </p:cNvPr>
          <p:cNvSpPr txBox="1"/>
          <p:nvPr/>
        </p:nvSpPr>
        <p:spPr>
          <a:xfrm>
            <a:off x="532660" y="299894"/>
            <a:ext cx="976543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Principal inertias (eigenvalues):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dim    value      %   cum%   scree plot             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      0.229439  86.3  86.3  ********************** 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2      0.020282   7.6  93.9  **                     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      0.016231   6.1 100.0  **                     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-------- -----                               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Total: 0.265952 100.0                               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Rows: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name   mass 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qlt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k=1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ctr    k=2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ctr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|    1 |  260  980  352 | -577 926 378 | -139  53 246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|    2 |  205  683  120 | -312 629  87 |   92  54  85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|    3 |  329  848   90 |  194 516  54 |  156 332 393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|    4 |  205  995  438 |  733 947 481 | -165  48 276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Columns: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name   mass 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qlt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k=1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ctr    k=2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ctr  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| (*)M | &lt;NA&gt;  684 &lt;NA&gt; | -150 442 &lt;NA&gt; |  111 243 &lt;NA&gt;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| (*)F | &lt;NA&gt; 1000 &lt;NA&gt; |  157 279 &lt;NA&gt; |  252 721 &lt;NA&gt;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| Et35 |  171  964  239 | -597 957  266 |  -50   7   21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| E355 |  151  838   84 | -341 786   76 |   88  52   57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| Et50 |  185  990  381 |  710 921  406 | -194  69  344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|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Rdd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_ |  288  982  158 |  332 754  138 |  182 227  471 |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|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Rddt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|  205  767  138 | -356 708  114 | -103  59  106 |</a:t>
            </a: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A2E89EA-FCCF-4DEA-B068-6187FAB8C1D1}"/>
              </a:ext>
            </a:extLst>
          </p:cNvPr>
          <p:cNvCxnSpPr>
            <a:cxnSpLocks/>
          </p:cNvCxnSpPr>
          <p:nvPr/>
        </p:nvCxnSpPr>
        <p:spPr>
          <a:xfrm flipH="1">
            <a:off x="4131448" y="2239169"/>
            <a:ext cx="833758" cy="68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C5F046D-60BF-46EE-B0E3-649F88FD9445}"/>
              </a:ext>
            </a:extLst>
          </p:cNvPr>
          <p:cNvCxnSpPr>
            <a:cxnSpLocks/>
          </p:cNvCxnSpPr>
          <p:nvPr/>
        </p:nvCxnSpPr>
        <p:spPr>
          <a:xfrm>
            <a:off x="4973714" y="2246977"/>
            <a:ext cx="734628" cy="677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42BBEDB6-23F2-4E44-8E19-BD7BB55C24E9}"/>
              </a:ext>
            </a:extLst>
          </p:cNvPr>
          <p:cNvSpPr txBox="1"/>
          <p:nvPr/>
        </p:nvSpPr>
        <p:spPr>
          <a:xfrm>
            <a:off x="4388529" y="282409"/>
            <a:ext cx="727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SUMMARY OUTPUT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11CE300-28E1-4E79-822F-CED4F7487C0B}"/>
              </a:ext>
            </a:extLst>
          </p:cNvPr>
          <p:cNvCxnSpPr/>
          <p:nvPr/>
        </p:nvCxnSpPr>
        <p:spPr>
          <a:xfrm>
            <a:off x="4813916" y="3275861"/>
            <a:ext cx="3195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6EE1BC1-E10B-465A-8992-41EEE113C199}"/>
              </a:ext>
            </a:extLst>
          </p:cNvPr>
          <p:cNvCxnSpPr/>
          <p:nvPr/>
        </p:nvCxnSpPr>
        <p:spPr>
          <a:xfrm>
            <a:off x="6402279" y="3747857"/>
            <a:ext cx="3195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615A194-EAB0-416D-832C-6B38D61A737A}"/>
              </a:ext>
            </a:extLst>
          </p:cNvPr>
          <p:cNvCxnSpPr/>
          <p:nvPr/>
        </p:nvCxnSpPr>
        <p:spPr>
          <a:xfrm>
            <a:off x="4388529" y="3266983"/>
            <a:ext cx="3195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57CFFF0-631B-4E26-9DFE-97B6BCA32A01}"/>
              </a:ext>
            </a:extLst>
          </p:cNvPr>
          <p:cNvCxnSpPr/>
          <p:nvPr/>
        </p:nvCxnSpPr>
        <p:spPr>
          <a:xfrm>
            <a:off x="4388529" y="3980156"/>
            <a:ext cx="3195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EB553F5-174B-4BED-BE4F-AB076FC3A85F}"/>
              </a:ext>
            </a:extLst>
          </p:cNvPr>
          <p:cNvCxnSpPr/>
          <p:nvPr/>
        </p:nvCxnSpPr>
        <p:spPr>
          <a:xfrm>
            <a:off x="2703251" y="3266983"/>
            <a:ext cx="3195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D1D03FC-9465-4C6F-9B48-C6F1AACF6B20}"/>
              </a:ext>
            </a:extLst>
          </p:cNvPr>
          <p:cNvCxnSpPr/>
          <p:nvPr/>
        </p:nvCxnSpPr>
        <p:spPr>
          <a:xfrm>
            <a:off x="2729884" y="3980156"/>
            <a:ext cx="3195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E515771-7CE0-41DD-B3A1-9D1B53C6F9E9}"/>
              </a:ext>
            </a:extLst>
          </p:cNvPr>
          <p:cNvCxnSpPr>
            <a:cxnSpLocks/>
          </p:cNvCxnSpPr>
          <p:nvPr/>
        </p:nvCxnSpPr>
        <p:spPr>
          <a:xfrm>
            <a:off x="2571565" y="5104661"/>
            <a:ext cx="5444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4CA83-5A2E-486B-9AD4-22ED8F52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178672"/>
            <a:ext cx="7417904" cy="956096"/>
          </a:xfrm>
        </p:spPr>
        <p:txBody>
          <a:bodyPr>
            <a:normAutofit/>
          </a:bodyPr>
          <a:lstStyle/>
          <a:p>
            <a:r>
              <a:rPr lang="it-IT" sz="3800" dirty="0" err="1"/>
              <a:t>Correspondence</a:t>
            </a:r>
            <a:r>
              <a:rPr lang="it-IT" sz="3800" dirty="0"/>
              <a:t> Analysis Plot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26A1E9-FC79-434C-95EA-838FE93EA97A}"/>
              </a:ext>
            </a:extLst>
          </p:cNvPr>
          <p:cNvSpPr txBox="1"/>
          <p:nvPr/>
        </p:nvSpPr>
        <p:spPr>
          <a:xfrm>
            <a:off x="970721" y="1691359"/>
            <a:ext cx="36664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Categoria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Price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31         3 1899.99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     2 1099.99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     2 1099.99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   1  329.99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38         4 2799.99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25         3 1899.99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26         3 1299.99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27         3 1299.99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32         4 1999.99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 1  379.99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19         2  899.99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33         4 2299.99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35         3 1899.99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28         3 1399.99</a:t>
            </a:r>
            <a:b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      1  549.99</a:t>
            </a:r>
            <a:endParaRPr lang="it-IT" sz="1600" dirty="0">
              <a:solidFill>
                <a:schemeClr val="bg1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6B6484CB-DADA-414D-AFA1-9F5D0C3AE6E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3053" y="1284577"/>
            <a:ext cx="6349999" cy="45683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49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A765B-15B5-4297-AE3E-44591112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F5642C-2021-4653-96B8-173D442C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48" y="1690688"/>
            <a:ext cx="10843399" cy="4266632"/>
          </a:xfrm>
        </p:spPr>
        <p:txBody>
          <a:bodyPr/>
          <a:lstStyle/>
          <a:p>
            <a:pPr marL="0" indent="0" algn="ctr">
              <a:buNone/>
            </a:pPr>
            <a:r>
              <a:rPr lang="it-IT" sz="3200" b="1" i="1" dirty="0" err="1"/>
              <a:t>Metric</a:t>
            </a:r>
            <a:r>
              <a:rPr lang="it-IT" sz="3200" b="1" i="1" dirty="0"/>
              <a:t> MDS</a:t>
            </a:r>
          </a:p>
          <a:p>
            <a:r>
              <a:rPr lang="it-IT" sz="2400" dirty="0"/>
              <a:t>Positioning of TV models</a:t>
            </a:r>
          </a:p>
          <a:p>
            <a:r>
              <a:rPr lang="it-IT" sz="2400" dirty="0" err="1"/>
              <a:t>Dimensions</a:t>
            </a:r>
            <a:r>
              <a:rPr lang="it-IT" sz="2400" dirty="0"/>
              <a:t>                   Price &amp; Screen Size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endParaRPr lang="it-IT" sz="1400" dirty="0"/>
          </a:p>
          <a:p>
            <a:pPr marL="0" indent="0" algn="ctr">
              <a:buNone/>
            </a:pPr>
            <a:r>
              <a:rPr lang="it-IT" b="1" i="1" dirty="0" err="1"/>
              <a:t>Correspondence</a:t>
            </a:r>
            <a:r>
              <a:rPr lang="it-IT" b="1" i="1" dirty="0"/>
              <a:t> Analysis</a:t>
            </a:r>
          </a:p>
          <a:p>
            <a:pPr marL="0" indent="0" algn="ctr">
              <a:buNone/>
            </a:pPr>
            <a:endParaRPr lang="it-IT" i="1" dirty="0"/>
          </a:p>
          <a:p>
            <a:r>
              <a:rPr lang="en-US" sz="2000" dirty="0"/>
              <a:t>Relations between TV categories </a:t>
            </a:r>
            <a:br>
              <a:rPr lang="en-US" sz="2000" dirty="0"/>
            </a:br>
            <a:r>
              <a:rPr lang="en-US" sz="2000" dirty="0"/>
              <a:t>&amp; buyers' characteristics</a:t>
            </a:r>
            <a:r>
              <a:rPr lang="it-IT" sz="2000" dirty="0"/>
              <a:t> </a:t>
            </a:r>
            <a:r>
              <a:rPr lang="it-IT" sz="1800" dirty="0"/>
              <a:t>                                                        </a:t>
            </a:r>
            <a:r>
              <a:rPr lang="it-IT" dirty="0"/>
              <a:t>Age &amp; </a:t>
            </a:r>
            <a:r>
              <a:rPr lang="it-IT" dirty="0" err="1"/>
              <a:t>Income</a:t>
            </a: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C183B8A-BFB2-4463-8823-24EB67C2E34D}"/>
              </a:ext>
            </a:extLst>
          </p:cNvPr>
          <p:cNvCxnSpPr>
            <a:cxnSpLocks/>
          </p:cNvCxnSpPr>
          <p:nvPr/>
        </p:nvCxnSpPr>
        <p:spPr>
          <a:xfrm>
            <a:off x="3008243" y="2955235"/>
            <a:ext cx="106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8D638B-6201-47A7-9184-BB95C0007515}"/>
              </a:ext>
            </a:extLst>
          </p:cNvPr>
          <p:cNvCxnSpPr>
            <a:cxnSpLocks/>
          </p:cNvCxnSpPr>
          <p:nvPr/>
        </p:nvCxnSpPr>
        <p:spPr>
          <a:xfrm>
            <a:off x="5450650" y="5279142"/>
            <a:ext cx="1981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988CD-15C3-4B64-A0EC-58935C48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1" y="2410461"/>
            <a:ext cx="10515600" cy="1325563"/>
          </a:xfrm>
        </p:spPr>
        <p:txBody>
          <a:bodyPr>
            <a:normAutofit/>
          </a:bodyPr>
          <a:lstStyle/>
          <a:p>
            <a:r>
              <a:rPr lang="it-IT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7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55786-4A5C-44DB-9F81-74DEE18F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E607C-EDB3-4019-89A3-5F250B0C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4" y="1894874"/>
            <a:ext cx="10515600" cy="4296864"/>
          </a:xfrm>
        </p:spPr>
        <p:txBody>
          <a:bodyPr/>
          <a:lstStyle/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how different TV models differ from each other on the basis of price and technical features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certain characteristics of consumers that may be associated with the purchase of a particular category of TV.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9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11FE2-6F31-4446-AEEA-49195BE8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5" y="85429"/>
            <a:ext cx="10515600" cy="1325563"/>
          </a:xfrm>
        </p:spPr>
        <p:txBody>
          <a:bodyPr/>
          <a:lstStyle/>
          <a:p>
            <a:pPr algn="l"/>
            <a:r>
              <a:rPr lang="it-IT" dirty="0"/>
              <a:t>METRIC MULTIDIMENSIONAL SCALING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A7E78-FF32-4030-A7D3-E5260DE4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83" y="1493220"/>
            <a:ext cx="10515600" cy="4296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3000" i="1" dirty="0"/>
              <a:t>INPUT: </a:t>
            </a:r>
          </a:p>
          <a:p>
            <a:pPr marL="0" indent="0">
              <a:buNone/>
            </a:pPr>
            <a:r>
              <a:rPr lang="en-US" sz="2400" dirty="0"/>
              <a:t>data relating to technical features detected on TV models</a:t>
            </a:r>
            <a:endParaRPr lang="it-IT" b="1" dirty="0"/>
          </a:p>
          <a:p>
            <a:pPr marL="0" indent="0">
              <a:buNone/>
            </a:pPr>
            <a:endParaRPr lang="it-IT" sz="3200" b="1" dirty="0"/>
          </a:p>
          <a:p>
            <a:pPr marL="0" indent="0">
              <a:buNone/>
            </a:pPr>
            <a:r>
              <a:rPr lang="it-IT" sz="3000" i="1" dirty="0"/>
              <a:t>THROUGH: </a:t>
            </a:r>
          </a:p>
          <a:p>
            <a:pPr marL="0" indent="0">
              <a:buNone/>
            </a:pPr>
            <a:r>
              <a:rPr lang="it-IT" dirty="0" err="1"/>
              <a:t>Distance</a:t>
            </a:r>
            <a:r>
              <a:rPr lang="it-IT" dirty="0"/>
              <a:t> Matrix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3000" i="1" dirty="0"/>
              <a:t>OUTPUT:</a:t>
            </a:r>
            <a:r>
              <a:rPr lang="en-US" sz="3000" i="1" dirty="0"/>
              <a:t> </a:t>
            </a:r>
          </a:p>
          <a:p>
            <a:pPr marL="0" indent="0">
              <a:buNone/>
            </a:pPr>
            <a:r>
              <a:rPr lang="en-US" sz="2400" dirty="0"/>
              <a:t>perceptual map in a small number of dimensions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19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39C01-3858-4D32-9200-CC5A415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MDS KEY CONCEPT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97B8A-E18B-450C-A547-81A689CF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err="1"/>
              <a:t>Usually</a:t>
            </a:r>
            <a:r>
              <a:rPr lang="it-IT" dirty="0"/>
              <a:t>:  from a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to </a:t>
            </a:r>
            <a:r>
              <a:rPr lang="it-IT" dirty="0" err="1"/>
              <a:t>distances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MDS</a:t>
            </a:r>
            <a:r>
              <a:rPr lang="it-IT" dirty="0"/>
              <a:t>: </a:t>
            </a:r>
            <a:r>
              <a:rPr lang="it-IT" u="sng" dirty="0"/>
              <a:t>from </a:t>
            </a:r>
            <a:r>
              <a:rPr lang="it-IT" u="sng" dirty="0" err="1"/>
              <a:t>distances</a:t>
            </a:r>
            <a:r>
              <a:rPr lang="it-IT" u="sng" dirty="0"/>
              <a:t> to a </a:t>
            </a:r>
            <a:r>
              <a:rPr lang="it-IT" u="sng" dirty="0" err="1"/>
              <a:t>geometric</a:t>
            </a:r>
            <a:r>
              <a:rPr lang="it-IT" u="sng" dirty="0"/>
              <a:t> </a:t>
            </a:r>
            <a:r>
              <a:rPr lang="it-IT" u="sng" dirty="0" err="1"/>
              <a:t>configuration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79054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A11E2-EE35-484E-944F-3229E206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PRE-ANALYSIS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679328-7B24-492B-9AD3-26D2AB25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Data Reading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Sampling </a:t>
            </a:r>
            <a:r>
              <a:rPr lang="it-IT" dirty="0" err="1"/>
              <a:t>Selection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Focus on </a:t>
            </a:r>
            <a:r>
              <a:rPr lang="it-IT" dirty="0" err="1"/>
              <a:t>Variables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453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VARIABLES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173" y="1690688"/>
            <a:ext cx="5523861" cy="4296864"/>
          </a:xfrm>
        </p:spPr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Screen DCR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Price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31     46  80    120   1080 1899.99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 32 100    120   1080 1099.99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 32  80    120   1080 1099.99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19  15     60    720  329.99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38     52 150    240   1080 2799.99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25     40 150    240   1080 1899.99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26     46  60     60   1080 1299.99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27     46  60     60   1080 1299.99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32     46 100    120   1080 1999.99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22  15     60    720  379.99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19     40  60     60   1080  899.99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33     46 150    240   1080 2299.99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35     52  70     60   1080 1899.99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28     46  70     60   1080 1399.99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  32  30     60    720  549.99</a:t>
            </a:r>
            <a:endParaRPr lang="it-IT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0D3004-5DA8-4672-A300-2E9A4A458813}"/>
              </a:ext>
            </a:extLst>
          </p:cNvPr>
          <p:cNvSpPr txBox="1"/>
          <p:nvPr/>
        </p:nvSpPr>
        <p:spPr>
          <a:xfrm>
            <a:off x="433526" y="2578368"/>
            <a:ext cx="4470647" cy="21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Screen: </a:t>
            </a:r>
            <a:r>
              <a:rPr lang="en-GB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display size (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nches)</a:t>
            </a:r>
            <a:endParaRPr lang="it-IT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DCR: </a:t>
            </a:r>
            <a:r>
              <a:rPr lang="en-GB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dynamic contrast ratio</a:t>
            </a:r>
            <a:endParaRPr lang="it-IT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LCD Hz: </a:t>
            </a:r>
            <a:r>
              <a:rPr lang="en-GB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refresh rate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Hertz)</a:t>
            </a:r>
            <a:endParaRPr lang="it-IT" sz="16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Nat Res: </a:t>
            </a:r>
            <a:r>
              <a:rPr lang="en-GB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display resolution (# of pixel)</a:t>
            </a:r>
            <a:endParaRPr lang="it-IT" sz="16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2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Price</a:t>
            </a:r>
            <a:endParaRPr lang="it-IT" sz="20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3BD5-39D3-4622-B92B-959EA95B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16" y="480796"/>
            <a:ext cx="9144000" cy="702569"/>
          </a:xfrm>
        </p:spPr>
        <p:txBody>
          <a:bodyPr>
            <a:normAutofit/>
          </a:bodyPr>
          <a:lstStyle/>
          <a:p>
            <a:pPr algn="l"/>
            <a:r>
              <a:rPr lang="it-IT" sz="4200" dirty="0"/>
              <a:t>ANALYSIS PROCEDURE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A934F6-F8A0-4E05-B7FC-F83346895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04" y="1761438"/>
            <a:ext cx="10238913" cy="1326141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200" dirty="0"/>
              <a:t>Data </a:t>
            </a:r>
            <a:r>
              <a:rPr lang="en-US" sz="3200" dirty="0" err="1"/>
              <a:t>standardisation</a:t>
            </a:r>
            <a:r>
              <a:rPr lang="en-US" sz="3200" dirty="0"/>
              <a:t>;</a:t>
            </a:r>
          </a:p>
          <a:p>
            <a:pPr marL="457200" indent="-457200" algn="l">
              <a:buAutoNum type="arabicPeriod"/>
            </a:pPr>
            <a:endParaRPr lang="en-US" sz="3200" dirty="0"/>
          </a:p>
          <a:p>
            <a:pPr marL="457200" indent="-457200" algn="l">
              <a:buAutoNum type="arabicPeriod"/>
            </a:pPr>
            <a:r>
              <a:rPr lang="en-US" sz="3200" dirty="0"/>
              <a:t>Distance matrix calculation; </a:t>
            </a:r>
          </a:p>
          <a:p>
            <a:pPr marL="457200" indent="-457200" algn="l">
              <a:buAutoNum type="arabicPeriod"/>
            </a:pPr>
            <a:endParaRPr lang="en-US" sz="3200" dirty="0"/>
          </a:p>
          <a:p>
            <a:pPr marL="457200" indent="-457200" algn="l">
              <a:buAutoNum type="arabicPeriod"/>
            </a:pPr>
            <a:r>
              <a:rPr lang="en-US" sz="3200" dirty="0"/>
              <a:t>Application of Torgerson's theorem.</a:t>
            </a:r>
            <a:endParaRPr lang="it-IT" sz="3200" dirty="0"/>
          </a:p>
          <a:p>
            <a:pPr marL="457200" indent="-457200" algn="l">
              <a:buAutoNum type="arabicPeriod"/>
            </a:pPr>
            <a:endParaRPr lang="it-IT" sz="3200" dirty="0"/>
          </a:p>
          <a:p>
            <a:pPr marL="457200" indent="-457200" algn="l">
              <a:buAutoNum type="arabicPeriod"/>
            </a:pPr>
            <a:endParaRPr lang="it-IT" sz="3200" dirty="0"/>
          </a:p>
          <a:p>
            <a:pPr marL="457200" indent="-457200" algn="l"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748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6BAD6-A06B-439C-8889-25B188AD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55992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it-IT" sz="4200" dirty="0"/>
              <a:t>TORGERSON THEOREM’S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D4C3B-8579-4838-9409-4E439E21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425576"/>
            <a:ext cx="10515600" cy="429686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it-IT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it-IT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computation</a:t>
            </a:r>
            <a:endParaRPr lang="it-IT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igenvalues and Eigenvectors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AB132D2-CCCA-440B-A9ED-DD0FB87D9E4E}"/>
                  </a:ext>
                </a:extLst>
              </p:cNvPr>
              <p:cNvSpPr txBox="1"/>
              <p:nvPr/>
            </p:nvSpPr>
            <p:spPr>
              <a:xfrm>
                <a:off x="6565900" y="2839182"/>
                <a:ext cx="6959600" cy="165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         [,1]     [,2]     [,3]      [,4]      [,5]</a:t>
                </a:r>
                <a:b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[1,] 52.53643  0.00000 0.000000 0.0000000 0.0000000</a:t>
                </a:r>
                <a:b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[2,]  0.00000 12.94463 0.000000 0.0000000 0.0000000</a:t>
                </a:r>
                <a:b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[3,]  0.00000  0.00000 3.908478 0.0000000 0.0000000</a:t>
                </a:r>
                <a:b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[4,]  0.00000  0.00000 0.000000 0.4511689 0.0000000</a:t>
                </a:r>
                <a:b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[5,]  0.00000  0.00000 0.000000 0.0000000 0.1593006</a:t>
                </a:r>
                <a:endParaRPr lang="it-IT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AB132D2-CCCA-440B-A9ED-DD0FB87D9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2839182"/>
                <a:ext cx="6959600" cy="1650645"/>
              </a:xfrm>
              <a:prstGeom prst="rect">
                <a:avLst/>
              </a:prstGeom>
              <a:blipFill>
                <a:blip r:embed="rId2"/>
                <a:stretch>
                  <a:fillRect b="-25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F7B260-3B6D-4907-A2DF-2BE09E582D33}"/>
              </a:ext>
            </a:extLst>
          </p:cNvPr>
          <p:cNvSpPr txBox="1"/>
          <p:nvPr/>
        </p:nvSpPr>
        <p:spPr>
          <a:xfrm>
            <a:off x="-43180" y="2839182"/>
            <a:ext cx="7287260" cy="403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atinLnBrk="1"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[,1]        [,2]        [,3]        [,4]        [,5]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[1,]  0.117429620  0.12943362 -0.11132331  0.37341057 -0.39828265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[2,] -0.008415682 -0.12039701  0.50446161  0.01109183  0.52924658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[3,] -0.038449286 -0.08080494  0.45625544  0.25982577 -0.24886434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[4,] -0.471401181 -0.28023231 -0.06430627  0.32229131  0.01222005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[5,]  0.435404065 -0.22170226 -0.36867700  0.12299241 -0.05421876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[6,]  0.281339395 -0.40332793  0.18412455 -0.29590093 -0.06353892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[7,] -0.016311048  0.31822684  0.03134239 -0.14589362 -0.22483909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[8,] -0.016311048  0.31822684  0.03134239 -0.14589362 -0.22483909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[9,]  0.157008507  0.09050478 -0.09405970  0.27472627  0.44394500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[10,] -0.449589260 -0.23598653 -0.14835717  0.16442778 -0.09765418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[11,] -0.088570742  0.22774562  0.29227189 -0.28031547 -0.19744081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[12,]  0.353599088 -0.31284671 -0.07680495 -0.16147908 -0.09093720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[13,]  0.090056015  0.39023848 -0.26736914  0.16426054  0.26505154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[14,]  0.008251038  0.29909403  0.02450292 -0.12021095  0.22833310</a:t>
            </a:r>
            <a:b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[15,] -0.354039480 -0.11817255 -0.39340365 -0.54333280  0.12181879</a:t>
            </a:r>
            <a:endParaRPr lang="it-IT" sz="1400" b="1" dirty="0">
              <a:solidFill>
                <a:schemeClr val="bg1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9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D142C-4B39-47C3-ADE0-64EAFFC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15" y="122944"/>
            <a:ext cx="6416040" cy="1325563"/>
          </a:xfrm>
        </p:spPr>
        <p:txBody>
          <a:bodyPr anchor="ctr">
            <a:normAutofit/>
          </a:bodyPr>
          <a:lstStyle/>
          <a:p>
            <a:r>
              <a:rPr lang="it-IT" sz="4200" dirty="0"/>
              <a:t>G INDEX &amp; SCREE PLOT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699B50-F799-4BDB-9D4D-5F3AF4869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34" y="2317706"/>
            <a:ext cx="5905501" cy="1008590"/>
          </a:xfrm>
        </p:spPr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>
                <a:effectLst/>
              </a:rPr>
              <a:t>Cumulative </a:t>
            </a:r>
            <a:r>
              <a:rPr lang="en-US" sz="1600" i="1" dirty="0">
                <a:effectLst/>
              </a:rPr>
              <a:t>G index </a:t>
            </a:r>
            <a:endParaRPr lang="it-IT" sz="1600" i="1" dirty="0">
              <a:effectLst/>
            </a:endParaRPr>
          </a:p>
          <a:p>
            <a:pPr latinLnBrk="1">
              <a:spcAft>
                <a:spcPts val="1000"/>
              </a:spcAft>
            </a:pPr>
            <a:r>
              <a:rPr lang="en-US" sz="1600" dirty="0">
                <a:effectLst/>
              </a:rPr>
              <a:t>## [1] 0.7505204 0.9354436 0.9912790 0.9977243 1.0000000</a:t>
            </a:r>
            <a:endParaRPr lang="it-IT" sz="1600" dirty="0">
              <a:effectLst/>
            </a:endParaRPr>
          </a:p>
          <a:p>
            <a:endParaRPr lang="it-IT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4355B353-37A1-408C-90EC-9C3FBB2743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6000" y="1475011"/>
            <a:ext cx="5715000" cy="43594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880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50A1DC9-3103-4528-8FB9-47BBE67C0FBD}" vid="{1571D6F2-6D0A-4D99-B6D6-2275137305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1784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Cambria</vt:lpstr>
      <vt:lpstr>Cambria Math</vt:lpstr>
      <vt:lpstr>Consolas</vt:lpstr>
      <vt:lpstr>Symbol</vt:lpstr>
      <vt:lpstr>Trebuchet MS</vt:lpstr>
      <vt:lpstr>Tema di Office</vt:lpstr>
      <vt:lpstr>MDS &amp; CORRESPONDENCE ANALYSIS</vt:lpstr>
      <vt:lpstr>GOALS</vt:lpstr>
      <vt:lpstr>METRIC MULTIDIMENSIONAL SCALING </vt:lpstr>
      <vt:lpstr>MDS KEY CONCEPT</vt:lpstr>
      <vt:lpstr>PRE-ANALYSIS</vt:lpstr>
      <vt:lpstr>VARIABLES</vt:lpstr>
      <vt:lpstr>ANALYSIS PROCEDURE</vt:lpstr>
      <vt:lpstr>TORGERSON THEOREM’S STEPS</vt:lpstr>
      <vt:lpstr>G INDEX &amp; SCREE PLOT</vt:lpstr>
      <vt:lpstr>METRIC MDS PLOT</vt:lpstr>
      <vt:lpstr>CORRESPONDENCE ANALYSIS</vt:lpstr>
      <vt:lpstr>Presentazione standard di PowerPoint</vt:lpstr>
      <vt:lpstr>Presentazione standard di PowerPoint</vt:lpstr>
      <vt:lpstr>Presentazione standard di PowerPoint</vt:lpstr>
      <vt:lpstr>Correspondence Analysis Plot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ANTONIO DE SARRO</dc:creator>
  <cp:lastModifiedBy>Pietro Ruffo</cp:lastModifiedBy>
  <cp:revision>39</cp:revision>
  <dcterms:created xsi:type="dcterms:W3CDTF">2020-11-22T16:56:31Z</dcterms:created>
  <dcterms:modified xsi:type="dcterms:W3CDTF">2020-11-26T09:05:26Z</dcterms:modified>
</cp:coreProperties>
</file>