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59" r:id="rId3"/>
    <p:sldId id="260" r:id="rId4"/>
    <p:sldId id="285" r:id="rId5"/>
    <p:sldId id="286" r:id="rId6"/>
    <p:sldId id="292" r:id="rId7"/>
    <p:sldId id="296" r:id="rId8"/>
    <p:sldId id="297" r:id="rId9"/>
    <p:sldId id="298" r:id="rId10"/>
    <p:sldId id="299" r:id="rId11"/>
    <p:sldId id="263" r:id="rId12"/>
    <p:sldId id="269" r:id="rId13"/>
    <p:sldId id="264" r:id="rId14"/>
    <p:sldId id="293" r:id="rId15"/>
    <p:sldId id="294" r:id="rId16"/>
    <p:sldId id="295" r:id="rId17"/>
    <p:sldId id="261" r:id="rId1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Helvetica" panose="020B0604020202020204" pitchFamily="34" charset="0"/>
      <p:regular r:id="rId24"/>
      <p:bold r:id="rId25"/>
      <p:italic r:id="rId26"/>
      <p:boldItalic r:id="rId27"/>
    </p:embeddedFont>
    <p:embeddedFont>
      <p:font typeface="Titillium Web" panose="020B0604020202020204" charset="0"/>
      <p:regular r:id="rId28"/>
      <p:bold r:id="rId29"/>
      <p:italic r:id="rId30"/>
      <p:boldItalic r:id="rId31"/>
    </p:embeddedFont>
    <p:embeddedFont>
      <p:font typeface="Titillium Web Light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8A5951-98DD-4594-8071-0D870C603680}">
  <a:tblStyle styleId="{808A5951-98DD-4594-8071-0D870C6036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6919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0729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164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170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345794" y="467840"/>
            <a:ext cx="8452411" cy="73744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</a:t>
            </a:r>
            <a:r>
              <a:rPr lang="it-IT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Segmentation</a:t>
            </a:r>
            <a:r>
              <a:rPr lang="it-IT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  <a:endParaRPr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77234C6-151A-4C5B-AC7F-B087E5C16FEA}"/>
              </a:ext>
            </a:extLst>
          </p:cNvPr>
          <p:cNvSpPr txBox="1"/>
          <p:nvPr/>
        </p:nvSpPr>
        <p:spPr>
          <a:xfrm>
            <a:off x="5189707" y="1205286"/>
            <a:ext cx="3762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 panose="020B0604020202020204" charset="0"/>
              </a:rPr>
              <a:t>Market </a:t>
            </a:r>
            <a:r>
              <a:rPr lang="it-IT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 panose="020B0604020202020204" charset="0"/>
              </a:rPr>
              <a:t>Research</a:t>
            </a:r>
            <a:r>
              <a:rPr lang="it-IT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 panose="020B0604020202020204" charset="0"/>
              </a:rPr>
              <a:t> for Samsung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6D1C7E4-830D-479D-8D71-2D2C4516A856}"/>
              </a:ext>
            </a:extLst>
          </p:cNvPr>
          <p:cNvSpPr txBox="1"/>
          <p:nvPr/>
        </p:nvSpPr>
        <p:spPr>
          <a:xfrm>
            <a:off x="162838" y="3840045"/>
            <a:ext cx="469726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 panose="020B0604020202020204" charset="0"/>
              </a:rPr>
              <a:t>PIETRO RUFFO</a:t>
            </a:r>
            <a:br>
              <a:rPr lang="it-I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 panose="020B0604020202020204" charset="0"/>
              </a:rPr>
            </a:br>
            <a:r>
              <a:rPr lang="it-I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 panose="020B0604020202020204" charset="0"/>
              </a:rPr>
              <a:t>LUCA RUBERTO</a:t>
            </a:r>
            <a:br>
              <a:rPr lang="it-I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 panose="020B0604020202020204" charset="0"/>
              </a:rPr>
            </a:br>
            <a:r>
              <a:rPr lang="it-I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 panose="020B0604020202020204" charset="0"/>
              </a:rPr>
              <a:t>OTHMAN AL-AKHALI</a:t>
            </a:r>
            <a:br>
              <a:rPr lang="it-I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 panose="020B0604020202020204" charset="0"/>
              </a:rPr>
            </a:br>
            <a:r>
              <a:rPr lang="it-I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 panose="020B0604020202020204" charset="0"/>
              </a:rPr>
              <a:t>MARCO TUCCI</a:t>
            </a:r>
          </a:p>
          <a:p>
            <a:r>
              <a:rPr lang="it-I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 panose="020B0604020202020204" charset="0"/>
              </a:rPr>
              <a:t>ANTONIO DE SARRO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5C15C7-460D-497B-979F-ECA449F3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62" y="137252"/>
            <a:ext cx="8745279" cy="857400"/>
          </a:xfrm>
        </p:spPr>
        <p:txBody>
          <a:bodyPr/>
          <a:lstStyle/>
          <a:p>
            <a:r>
              <a:rPr lang="it-IT" sz="3400" dirty="0" err="1"/>
              <a:t>Misclassification</a:t>
            </a:r>
            <a:r>
              <a:rPr lang="it-IT" sz="3400" dirty="0"/>
              <a:t> Rates and </a:t>
            </a:r>
            <a:r>
              <a:rPr lang="it-IT" sz="3400" dirty="0" err="1"/>
              <a:t>Confusion</a:t>
            </a:r>
            <a:r>
              <a:rPr lang="it-IT" sz="3400" dirty="0"/>
              <a:t> Matrix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C88A12-5468-46D1-A916-DB6B6D305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406" y="1430742"/>
            <a:ext cx="3327990" cy="2282015"/>
          </a:xfrm>
        </p:spPr>
        <p:txBody>
          <a:bodyPr/>
          <a:lstStyle/>
          <a:p>
            <a:r>
              <a:rPr lang="it-IT" sz="1800" b="1" dirty="0" err="1"/>
              <a:t>Resubstitution</a:t>
            </a:r>
            <a:r>
              <a:rPr lang="it-IT" sz="1800" b="1" dirty="0"/>
              <a:t> </a:t>
            </a:r>
            <a:r>
              <a:rPr lang="it-IT" sz="1800" b="1" dirty="0" err="1"/>
              <a:t>Error</a:t>
            </a:r>
            <a:r>
              <a:rPr lang="it-IT" sz="1800" b="1" dirty="0"/>
              <a:t> Rate:</a:t>
            </a:r>
          </a:p>
          <a:p>
            <a:pPr lvl="1"/>
            <a:r>
              <a:rPr lang="it-IT" sz="1800" b="1" dirty="0">
                <a:effectLst/>
                <a:latin typeface="Titillium Web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20%</a:t>
            </a:r>
          </a:p>
          <a:p>
            <a:pPr lvl="1"/>
            <a:endParaRPr lang="it-IT" sz="1800" b="1" dirty="0"/>
          </a:p>
          <a:p>
            <a:r>
              <a:rPr lang="it-IT" sz="1800" b="1" dirty="0" err="1"/>
              <a:t>Miclassification</a:t>
            </a:r>
            <a:r>
              <a:rPr lang="it-IT" sz="1800" b="1" dirty="0"/>
              <a:t> Rate </a:t>
            </a:r>
            <a:r>
              <a:rPr lang="it-IT" sz="1800" b="1" dirty="0" err="1"/>
              <a:t>based</a:t>
            </a:r>
            <a:r>
              <a:rPr lang="it-IT" sz="1800" b="1" dirty="0"/>
              <a:t> on cross </a:t>
            </a:r>
            <a:r>
              <a:rPr lang="it-IT" sz="1800" b="1" dirty="0" err="1"/>
              <a:t>validation</a:t>
            </a:r>
            <a:r>
              <a:rPr lang="it-IT" sz="1800" b="1" dirty="0"/>
              <a:t>:</a:t>
            </a:r>
          </a:p>
          <a:p>
            <a:pPr lvl="1"/>
            <a:r>
              <a:rPr lang="en-US" sz="1800" b="1" dirty="0">
                <a:effectLst/>
                <a:latin typeface="Titillium Web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20%</a:t>
            </a:r>
          </a:p>
          <a:p>
            <a:pPr lvl="1"/>
            <a:endParaRPr lang="it-IT" sz="1800" b="1" dirty="0"/>
          </a:p>
          <a:p>
            <a:endParaRPr lang="en-US" sz="1800" kern="1200" dirty="0">
              <a:solidFill>
                <a:prstClr val="white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/>
            <a:endParaRPr lang="en-US" sz="1800" kern="1200" dirty="0">
              <a:solidFill>
                <a:prstClr val="white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/>
            <a:endParaRPr lang="en-US" sz="1800" kern="1200" dirty="0">
              <a:solidFill>
                <a:prstClr val="white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33400" lvl="1" indent="0">
              <a:buNone/>
            </a:pPr>
            <a:endParaRPr lang="en-US" sz="1800" kern="1200" dirty="0">
              <a:solidFill>
                <a:prstClr val="white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4D20E05-82D8-428F-835A-50CB69924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548" y="1977032"/>
            <a:ext cx="3763926" cy="253300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614CFC-0201-4F1C-9849-BB54097C5166}"/>
              </a:ext>
            </a:extLst>
          </p:cNvPr>
          <p:cNvSpPr txBox="1"/>
          <p:nvPr/>
        </p:nvSpPr>
        <p:spPr>
          <a:xfrm rot="16200000">
            <a:off x="3488670" y="2616043"/>
            <a:ext cx="2051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Prediction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58EE48F-0E25-4064-AD2C-31B84E98E780}"/>
              </a:ext>
            </a:extLst>
          </p:cNvPr>
          <p:cNvSpPr txBox="1"/>
          <p:nvPr/>
        </p:nvSpPr>
        <p:spPr>
          <a:xfrm>
            <a:off x="6234415" y="1590395"/>
            <a:ext cx="2114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424125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389066" y="886465"/>
            <a:ext cx="8217012" cy="30156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50000"/>
              </a:lnSpc>
            </a:pPr>
            <a:r>
              <a:rPr lang="it-IT" dirty="0">
                <a:solidFill>
                  <a:schemeClr val="accent3">
                    <a:lumMod val="75000"/>
                  </a:schemeClr>
                </a:solidFill>
              </a:rPr>
              <a:t>CART </a:t>
            </a:r>
            <a:r>
              <a:rPr lang="it-IT" sz="18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Classification</a:t>
            </a:r>
            <a:r>
              <a:rPr lang="it-IT" sz="1800" dirty="0">
                <a:solidFill>
                  <a:schemeClr val="accent3">
                    <a:lumMod val="75000"/>
                  </a:schemeClr>
                </a:solidFill>
              </a:rPr>
              <a:t> And </a:t>
            </a:r>
            <a:r>
              <a:rPr lang="it-IT" sz="1800" dirty="0" err="1">
                <a:solidFill>
                  <a:schemeClr val="accent3">
                    <a:lumMod val="75000"/>
                  </a:schemeClr>
                </a:solidFill>
              </a:rPr>
              <a:t>Regression</a:t>
            </a:r>
            <a:r>
              <a:rPr lang="it-IT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3">
                    <a:lumMod val="75000"/>
                  </a:schemeClr>
                </a:solidFill>
              </a:rPr>
              <a:t>Tree</a:t>
            </a:r>
            <a:r>
              <a:rPr lang="it-IT" sz="1800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</a:pPr>
            <a:r>
              <a:rPr lang="it-IT" sz="1600" dirty="0" err="1">
                <a:solidFill>
                  <a:srgbClr val="FFFF00"/>
                </a:solidFill>
              </a:rPr>
              <a:t>Binary</a:t>
            </a:r>
            <a:r>
              <a:rPr lang="it-IT" sz="1600" dirty="0"/>
              <a:t> </a:t>
            </a:r>
            <a:r>
              <a:rPr lang="it-IT" sz="1600" dirty="0" err="1"/>
              <a:t>Segmentation</a:t>
            </a:r>
            <a:r>
              <a:rPr lang="it-IT" sz="1600" dirty="0"/>
              <a:t> Method</a:t>
            </a:r>
            <a:endParaRPr lang="en" sz="1600" dirty="0"/>
          </a:p>
          <a:p>
            <a:pPr marL="285750" indent="-285750">
              <a:lnSpc>
                <a:spcPct val="150000"/>
              </a:lnSpc>
            </a:pPr>
            <a:r>
              <a:rPr lang="it-IT" sz="1600" dirty="0" err="1"/>
              <a:t>Dependent</a:t>
            </a:r>
            <a:r>
              <a:rPr lang="it-IT" sz="1600" dirty="0"/>
              <a:t> v</a:t>
            </a:r>
            <a:r>
              <a:rPr lang="en" sz="1600" dirty="0"/>
              <a:t>ariable: qualitative – independent variables: quantitative and/or qualitative</a:t>
            </a:r>
          </a:p>
          <a:p>
            <a:pPr marL="285750" indent="-285750">
              <a:lnSpc>
                <a:spcPct val="150000"/>
              </a:lnSpc>
            </a:pPr>
            <a:r>
              <a:rPr lang="it-IT" sz="1600" dirty="0" err="1"/>
              <a:t>Reduction</a:t>
            </a:r>
            <a:r>
              <a:rPr lang="it-IT" sz="1600" dirty="0"/>
              <a:t> of </a:t>
            </a:r>
            <a:r>
              <a:rPr lang="it-IT" sz="1600" dirty="0" err="1">
                <a:solidFill>
                  <a:srgbClr val="FFFF00"/>
                </a:solidFill>
              </a:rPr>
              <a:t>impurity</a:t>
            </a:r>
            <a:r>
              <a:rPr lang="it-IT" sz="1600" dirty="0"/>
              <a:t> </a:t>
            </a:r>
            <a:r>
              <a:rPr lang="it-IT" sz="1600" dirty="0" err="1"/>
              <a:t>passing</a:t>
            </a:r>
            <a:r>
              <a:rPr lang="it-IT" sz="1600" dirty="0"/>
              <a:t> from </a:t>
            </a:r>
            <a:r>
              <a:rPr lang="it-IT" sz="1600" dirty="0" err="1"/>
              <a:t>parent</a:t>
            </a:r>
            <a:r>
              <a:rPr lang="it-IT" sz="1600" dirty="0"/>
              <a:t> </a:t>
            </a:r>
            <a:r>
              <a:rPr lang="it-IT" sz="1600" dirty="0" err="1"/>
              <a:t>node</a:t>
            </a:r>
            <a:r>
              <a:rPr lang="it-IT" sz="1600" dirty="0"/>
              <a:t> to </a:t>
            </a:r>
            <a:r>
              <a:rPr lang="it-IT" sz="1600" dirty="0" err="1"/>
              <a:t>child</a:t>
            </a:r>
            <a:r>
              <a:rPr lang="it-IT" sz="1600" dirty="0"/>
              <a:t> </a:t>
            </a:r>
            <a:r>
              <a:rPr lang="it-IT" sz="1600" dirty="0" err="1"/>
              <a:t>nodes</a:t>
            </a:r>
            <a:endParaRPr lang="it-IT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1600" dirty="0" err="1"/>
              <a:t>measure</a:t>
            </a:r>
            <a:r>
              <a:rPr lang="it-IT" sz="1600" dirty="0"/>
              <a:t> of </a:t>
            </a:r>
            <a:r>
              <a:rPr lang="it-IT" sz="1600" dirty="0" err="1"/>
              <a:t>impurity</a:t>
            </a:r>
            <a:r>
              <a:rPr lang="it-IT" sz="1600" dirty="0"/>
              <a:t> </a:t>
            </a:r>
            <a:r>
              <a:rPr lang="it-IT" sz="1600" dirty="0" err="1"/>
              <a:t>based</a:t>
            </a:r>
            <a:r>
              <a:rPr lang="it-IT" sz="1600" dirty="0"/>
              <a:t> on the </a:t>
            </a:r>
            <a:r>
              <a:rPr lang="it-IT" sz="1600" dirty="0" err="1"/>
              <a:t>proportions</a:t>
            </a:r>
            <a:r>
              <a:rPr lang="it-IT" sz="1600" dirty="0"/>
              <a:t> of </a:t>
            </a:r>
            <a:r>
              <a:rPr lang="it-IT" sz="1600" dirty="0" err="1"/>
              <a:t>units</a:t>
            </a:r>
            <a:r>
              <a:rPr lang="it-IT" sz="1600" dirty="0"/>
              <a:t>, inside a </a:t>
            </a:r>
            <a:r>
              <a:rPr lang="it-IT" sz="1600" dirty="0" err="1"/>
              <a:t>node</a:t>
            </a:r>
            <a:r>
              <a:rPr lang="it-IT" sz="1600" dirty="0"/>
              <a:t>, </a:t>
            </a:r>
            <a:r>
              <a:rPr lang="it-IT" sz="1600" dirty="0" err="1"/>
              <a:t>which</a:t>
            </a:r>
            <a:r>
              <a:rPr lang="it-IT" sz="1600" dirty="0"/>
              <a:t> </a:t>
            </a:r>
            <a:r>
              <a:rPr lang="it-IT" sz="1600" dirty="0" err="1"/>
              <a:t>present</a:t>
            </a:r>
            <a:endParaRPr lang="it-IT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it-IT" sz="1600" dirty="0"/>
              <a:t>      a </a:t>
            </a:r>
            <a:r>
              <a:rPr lang="it-IT" sz="1600" dirty="0" err="1"/>
              <a:t>certain</a:t>
            </a:r>
            <a:r>
              <a:rPr lang="it-IT" sz="1600" dirty="0"/>
              <a:t> </a:t>
            </a:r>
            <a:r>
              <a:rPr lang="it-IT" sz="1600" dirty="0" err="1"/>
              <a:t>category</a:t>
            </a:r>
            <a:r>
              <a:rPr lang="it-IT" sz="1600" dirty="0"/>
              <a:t> of 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rgbClr val="FFFF00"/>
                </a:solidFill>
              </a:rPr>
              <a:t>GINI INDEX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1222744" y="29065"/>
            <a:ext cx="6528391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CLASSIFICATION TREE</a:t>
            </a:r>
            <a:endParaRPr sz="4400" dirty="0"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2"/>
          </p:nvPr>
        </p:nvSpPr>
        <p:spPr>
          <a:xfrm>
            <a:off x="3331581" y="3614158"/>
            <a:ext cx="5423353" cy="1285754"/>
          </a:xfrm>
          <a:custGeom>
            <a:avLst/>
            <a:gdLst>
              <a:gd name="connsiteX0" fmla="*/ 0 w 5423353"/>
              <a:gd name="connsiteY0" fmla="*/ 0 h 1285754"/>
              <a:gd name="connsiteX1" fmla="*/ 5423353 w 5423353"/>
              <a:gd name="connsiteY1" fmla="*/ 0 h 1285754"/>
              <a:gd name="connsiteX2" fmla="*/ 5423353 w 5423353"/>
              <a:gd name="connsiteY2" fmla="*/ 1285754 h 1285754"/>
              <a:gd name="connsiteX3" fmla="*/ 0 w 5423353"/>
              <a:gd name="connsiteY3" fmla="*/ 1285754 h 1285754"/>
              <a:gd name="connsiteX4" fmla="*/ 0 w 5423353"/>
              <a:gd name="connsiteY4" fmla="*/ 0 h 1285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3353" h="1285754" fill="none" extrusionOk="0">
                <a:moveTo>
                  <a:pt x="0" y="0"/>
                </a:moveTo>
                <a:cubicBezTo>
                  <a:pt x="1601364" y="15242"/>
                  <a:pt x="4873042" y="165008"/>
                  <a:pt x="5423353" y="0"/>
                </a:cubicBezTo>
                <a:cubicBezTo>
                  <a:pt x="5518870" y="583779"/>
                  <a:pt x="5409739" y="683869"/>
                  <a:pt x="5423353" y="1285754"/>
                </a:cubicBezTo>
                <a:cubicBezTo>
                  <a:pt x="3796933" y="1197009"/>
                  <a:pt x="2426087" y="1362997"/>
                  <a:pt x="0" y="1285754"/>
                </a:cubicBezTo>
                <a:cubicBezTo>
                  <a:pt x="-27592" y="928725"/>
                  <a:pt x="-22957" y="357592"/>
                  <a:pt x="0" y="0"/>
                </a:cubicBezTo>
                <a:close/>
              </a:path>
              <a:path w="5423353" h="1285754" stroke="0" extrusionOk="0">
                <a:moveTo>
                  <a:pt x="0" y="0"/>
                </a:moveTo>
                <a:cubicBezTo>
                  <a:pt x="1293799" y="-156824"/>
                  <a:pt x="4389181" y="118596"/>
                  <a:pt x="5423353" y="0"/>
                </a:cubicBezTo>
                <a:cubicBezTo>
                  <a:pt x="5397063" y="281900"/>
                  <a:pt x="5369193" y="783357"/>
                  <a:pt x="5423353" y="1285754"/>
                </a:cubicBezTo>
                <a:cubicBezTo>
                  <a:pt x="3923194" y="1127961"/>
                  <a:pt x="613424" y="1219845"/>
                  <a:pt x="0" y="1285754"/>
                </a:cubicBezTo>
                <a:cubicBezTo>
                  <a:pt x="-68746" y="1061787"/>
                  <a:pt x="6829" y="153004"/>
                  <a:pt x="0" y="0"/>
                </a:cubicBezTo>
                <a:close/>
              </a:path>
            </a:pathLst>
          </a:custGeom>
          <a:ln w="19050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544307766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i="1" dirty="0"/>
              <a:t>Goals</a:t>
            </a:r>
            <a:endParaRPr b="1" i="1" dirty="0"/>
          </a:p>
          <a:p>
            <a:pPr marL="3429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it-IT" sz="1400" b="1" dirty="0"/>
              <a:t>Build a </a:t>
            </a:r>
            <a:r>
              <a:rPr lang="it-IT" sz="1400" b="1" dirty="0" err="1"/>
              <a:t>decision</a:t>
            </a:r>
            <a:r>
              <a:rPr lang="it-IT" sz="1400" b="1" dirty="0"/>
              <a:t> rule, </a:t>
            </a:r>
            <a:r>
              <a:rPr lang="it-IT" sz="1400" b="1" dirty="0" err="1"/>
              <a:t>called</a:t>
            </a:r>
            <a:r>
              <a:rPr lang="it-IT" sz="1400" b="1" dirty="0"/>
              <a:t> </a:t>
            </a:r>
            <a:r>
              <a:rPr lang="it-IT" sz="1400" b="1" dirty="0">
                <a:solidFill>
                  <a:srgbClr val="FFFF00"/>
                </a:solidFill>
              </a:rPr>
              <a:t>Classificator</a:t>
            </a:r>
            <a:r>
              <a:rPr lang="it-IT" sz="1400" b="1" dirty="0"/>
              <a:t>, </a:t>
            </a:r>
            <a:r>
              <a:rPr lang="it-IT" sz="1400" b="1" dirty="0" err="1"/>
              <a:t>based</a:t>
            </a:r>
            <a:r>
              <a:rPr lang="it-IT" sz="1400" b="1" dirty="0"/>
              <a:t> on the 40 TV models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it-IT" sz="1400" b="1" dirty="0"/>
              <a:t>Use the Classificator </a:t>
            </a:r>
            <a:r>
              <a:rPr lang="it-IT" sz="1400" b="1" dirty="0" err="1"/>
              <a:t>built</a:t>
            </a:r>
            <a:r>
              <a:rPr lang="it-IT" sz="1400" b="1" dirty="0"/>
              <a:t> to </a:t>
            </a:r>
            <a:r>
              <a:rPr lang="it-IT" sz="1400" b="1" dirty="0" err="1"/>
              <a:t>classify</a:t>
            </a:r>
            <a:r>
              <a:rPr lang="it-IT" sz="1400" b="1" dirty="0"/>
              <a:t> new TV models</a:t>
            </a:r>
            <a:endParaRPr sz="1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A5AC32-EB8C-47E8-A840-E424CA22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364" y="570524"/>
            <a:ext cx="4273204" cy="857400"/>
          </a:xfrm>
        </p:spPr>
        <p:txBody>
          <a:bodyPr/>
          <a:lstStyle/>
          <a:p>
            <a:r>
              <a:rPr lang="it-IT" dirty="0"/>
              <a:t>DATA PREPARATION FOR THE ALGORITHM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D5F7E20-89D3-423A-A7C3-2E852D0FB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849" y="1765663"/>
            <a:ext cx="6711395" cy="1719806"/>
          </a:xfrm>
        </p:spPr>
        <p:txBody>
          <a:bodyPr/>
          <a:lstStyle/>
          <a:p>
            <a:endParaRPr lang="it-IT" sz="1250" b="1" dirty="0">
              <a:highlight>
                <a:srgbClr val="000080"/>
              </a:highlight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marL="127000" indent="0" latinLnBrk="1">
              <a:buNone/>
            </a:pPr>
            <a:r>
              <a:rPr lang="en-US" sz="1200" b="1" dirty="0">
                <a:highlight>
                  <a:srgbClr val="000080"/>
                </a:highlight>
                <a:latin typeface="Consolas" panose="020B0609020204030204" pitchFamily="49" charset="0"/>
              </a:rPr>
              <a:t>## '</a:t>
            </a:r>
            <a:r>
              <a:rPr lang="en-US" sz="1200" b="1" dirty="0" err="1">
                <a:highlight>
                  <a:srgbClr val="000080"/>
                </a:highlight>
                <a:latin typeface="Consolas" panose="020B0609020204030204" pitchFamily="49" charset="0"/>
              </a:rPr>
              <a:t>data.frame</a:t>
            </a:r>
            <a:r>
              <a:rPr lang="en-US" sz="1200" b="1" dirty="0">
                <a:highlight>
                  <a:srgbClr val="000080"/>
                </a:highlight>
                <a:latin typeface="Consolas" panose="020B0609020204030204" pitchFamily="49" charset="0"/>
              </a:rPr>
              <a:t>':    40 obs. of  6 variables:</a:t>
            </a:r>
            <a:br>
              <a:rPr lang="en-US" sz="1200" b="1" dirty="0">
                <a:highlight>
                  <a:srgbClr val="000080"/>
                </a:highlight>
                <a:latin typeface="Consolas" panose="020B0609020204030204" pitchFamily="49" charset="0"/>
              </a:rPr>
            </a:br>
            <a:r>
              <a:rPr lang="en-US" sz="1200" b="1" dirty="0">
                <a:highlight>
                  <a:srgbClr val="000080"/>
                </a:highlight>
                <a:latin typeface="Consolas" panose="020B0609020204030204" pitchFamily="49" charset="0"/>
              </a:rPr>
              <a:t>##  $ Category: Factor w/ 4 levels "1","2","3","4": 1 1 1 1 1 1 1 1 1 1 ...</a:t>
            </a:r>
            <a:br>
              <a:rPr lang="en-US" sz="1200" b="1" dirty="0">
                <a:highlight>
                  <a:srgbClr val="000080"/>
                </a:highlight>
                <a:latin typeface="Consolas" panose="020B0609020204030204" pitchFamily="49" charset="0"/>
              </a:rPr>
            </a:br>
            <a:r>
              <a:rPr lang="en-US" sz="1200" b="1" dirty="0">
                <a:highlight>
                  <a:srgbClr val="000080"/>
                </a:highlight>
                <a:latin typeface="Consolas" panose="020B0609020204030204" pitchFamily="49" charset="0"/>
              </a:rPr>
              <a:t>##  $ Screen  : num  19 19 19 22 22 22 26 26 32 32 ...</a:t>
            </a:r>
            <a:br>
              <a:rPr lang="en-US" sz="1200" b="1" dirty="0">
                <a:highlight>
                  <a:srgbClr val="000080"/>
                </a:highlight>
                <a:latin typeface="Consolas" panose="020B0609020204030204" pitchFamily="49" charset="0"/>
              </a:rPr>
            </a:br>
            <a:r>
              <a:rPr lang="en-US" sz="1200" b="1" dirty="0">
                <a:highlight>
                  <a:srgbClr val="000080"/>
                </a:highlight>
                <a:latin typeface="Consolas" panose="020B0609020204030204" pitchFamily="49" charset="0"/>
              </a:rPr>
              <a:t>##  $ DCR     : num  15 15 15 15 15 15 30 30 30 50 ...</a:t>
            </a:r>
            <a:br>
              <a:rPr lang="en-US" sz="1200" b="1" dirty="0">
                <a:highlight>
                  <a:srgbClr val="000080"/>
                </a:highlight>
                <a:latin typeface="Consolas" panose="020B0609020204030204" pitchFamily="49" charset="0"/>
              </a:rPr>
            </a:br>
            <a:r>
              <a:rPr lang="en-US" sz="1200" b="1" dirty="0">
                <a:highlight>
                  <a:srgbClr val="000080"/>
                </a:highlight>
                <a:latin typeface="Consolas" panose="020B0609020204030204" pitchFamily="49" charset="0"/>
              </a:rPr>
              <a:t>##  $ </a:t>
            </a:r>
            <a:r>
              <a:rPr lang="en-US" sz="1200" b="1" dirty="0" err="1">
                <a:highlight>
                  <a:srgbClr val="000080"/>
                </a:highlight>
                <a:latin typeface="Consolas" panose="020B0609020204030204" pitchFamily="49" charset="0"/>
              </a:rPr>
              <a:t>LCD.Hz</a:t>
            </a:r>
            <a:r>
              <a:rPr lang="en-US" sz="1200" b="1" dirty="0">
                <a:highlight>
                  <a:srgbClr val="000080"/>
                </a:highlight>
                <a:latin typeface="Consolas" panose="020B0609020204030204" pitchFamily="49" charset="0"/>
              </a:rPr>
              <a:t>  : Factor w/ 3 levels "60","120","240": 1 1 1 1 1 1 1 1 1 1 ...</a:t>
            </a:r>
            <a:br>
              <a:rPr lang="en-US" sz="1200" b="1" dirty="0">
                <a:highlight>
                  <a:srgbClr val="000080"/>
                </a:highlight>
                <a:latin typeface="Consolas" panose="020B0609020204030204" pitchFamily="49" charset="0"/>
              </a:rPr>
            </a:br>
            <a:r>
              <a:rPr lang="en-US" sz="1200" b="1" dirty="0">
                <a:highlight>
                  <a:srgbClr val="000080"/>
                </a:highlight>
                <a:latin typeface="Consolas" panose="020B0609020204030204" pitchFamily="49" charset="0"/>
              </a:rPr>
              <a:t>##  $ </a:t>
            </a:r>
            <a:r>
              <a:rPr lang="en-US" sz="1200" b="1" dirty="0" err="1">
                <a:highlight>
                  <a:srgbClr val="000080"/>
                </a:highlight>
                <a:latin typeface="Consolas" panose="020B0609020204030204" pitchFamily="49" charset="0"/>
              </a:rPr>
              <a:t>NatRes</a:t>
            </a:r>
            <a:r>
              <a:rPr lang="en-US" sz="1200" b="1" dirty="0">
                <a:highlight>
                  <a:srgbClr val="000080"/>
                </a:highlight>
                <a:latin typeface="Consolas" panose="020B0609020204030204" pitchFamily="49" charset="0"/>
              </a:rPr>
              <a:t>  : Factor w/ 2 levels "720","1080": 1 1 1 1 1 1 1 1 1 1 ...</a:t>
            </a:r>
            <a:br>
              <a:rPr lang="en-US" sz="1200" b="1" dirty="0">
                <a:highlight>
                  <a:srgbClr val="000080"/>
                </a:highlight>
                <a:latin typeface="Consolas" panose="020B0609020204030204" pitchFamily="49" charset="0"/>
              </a:rPr>
            </a:br>
            <a:r>
              <a:rPr lang="en-US" sz="1200" b="1" dirty="0">
                <a:highlight>
                  <a:srgbClr val="000080"/>
                </a:highlight>
                <a:latin typeface="Consolas" panose="020B0609020204030204" pitchFamily="49" charset="0"/>
              </a:rPr>
              <a:t>##  $ Price   : num  280 280 330 330 380 ...</a:t>
            </a:r>
            <a:endParaRPr lang="it-IT" sz="1200" b="1" dirty="0">
              <a:highlight>
                <a:srgbClr val="000080"/>
              </a:highlight>
              <a:latin typeface="Consolas" panose="020B0609020204030204" pitchFamily="49" charset="0"/>
            </a:endParaRPr>
          </a:p>
          <a:p>
            <a:endParaRPr lang="it-IT" sz="1250" b="1" dirty="0">
              <a:highlight>
                <a:srgbClr val="000080"/>
              </a:highlight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endParaRPr lang="it-IT" dirty="0">
              <a:highlight>
                <a:srgbClr val="000080"/>
              </a:highlight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133D99C-75C1-48EF-9379-9D9A32813F8A}"/>
              </a:ext>
            </a:extLst>
          </p:cNvPr>
          <p:cNvSpPr txBox="1"/>
          <p:nvPr/>
        </p:nvSpPr>
        <p:spPr>
          <a:xfrm>
            <a:off x="299814" y="499230"/>
            <a:ext cx="392188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2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 sz="1250" dirty="0">
                <a:solidFill>
                  <a:schemeClr val="bg1"/>
                </a:solidFill>
                <a:effectLst/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No </a:t>
            </a:r>
            <a:r>
              <a:rPr lang="it-IT" sz="1250" dirty="0" err="1">
                <a:solidFill>
                  <a:schemeClr val="bg1"/>
                </a:solidFill>
                <a:effectLst/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need</a:t>
            </a:r>
            <a:r>
              <a:rPr lang="it-IT" sz="1250" dirty="0">
                <a:solidFill>
                  <a:schemeClr val="bg1"/>
                </a:solidFill>
                <a:effectLst/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it-IT" sz="1250" i="0" dirty="0">
                <a:solidFill>
                  <a:schemeClr val="bg1"/>
                </a:solidFill>
                <a:effectLst/>
                <a:latin typeface="Titillium Web" panose="020B0604020202020204" charset="0"/>
              </a:rPr>
              <a:t>alter the </a:t>
            </a:r>
            <a:r>
              <a:rPr lang="it-IT" sz="1250" i="0" dirty="0" err="1">
                <a:solidFill>
                  <a:schemeClr val="bg1"/>
                </a:solidFill>
                <a:effectLst/>
                <a:latin typeface="Titillium Web" panose="020B0604020202020204" charset="0"/>
              </a:rPr>
              <a:t>original</a:t>
            </a:r>
            <a:r>
              <a:rPr lang="it-IT" sz="1250" i="0" dirty="0">
                <a:solidFill>
                  <a:schemeClr val="bg1"/>
                </a:solidFill>
                <a:effectLst/>
                <a:latin typeface="Titillium Web" panose="020B0604020202020204" charset="0"/>
              </a:rPr>
              <a:t> nature of technical </a:t>
            </a:r>
            <a:r>
              <a:rPr lang="it-IT" sz="1250" i="0" dirty="0" err="1">
                <a:solidFill>
                  <a:schemeClr val="bg1"/>
                </a:solidFill>
                <a:effectLst/>
                <a:latin typeface="Titillium Web" panose="020B0604020202020204" charset="0"/>
              </a:rPr>
              <a:t>feautures</a:t>
            </a:r>
            <a:r>
              <a:rPr lang="it-IT" sz="1250" i="0" dirty="0">
                <a:solidFill>
                  <a:schemeClr val="bg1"/>
                </a:solidFill>
                <a:effectLst/>
                <a:latin typeface="Titillium Web" panose="020B0604020202020204" charset="0"/>
              </a:rPr>
              <a:t> and </a:t>
            </a:r>
            <a:r>
              <a:rPr lang="it-IT" sz="1250" i="0" dirty="0" err="1">
                <a:solidFill>
                  <a:schemeClr val="bg1"/>
                </a:solidFill>
                <a:effectLst/>
                <a:latin typeface="Titillium Web" panose="020B0604020202020204" charset="0"/>
              </a:rPr>
              <a:t>price’s</a:t>
            </a:r>
            <a:r>
              <a:rPr lang="it-IT" sz="1250" i="0" dirty="0">
                <a:solidFill>
                  <a:schemeClr val="bg1"/>
                </a:solidFill>
                <a:effectLst/>
                <a:latin typeface="Titillium Web" panose="020B0604020202020204" charset="0"/>
              </a:rPr>
              <a:t> TV models</a:t>
            </a:r>
          </a:p>
          <a:p>
            <a:pPr marL="412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 sz="1250" dirty="0">
                <a:solidFill>
                  <a:srgbClr val="FFFF00"/>
                </a:solidFill>
                <a:effectLst/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NatRes</a:t>
            </a:r>
            <a:r>
              <a:rPr lang="it-IT" sz="1250" dirty="0">
                <a:solidFill>
                  <a:schemeClr val="bg1"/>
                </a:solidFill>
                <a:effectLst/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250" dirty="0">
                <a:solidFill>
                  <a:schemeClr val="bg1"/>
                </a:solidFill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it-IT" sz="1250" dirty="0">
                <a:solidFill>
                  <a:schemeClr val="bg1"/>
                </a:solidFill>
                <a:effectLst/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250" dirty="0">
                <a:solidFill>
                  <a:srgbClr val="FFFF00"/>
                </a:solidFill>
                <a:effectLst/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LCD.</a:t>
            </a:r>
            <a:r>
              <a:rPr lang="it-IT" sz="1250" dirty="0">
                <a:solidFill>
                  <a:srgbClr val="FFFF00"/>
                </a:solidFill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it-IT" sz="1250" dirty="0">
                <a:solidFill>
                  <a:srgbClr val="FFFF00"/>
                </a:solidFill>
                <a:effectLst/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it-IT" sz="1250" dirty="0">
                <a:solidFill>
                  <a:schemeClr val="bg1"/>
                </a:solidFill>
                <a:effectLst/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: from </a:t>
            </a:r>
            <a:r>
              <a:rPr lang="it-IT" sz="1250" dirty="0" err="1">
                <a:solidFill>
                  <a:schemeClr val="bg1"/>
                </a:solidFill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numeric</a:t>
            </a:r>
            <a:r>
              <a:rPr lang="it-IT" sz="1250" dirty="0">
                <a:solidFill>
                  <a:schemeClr val="bg1"/>
                </a:solidFill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it-IT" sz="1250" dirty="0" err="1">
                <a:solidFill>
                  <a:schemeClr val="bg1"/>
                </a:solidFill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factor</a:t>
            </a:r>
            <a:r>
              <a:rPr lang="it-IT" sz="1250" dirty="0">
                <a:solidFill>
                  <a:schemeClr val="bg1"/>
                </a:solidFill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variables</a:t>
            </a:r>
          </a:p>
          <a:p>
            <a:pPr marL="412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 sz="1250" dirty="0" err="1">
                <a:solidFill>
                  <a:schemeClr val="bg1"/>
                </a:solidFill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it-IT" sz="1250" dirty="0">
                <a:solidFill>
                  <a:schemeClr val="bg1"/>
                </a:solidFill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it-IT" sz="1250" dirty="0" err="1">
                <a:solidFill>
                  <a:schemeClr val="bg1"/>
                </a:solidFill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it-IT" sz="1250" dirty="0">
                <a:solidFill>
                  <a:schemeClr val="bg1"/>
                </a:solidFill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250" dirty="0" err="1">
                <a:solidFill>
                  <a:schemeClr val="bg1"/>
                </a:solidFill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explanatory</a:t>
            </a:r>
            <a:r>
              <a:rPr lang="it-IT" sz="1250" dirty="0">
                <a:solidFill>
                  <a:schemeClr val="bg1"/>
                </a:solidFill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variables are </a:t>
            </a:r>
            <a:r>
              <a:rPr lang="it-IT" sz="1250" dirty="0" err="1">
                <a:solidFill>
                  <a:schemeClr val="bg1"/>
                </a:solidFill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kept</a:t>
            </a:r>
            <a:r>
              <a:rPr lang="it-IT" sz="1250" dirty="0">
                <a:solidFill>
                  <a:schemeClr val="bg1"/>
                </a:solidFill>
                <a:effectLst/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250" dirty="0" err="1">
                <a:solidFill>
                  <a:schemeClr val="bg1"/>
                </a:solidFill>
                <a:effectLst/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numeric</a:t>
            </a:r>
            <a:r>
              <a:rPr lang="it-IT" sz="1250" dirty="0">
                <a:solidFill>
                  <a:schemeClr val="bg1"/>
                </a:solidFill>
                <a:effectLst/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(discrete e </a:t>
            </a:r>
            <a:r>
              <a:rPr lang="it-IT" sz="1250" dirty="0" err="1">
                <a:solidFill>
                  <a:schemeClr val="bg1"/>
                </a:solidFill>
                <a:effectLst/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continuous</a:t>
            </a:r>
            <a:r>
              <a:rPr lang="it-IT" sz="1250" dirty="0">
                <a:solidFill>
                  <a:schemeClr val="bg1"/>
                </a:solidFill>
                <a:effectLst/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998A2558-E725-445A-887A-54135BA1D0A9}"/>
              </a:ext>
            </a:extLst>
          </p:cNvPr>
          <p:cNvGrpSpPr/>
          <p:nvPr/>
        </p:nvGrpSpPr>
        <p:grpSpPr>
          <a:xfrm>
            <a:off x="6888980" y="2001455"/>
            <a:ext cx="2140304" cy="1292662"/>
            <a:chOff x="4740952" y="2578293"/>
            <a:chExt cx="2140304" cy="1292662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B629879B-A45D-4B1F-943E-B760DB22BAF4}"/>
                </a:ext>
              </a:extLst>
            </p:cNvPr>
            <p:cNvSpPr txBox="1"/>
            <p:nvPr/>
          </p:nvSpPr>
          <p:spPr>
            <a:xfrm>
              <a:off x="4740952" y="2578293"/>
              <a:ext cx="2140304" cy="1292662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lgDashDot"/>
            </a:ln>
          </p:spPr>
          <p:txBody>
            <a:bodyPr wrap="square" rtlCol="0">
              <a:spAutoFit/>
            </a:bodyPr>
            <a:lstStyle/>
            <a:p>
              <a:pPr marL="127000" lvl="2">
                <a:buClr>
                  <a:schemeClr val="bg1"/>
                </a:buClr>
              </a:pPr>
              <a:r>
                <a:rPr lang="it-IT" sz="1300" b="1" dirty="0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        Setting a </a:t>
              </a:r>
              <a:r>
                <a:rPr lang="it-IT" sz="1300" b="1" i="1" dirty="0" err="1">
                  <a:solidFill>
                    <a:schemeClr val="accent5">
                      <a:lumMod val="75000"/>
                    </a:schemeClr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seed</a:t>
              </a:r>
              <a:endParaRPr lang="it-IT" sz="1300" b="1" i="1" dirty="0">
                <a:solidFill>
                  <a:schemeClr val="accent5">
                    <a:lumMod val="75000"/>
                  </a:schemeClr>
                </a:solidFill>
                <a:latin typeface="Titillium Web" panose="020B0604020202020204" charset="0"/>
                <a:cs typeface="Times New Roman" panose="02020603050405020304" pitchFamily="18" charset="0"/>
              </a:endParaRPr>
            </a:p>
            <a:p>
              <a:pPr marL="127000" lvl="4" algn="ctr">
                <a:buClr>
                  <a:schemeClr val="bg1"/>
                </a:buClr>
              </a:pPr>
              <a:endParaRPr lang="it-IT" b="1" i="1" dirty="0">
                <a:solidFill>
                  <a:schemeClr val="bg1"/>
                </a:solidFill>
                <a:latin typeface="Titillium Web" panose="020B0604020202020204" charset="0"/>
                <a:cs typeface="Times New Roman" panose="02020603050405020304" pitchFamily="18" charset="0"/>
              </a:endParaRPr>
            </a:p>
            <a:p>
              <a:pPr marL="127000" lvl="4" algn="ctr">
                <a:buClr>
                  <a:schemeClr val="bg1"/>
                </a:buClr>
              </a:pPr>
              <a:endParaRPr lang="it-IT" b="1" i="1" dirty="0">
                <a:solidFill>
                  <a:schemeClr val="bg1"/>
                </a:solidFill>
                <a:latin typeface="Titillium Web" panose="020B0604020202020204" charset="0"/>
                <a:cs typeface="Times New Roman" panose="02020603050405020304" pitchFamily="18" charset="0"/>
              </a:endParaRPr>
            </a:p>
            <a:p>
              <a:pPr marL="127000" algn="ctr">
                <a:buClr>
                  <a:schemeClr val="bg1"/>
                </a:buClr>
              </a:pPr>
              <a:r>
                <a:rPr lang="it-IT" sz="1200" b="1" dirty="0" err="1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xerror</a:t>
              </a:r>
              <a:r>
                <a:rPr lang="it-IT" sz="1200" b="1" dirty="0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 </a:t>
              </a:r>
              <a:r>
                <a:rPr lang="it-IT" sz="1200" b="1" dirty="0" err="1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estimates</a:t>
              </a:r>
              <a:endParaRPr lang="it-IT" sz="1200" b="1" dirty="0">
                <a:solidFill>
                  <a:schemeClr val="bg1"/>
                </a:solidFill>
                <a:latin typeface="Titillium Web" panose="020B0604020202020204" charset="0"/>
                <a:cs typeface="Times New Roman" panose="02020603050405020304" pitchFamily="18" charset="0"/>
              </a:endParaRPr>
            </a:p>
            <a:p>
              <a:pPr marL="127000" algn="ctr">
                <a:buClr>
                  <a:schemeClr val="bg1"/>
                </a:buClr>
              </a:pPr>
              <a:r>
                <a:rPr lang="it-IT" sz="1200" b="1" dirty="0" err="1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based</a:t>
              </a:r>
              <a:r>
                <a:rPr lang="it-IT" sz="1200" b="1" dirty="0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 on cross </a:t>
              </a:r>
              <a:r>
                <a:rPr lang="it-IT" sz="1200" b="1" dirty="0" err="1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validation</a:t>
              </a:r>
              <a:endParaRPr lang="it-IT" sz="1200" b="1" dirty="0">
                <a:solidFill>
                  <a:schemeClr val="bg1"/>
                </a:solidFill>
                <a:latin typeface="Titillium Web" panose="020B0604020202020204" charset="0"/>
                <a:cs typeface="Times New Roman" panose="02020603050405020304" pitchFamily="18" charset="0"/>
              </a:endParaRPr>
            </a:p>
            <a:p>
              <a:pPr marL="127000" algn="ctr">
                <a:buClr>
                  <a:schemeClr val="bg1"/>
                </a:buClr>
              </a:pPr>
              <a:r>
                <a:rPr lang="it-IT" sz="1200" b="1" dirty="0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do </a:t>
              </a:r>
              <a:r>
                <a:rPr lang="it-IT" sz="1200" b="1" dirty="0" err="1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not</a:t>
              </a:r>
              <a:r>
                <a:rPr lang="it-IT" sz="1200" b="1" dirty="0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 </a:t>
              </a:r>
              <a:r>
                <a:rPr lang="it-IT" sz="1200" b="1" dirty="0" err="1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change</a:t>
              </a:r>
              <a:endParaRPr lang="it-IT" sz="1200" b="1" dirty="0">
                <a:solidFill>
                  <a:schemeClr val="bg1"/>
                </a:solidFill>
                <a:latin typeface="Titillium Web" panose="020B060402020202020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2D74194D-F4F0-4267-99E2-EC5AC3235D79}"/>
                </a:ext>
              </a:extLst>
            </p:cNvPr>
            <p:cNvCxnSpPr>
              <a:cxnSpLocks/>
            </p:cNvCxnSpPr>
            <p:nvPr/>
          </p:nvCxnSpPr>
          <p:spPr>
            <a:xfrm>
              <a:off x="5802920" y="2856460"/>
              <a:ext cx="10632" cy="368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po 4">
            <a:extLst>
              <a:ext uri="{FF2B5EF4-FFF2-40B4-BE49-F238E27FC236}">
                <a16:creationId xmlns:a16="http://schemas.microsoft.com/office/drawing/2014/main" id="{779BDB44-4DB6-4FC0-9A89-972DE96B1F1A}"/>
              </a:ext>
            </a:extLst>
          </p:cNvPr>
          <p:cNvGrpSpPr/>
          <p:nvPr/>
        </p:nvGrpSpPr>
        <p:grpSpPr>
          <a:xfrm>
            <a:off x="807771" y="3571989"/>
            <a:ext cx="6507734" cy="1289392"/>
            <a:chOff x="1243401" y="3627003"/>
            <a:chExt cx="6507734" cy="1289392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B0A57FD8-F204-4C23-87B4-7B3F9CC8686E}"/>
                </a:ext>
              </a:extLst>
            </p:cNvPr>
            <p:cNvSpPr txBox="1"/>
            <p:nvPr/>
          </p:nvSpPr>
          <p:spPr>
            <a:xfrm>
              <a:off x="1243401" y="3627003"/>
              <a:ext cx="6507734" cy="1289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7000" indent="0">
                <a:buNone/>
              </a:pPr>
              <a:r>
                <a:rPr lang="it-IT" sz="1500" dirty="0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Setting of control </a:t>
              </a:r>
              <a:r>
                <a:rPr lang="it-IT" sz="1500" dirty="0" err="1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parameters</a:t>
              </a:r>
              <a:r>
                <a:rPr lang="it-IT" sz="1500" dirty="0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 for the </a:t>
              </a:r>
              <a:r>
                <a:rPr lang="it-IT" sz="1500" dirty="0" err="1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algorithm</a:t>
              </a:r>
              <a:r>
                <a:rPr lang="it-IT" sz="1500" dirty="0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 </a:t>
              </a:r>
              <a:r>
                <a:rPr lang="it-IT" sz="1300" dirty="0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(</a:t>
              </a:r>
              <a:r>
                <a:rPr lang="it-IT" sz="1300" dirty="0" err="1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including</a:t>
              </a:r>
              <a:r>
                <a:rPr lang="it-IT" sz="1300" dirty="0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 </a:t>
              </a:r>
              <a:r>
                <a:rPr lang="it-IT" sz="1300" dirty="0" err="1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its</a:t>
              </a:r>
              <a:r>
                <a:rPr lang="it-IT" sz="1300" dirty="0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 </a:t>
              </a:r>
              <a:r>
                <a:rPr lang="it-IT" sz="1300" dirty="0" err="1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stopping</a:t>
              </a:r>
              <a:r>
                <a:rPr lang="it-IT" sz="1300" dirty="0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 </a:t>
              </a:r>
              <a:r>
                <a:rPr lang="it-IT" sz="1300" dirty="0" err="1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criteria</a:t>
              </a:r>
              <a:r>
                <a:rPr lang="it-IT" sz="1300" dirty="0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)</a:t>
              </a:r>
              <a:r>
                <a:rPr lang="it-IT" sz="1450" dirty="0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:</a:t>
              </a:r>
            </a:p>
            <a:p>
              <a:pPr marL="412750" indent="-285750">
                <a:lnSpc>
                  <a:spcPct val="150000"/>
                </a:lnSpc>
                <a:buClr>
                  <a:schemeClr val="bg1"/>
                </a:buClr>
                <a:buFont typeface="Wingdings" panose="05000000000000000000" pitchFamily="2" charset="2"/>
                <a:buChar char="Ø"/>
              </a:pPr>
              <a:r>
                <a:rPr lang="it-IT" sz="1450" i="1" dirty="0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minimum size for </a:t>
              </a:r>
              <a:r>
                <a:rPr lang="it-IT" sz="1450" i="1" dirty="0" err="1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parent</a:t>
              </a:r>
              <a:r>
                <a:rPr lang="it-IT" sz="1450" i="1" dirty="0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 </a:t>
              </a:r>
              <a:r>
                <a:rPr lang="it-IT" sz="1450" i="1" dirty="0" err="1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nodes</a:t>
              </a:r>
              <a:r>
                <a:rPr lang="it-IT" sz="1450" i="1" dirty="0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 so </a:t>
              </a:r>
              <a:r>
                <a:rPr lang="it-IT" sz="1450" i="1" dirty="0" err="1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that</a:t>
              </a:r>
              <a:r>
                <a:rPr lang="it-IT" sz="1450" i="1" dirty="0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 </a:t>
              </a:r>
              <a:r>
                <a:rPr lang="it-IT" sz="1450" i="1" dirty="0" err="1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these</a:t>
              </a:r>
              <a:r>
                <a:rPr lang="it-IT" sz="1450" i="1" dirty="0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 can be split </a:t>
              </a:r>
              <a:r>
                <a:rPr lang="it-IT" sz="1450" i="1" dirty="0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           </a:t>
              </a:r>
              <a:r>
                <a:rPr lang="it-IT" sz="1450" dirty="0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lang="it-IT" sz="1450" dirty="0">
                  <a:solidFill>
                    <a:srgbClr val="FFFF00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5</a:t>
              </a:r>
            </a:p>
            <a:p>
              <a:pPr marL="412750" indent="-285750">
                <a:lnSpc>
                  <a:spcPct val="150000"/>
                </a:lnSpc>
                <a:buClr>
                  <a:schemeClr val="bg1"/>
                </a:buClr>
                <a:buFont typeface="Wingdings" panose="05000000000000000000" pitchFamily="2" charset="2"/>
                <a:buChar char="Ø"/>
              </a:pPr>
              <a:r>
                <a:rPr lang="it-IT" sz="1450" i="1" dirty="0" err="1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complexity</a:t>
              </a:r>
              <a:r>
                <a:rPr lang="it-IT" sz="1450" i="1" dirty="0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 </a:t>
              </a:r>
              <a:r>
                <a:rPr lang="it-IT" sz="1450" i="1" dirty="0" err="1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parameter</a:t>
              </a:r>
              <a:r>
                <a:rPr lang="it-IT" sz="1450" i="1" dirty="0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 (</a:t>
              </a:r>
              <a:r>
                <a:rPr lang="it-IT" sz="1450" i="1" dirty="0" err="1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cp</a:t>
              </a:r>
              <a:r>
                <a:rPr lang="it-IT" sz="1450" i="1" dirty="0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)</a:t>
              </a:r>
              <a:r>
                <a:rPr lang="it-IT" sz="1450" dirty="0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 </a:t>
              </a:r>
              <a:r>
                <a:rPr lang="it-IT" sz="1300" dirty="0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(with the </a:t>
              </a:r>
              <a:r>
                <a:rPr lang="it-IT" sz="1300" dirty="0" err="1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aim</a:t>
              </a:r>
              <a:r>
                <a:rPr lang="it-IT" sz="1300" dirty="0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 to build the </a:t>
              </a:r>
              <a:r>
                <a:rPr lang="it-IT" sz="1300" dirty="0" err="1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largest</a:t>
              </a:r>
              <a:r>
                <a:rPr lang="it-IT" sz="1300" dirty="0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 </a:t>
              </a:r>
              <a:r>
                <a:rPr lang="it-IT" sz="1300" dirty="0" err="1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tree</a:t>
              </a:r>
              <a:r>
                <a:rPr lang="it-IT" sz="1300" dirty="0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)</a:t>
              </a:r>
              <a:r>
                <a:rPr lang="it-IT" sz="1450" dirty="0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 </a:t>
              </a:r>
              <a:r>
                <a:rPr lang="it-IT" sz="1450" dirty="0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  </a:t>
              </a:r>
              <a:r>
                <a:rPr lang="it-IT" sz="1450" dirty="0">
                  <a:solidFill>
                    <a:srgbClr val="FFFF00"/>
                  </a:solidFill>
                  <a:latin typeface="Titillium Web" panose="020B0604020202020204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0</a:t>
              </a:r>
              <a:endParaRPr lang="it-IT" sz="1450" dirty="0">
                <a:solidFill>
                  <a:srgbClr val="FFFF00"/>
                </a:solidFill>
                <a:latin typeface="Titillium Web" panose="020B0604020202020204" charset="0"/>
                <a:cs typeface="Times New Roman" panose="02020603050405020304" pitchFamily="18" charset="0"/>
              </a:endParaRPr>
            </a:p>
            <a:p>
              <a:pPr marL="412750" indent="-285750">
                <a:lnSpc>
                  <a:spcPct val="150000"/>
                </a:lnSpc>
                <a:buClr>
                  <a:schemeClr val="bg1"/>
                </a:buClr>
                <a:buFont typeface="Wingdings" panose="05000000000000000000" pitchFamily="2" charset="2"/>
                <a:buChar char="Ø"/>
              </a:pPr>
              <a:r>
                <a:rPr lang="it-IT" sz="1450" i="1" dirty="0" err="1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number</a:t>
              </a:r>
              <a:r>
                <a:rPr lang="it-IT" sz="1450" i="1" dirty="0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 of </a:t>
              </a:r>
              <a:r>
                <a:rPr lang="it-IT" sz="1450" i="1" dirty="0" err="1">
                  <a:solidFill>
                    <a:schemeClr val="bg1"/>
                  </a:solidFill>
                  <a:effectLst/>
                  <a:latin typeface="Titillium Web" panose="020B0604020202020204" charset="0"/>
                </a:rPr>
                <a:t>equally-partitioned</a:t>
              </a:r>
              <a:r>
                <a:rPr lang="it-IT" sz="1450" i="1" dirty="0">
                  <a:solidFill>
                    <a:schemeClr val="bg1"/>
                  </a:solidFill>
                  <a:effectLst/>
                  <a:latin typeface="Titillium Web" panose="020B0604020202020204" charset="0"/>
                </a:rPr>
                <a:t> </a:t>
              </a:r>
              <a:r>
                <a:rPr lang="it-IT" sz="1450" i="1" dirty="0" err="1">
                  <a:solidFill>
                    <a:schemeClr val="bg1"/>
                  </a:solidFill>
                  <a:effectLst/>
                  <a:latin typeface="Titillium Web" panose="020B0604020202020204" charset="0"/>
                </a:rPr>
                <a:t>subsamples</a:t>
              </a:r>
              <a:r>
                <a:rPr lang="it-IT" sz="1450" i="1" dirty="0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 for cross </a:t>
              </a:r>
              <a:r>
                <a:rPr lang="it-IT" sz="1450" i="1" dirty="0" err="1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validation</a:t>
              </a:r>
              <a:r>
                <a:rPr lang="it-IT" sz="1450" i="1" dirty="0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 </a:t>
              </a:r>
              <a:r>
                <a:rPr lang="it-IT" sz="1450" i="1" dirty="0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lang="it-IT" sz="1450" dirty="0">
                  <a:solidFill>
                    <a:schemeClr val="bg1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                 </a:t>
              </a:r>
              <a:r>
                <a:rPr lang="it-IT" sz="1450" dirty="0">
                  <a:solidFill>
                    <a:srgbClr val="FFFF00"/>
                  </a:solidFill>
                  <a:latin typeface="Titillium Web" panose="020B0604020202020204" charset="0"/>
                  <a:cs typeface="Times New Roman" panose="02020603050405020304" pitchFamily="18" charset="0"/>
                </a:rPr>
                <a:t>5</a:t>
              </a:r>
              <a:endParaRPr lang="it-IT" sz="1450" dirty="0">
                <a:solidFill>
                  <a:srgbClr val="FFFF00"/>
                </a:solidFill>
                <a:latin typeface="Titillium Web" panose="020B0604020202020204" charset="0"/>
              </a:endParaRPr>
            </a:p>
          </p:txBody>
        </p: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DA518F3F-4166-4931-BDBA-433EEDA861AF}"/>
                </a:ext>
              </a:extLst>
            </p:cNvPr>
            <p:cNvCxnSpPr>
              <a:cxnSpLocks/>
            </p:cNvCxnSpPr>
            <p:nvPr/>
          </p:nvCxnSpPr>
          <p:spPr>
            <a:xfrm>
              <a:off x="6541230" y="4088263"/>
              <a:ext cx="465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8A5D9685-B365-4968-BBA8-A78C7A557D6C}"/>
                </a:ext>
              </a:extLst>
            </p:cNvPr>
            <p:cNvCxnSpPr>
              <a:cxnSpLocks/>
            </p:cNvCxnSpPr>
            <p:nvPr/>
          </p:nvCxnSpPr>
          <p:spPr>
            <a:xfrm>
              <a:off x="6541230" y="4432049"/>
              <a:ext cx="465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2 13">
              <a:extLst>
                <a:ext uri="{FF2B5EF4-FFF2-40B4-BE49-F238E27FC236}">
                  <a16:creationId xmlns:a16="http://schemas.microsoft.com/office/drawing/2014/main" id="{67CF52D1-0FDA-4C69-88C3-BCBC293D949F}"/>
                </a:ext>
              </a:extLst>
            </p:cNvPr>
            <p:cNvCxnSpPr>
              <a:cxnSpLocks/>
            </p:cNvCxnSpPr>
            <p:nvPr/>
          </p:nvCxnSpPr>
          <p:spPr>
            <a:xfrm>
              <a:off x="6541230" y="4749851"/>
              <a:ext cx="465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0145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467562" y="844216"/>
            <a:ext cx="3312967" cy="53354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CLASSIFICATOR </a:t>
            </a:r>
            <a:endParaRPr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6820647-61E8-45FC-97DD-40BC01077904}"/>
              </a:ext>
            </a:extLst>
          </p:cNvPr>
          <p:cNvSpPr txBox="1">
            <a:spLocks/>
          </p:cNvSpPr>
          <p:nvPr/>
        </p:nvSpPr>
        <p:spPr>
          <a:xfrm>
            <a:off x="525386" y="2464046"/>
            <a:ext cx="7571576" cy="2679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1600"/>
              <a:buFont typeface="Titillium Web Light"/>
              <a:buChar char="▰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 Light"/>
              <a:buChar char="○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 Light"/>
              <a:buChar char="■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 Light"/>
              <a:buChar char="●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 Light"/>
              <a:buChar char="○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 Light"/>
              <a:buChar char="■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 Light"/>
              <a:buChar char="●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 Light"/>
              <a:buChar char="○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 Light"/>
              <a:buChar char="■"/>
              <a:defRPr sz="16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127000" indent="0" latinLnBrk="1">
              <a:spcAft>
                <a:spcPts val="1000"/>
              </a:spcAft>
              <a:buNone/>
            </a:pPr>
            <a:r>
              <a:rPr lang="en-US" sz="1200" b="1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n= 40 </a:t>
            </a:r>
            <a:br>
              <a:rPr lang="en-US" sz="1200" b="1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200" b="1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node), split, n, loss, </a:t>
            </a:r>
            <a:r>
              <a:rPr lang="en-US" sz="1200" b="1" dirty="0" err="1">
                <a:solidFill>
                  <a:schemeClr val="bg1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yval</a:t>
            </a:r>
            <a:r>
              <a:rPr lang="en-US" sz="1200" b="1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(</a:t>
            </a:r>
            <a:r>
              <a:rPr lang="en-US" sz="1200" b="1" dirty="0" err="1">
                <a:solidFill>
                  <a:schemeClr val="bg1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yprob</a:t>
            </a:r>
            <a:r>
              <a:rPr lang="en-US" sz="1200" b="1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b="1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* denotes terminal node</a:t>
            </a:r>
            <a:br>
              <a:rPr lang="en-US" sz="1200" b="1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200" b="1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1) root 40 29 1 (0.27500000 0.27500000 0.27500000 0.17500000)  </a:t>
            </a:r>
            <a:br>
              <a:rPr lang="en-US" sz="1200" b="1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2) </a:t>
            </a:r>
            <a:r>
              <a:rPr lang="en-US" sz="1200" b="1" dirty="0" err="1">
                <a:solidFill>
                  <a:schemeClr val="bg1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NatRes</a:t>
            </a:r>
            <a:r>
              <a:rPr lang="en-US" sz="1200" b="1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=720 11  0 1 (1.00000000 0.00000000 0.00000000 0.00000000) *</a:t>
            </a:r>
            <a:br>
              <a:rPr lang="en-US" sz="1200" b="1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3) </a:t>
            </a:r>
            <a:r>
              <a:rPr lang="en-US" sz="1200" b="1" dirty="0" err="1">
                <a:solidFill>
                  <a:schemeClr val="bg1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NatRes</a:t>
            </a:r>
            <a:r>
              <a:rPr lang="en-US" sz="1200" b="1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=1080 29 18 2 (0.00000000 0.37931034 0.37931034 0.24137931)  </a:t>
            </a:r>
            <a:br>
              <a:rPr lang="en-US" sz="1200" b="1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6) Price&lt; 1274.99 10  0 2 (0.00000000 1.00000000 0.00000000 0.00000000) *</a:t>
            </a:r>
            <a:br>
              <a:rPr lang="en-US" sz="1200" b="1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7) Price&gt;=1274.99 19  8 3 (0.00000000 0.05263158 0.57894737 0.36842105)  </a:t>
            </a:r>
            <a:br>
              <a:rPr lang="en-US" sz="1200" b="1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14) Price&lt; 1949.99 12  1 3 (0.00000000 0.08333333 0.91666667 0.00000000) *</a:t>
            </a:r>
            <a:br>
              <a:rPr lang="en-US" sz="1200" b="1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15) Price&gt;=1949.99 7  0 4 (0.00000000 0.00000000 0.00000000 1.00000000) *</a:t>
            </a:r>
            <a:endParaRPr lang="it-IT" sz="1200" b="1" dirty="0">
              <a:solidFill>
                <a:schemeClr val="bg1"/>
              </a:solidFill>
              <a:effectLst/>
              <a:highlight>
                <a:srgbClr val="000080"/>
              </a:highlight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41A6DA23-0426-45EF-91CC-5FDEB34D01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956934" y="291469"/>
            <a:ext cx="3798000" cy="2808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E7EB23-EEC9-414E-8276-67AEA46D81AC}"/>
              </a:ext>
            </a:extLst>
          </p:cNvPr>
          <p:cNvSpPr txBox="1">
            <a:spLocks/>
          </p:cNvSpPr>
          <p:nvPr/>
        </p:nvSpPr>
        <p:spPr>
          <a:xfrm>
            <a:off x="104354" y="202018"/>
            <a:ext cx="6970971" cy="473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Call:</a:t>
            </a:r>
            <a:b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100" b="1" dirty="0" err="1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rpart</a:t>
            </a:r>
            <a: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(formula = Category ~ </a:t>
            </a:r>
            <a:r>
              <a:rPr lang="en-US" sz="1100" b="1" dirty="0" err="1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NatRes</a:t>
            </a:r>
            <a: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+ Price + DCR + Screen + </a:t>
            </a:r>
            <a:r>
              <a:rPr lang="en-US" sz="1100" b="1" dirty="0" err="1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LCD.Hz</a:t>
            </a:r>
            <a: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b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data = input_data2, method = "class", control = ctrl2)</a:t>
            </a:r>
            <a:b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n= 40 </a:t>
            </a:r>
            <a:b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CP </a:t>
            </a:r>
            <a:r>
              <a:rPr lang="en-US" sz="1100" b="1" dirty="0" err="1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nsplit</a:t>
            </a:r>
            <a: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 err="1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</a:t>
            </a:r>
            <a: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error    </a:t>
            </a:r>
            <a:r>
              <a:rPr lang="en-US" sz="1100" b="1" dirty="0" err="1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xerror</a:t>
            </a:r>
            <a: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</a:t>
            </a:r>
            <a:r>
              <a:rPr lang="en-US" sz="1100" b="1" dirty="0" err="1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xstd</a:t>
            </a:r>
            <a:b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 0.3793103      0 1.00000000 1.2758621 0.05744252</a:t>
            </a:r>
            <a:b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 0.3448276      1 0.62068966 1.1034483 0.08723525</a:t>
            </a:r>
            <a:b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0.2413793      2 0.27586207 0.4827586 0.10402140</a:t>
            </a:r>
            <a:b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4 0.0000000      3 0.03448276 0.2413793 0.08286631</a:t>
            </a:r>
            <a:b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Variable importance</a:t>
            </a:r>
            <a:b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Price Screen    DCR </a:t>
            </a:r>
            <a:r>
              <a:rPr lang="en-US" sz="1100" b="1" dirty="0" err="1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NatRes</a:t>
            </a:r>
            <a: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LCD.Hz</a:t>
            </a:r>
            <a: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39     25     18     15      3 </a:t>
            </a:r>
            <a:b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Node number 1: 40 observations,    complexity param=0.3793103</a:t>
            </a:r>
            <a:b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predicted class=1  expected loss=0.725  P(node) =1</a:t>
            </a:r>
            <a:b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class counts:    11    11    11     7</a:t>
            </a:r>
            <a:b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probabilities: 0.275 0.275 0.275 0.175 </a:t>
            </a:r>
            <a:b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left son=2 (11 </a:t>
            </a:r>
            <a:r>
              <a:rPr lang="en-US" sz="1100" b="1" dirty="0" err="1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obs</a:t>
            </a:r>
            <a: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right son=3 (29 </a:t>
            </a:r>
            <a:r>
              <a:rPr lang="en-US" sz="1100" b="1" dirty="0" err="1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obs</a:t>
            </a:r>
            <a: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Primary splits:</a:t>
            </a:r>
            <a:b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</a:t>
            </a:r>
            <a:r>
              <a:rPr lang="en-US" sz="1100" b="1" dirty="0" err="1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NatRes</a:t>
            </a:r>
            <a: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splits as  LR,          improve=10.734480, (0 missing)</a:t>
            </a:r>
            <a:b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Price  &lt; 699.99  to the left,  improve=10.734480, (0 missing)</a:t>
            </a:r>
            <a:b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DCR    &lt; 55      to the left,  improve= 9.433333, (0 missing)</a:t>
            </a:r>
            <a:b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Screen &lt; 38.5    to the left,  improve= 7.598990, (0 missing)</a:t>
            </a:r>
            <a:b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</a:t>
            </a:r>
            <a:r>
              <a:rPr lang="en-US" sz="1100" b="1" dirty="0" err="1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LCD.Hz</a:t>
            </a:r>
            <a: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splits as  LRR,         improve= 4.083838, (0 missing)</a:t>
            </a:r>
            <a:b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Surrogate splits:</a:t>
            </a:r>
            <a:b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Price  &lt; 699.99  to the left,  agree=1.000, adj=1.000, (0 split)</a:t>
            </a:r>
            <a:b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DCR    &lt; 55      to the left,  agree=0.975, adj=0.909, (0 split)</a:t>
            </a:r>
            <a:b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highlight>
                  <a:srgbClr val="00008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Screen &lt; 29      to the left,  agree=0.925, adj=0.727, (0 split)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6C8787FC-AA19-4FE9-B513-4AA98C62912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627314" y="477746"/>
            <a:ext cx="3374650" cy="275806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A521ADBE-2F63-4451-B785-E062A7A71BC7}"/>
              </a:ext>
            </a:extLst>
          </p:cNvPr>
          <p:cNvCxnSpPr/>
          <p:nvPr/>
        </p:nvCxnSpPr>
        <p:spPr>
          <a:xfrm>
            <a:off x="421151" y="2657310"/>
            <a:ext cx="2286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E5DDE370-BDB5-4C28-9A31-2032F0E2DB27}"/>
              </a:ext>
            </a:extLst>
          </p:cNvPr>
          <p:cNvCxnSpPr>
            <a:cxnSpLocks/>
          </p:cNvCxnSpPr>
          <p:nvPr/>
        </p:nvCxnSpPr>
        <p:spPr>
          <a:xfrm>
            <a:off x="1964200" y="2947517"/>
            <a:ext cx="25717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37792188-72C4-472E-B2AE-7E7E09A4DAA7}"/>
              </a:ext>
            </a:extLst>
          </p:cNvPr>
          <p:cNvCxnSpPr>
            <a:cxnSpLocks/>
          </p:cNvCxnSpPr>
          <p:nvPr/>
        </p:nvCxnSpPr>
        <p:spPr>
          <a:xfrm>
            <a:off x="3109581" y="2807023"/>
            <a:ext cx="41195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CF6105F-17A4-4D2B-A2A9-ACF1FAE6BC47}"/>
              </a:ext>
            </a:extLst>
          </p:cNvPr>
          <p:cNvCxnSpPr>
            <a:cxnSpLocks/>
          </p:cNvCxnSpPr>
          <p:nvPr/>
        </p:nvCxnSpPr>
        <p:spPr>
          <a:xfrm>
            <a:off x="3852694" y="3559498"/>
            <a:ext cx="71183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9D283DED-3BF9-46A4-A357-5352F5344207}"/>
              </a:ext>
            </a:extLst>
          </p:cNvPr>
          <p:cNvCxnSpPr>
            <a:cxnSpLocks/>
          </p:cNvCxnSpPr>
          <p:nvPr/>
        </p:nvCxnSpPr>
        <p:spPr>
          <a:xfrm>
            <a:off x="421151" y="3486562"/>
            <a:ext cx="386222" cy="656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44588839-15D4-43DE-893A-08FD0E066F3D}"/>
              </a:ext>
            </a:extLst>
          </p:cNvPr>
          <p:cNvCxnSpPr>
            <a:cxnSpLocks/>
          </p:cNvCxnSpPr>
          <p:nvPr/>
        </p:nvCxnSpPr>
        <p:spPr>
          <a:xfrm>
            <a:off x="421151" y="3621716"/>
            <a:ext cx="38622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D36BA79B-582F-4491-9C6D-B8AFB4742E86}"/>
              </a:ext>
            </a:extLst>
          </p:cNvPr>
          <p:cNvCxnSpPr>
            <a:cxnSpLocks/>
          </p:cNvCxnSpPr>
          <p:nvPr/>
        </p:nvCxnSpPr>
        <p:spPr>
          <a:xfrm>
            <a:off x="3852694" y="3704754"/>
            <a:ext cx="71183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4E09CEF4-C387-4585-A32C-E7ED69731767}"/>
              </a:ext>
            </a:extLst>
          </p:cNvPr>
          <p:cNvCxnSpPr/>
          <p:nvPr/>
        </p:nvCxnSpPr>
        <p:spPr>
          <a:xfrm flipH="1">
            <a:off x="4478801" y="1435728"/>
            <a:ext cx="77152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5F176B13-2967-4A56-952F-CDA0523D6C72}"/>
              </a:ext>
            </a:extLst>
          </p:cNvPr>
          <p:cNvCxnSpPr>
            <a:cxnSpLocks/>
          </p:cNvCxnSpPr>
          <p:nvPr/>
        </p:nvCxnSpPr>
        <p:spPr>
          <a:xfrm>
            <a:off x="2704767" y="1754510"/>
            <a:ext cx="72628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olo 1">
            <a:extLst>
              <a:ext uri="{FF2B5EF4-FFF2-40B4-BE49-F238E27FC236}">
                <a16:creationId xmlns:a16="http://schemas.microsoft.com/office/drawing/2014/main" id="{CB460060-9B77-4FEF-94A4-7BDACEEB5E1C}"/>
              </a:ext>
            </a:extLst>
          </p:cNvPr>
          <p:cNvSpPr txBox="1">
            <a:spLocks/>
          </p:cNvSpPr>
          <p:nvPr/>
        </p:nvSpPr>
        <p:spPr>
          <a:xfrm>
            <a:off x="6209110" y="3929155"/>
            <a:ext cx="2701519" cy="598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it-IT" sz="3600" dirty="0"/>
              <a:t>OUTPUT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79A642-10BB-4B45-95FB-D713A58B4054}"/>
              </a:ext>
            </a:extLst>
          </p:cNvPr>
          <p:cNvSpPr txBox="1">
            <a:spLocks/>
          </p:cNvSpPr>
          <p:nvPr/>
        </p:nvSpPr>
        <p:spPr>
          <a:xfrm>
            <a:off x="436469" y="96631"/>
            <a:ext cx="6214232" cy="515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it-IT" sz="3600" dirty="0" err="1">
                <a:solidFill>
                  <a:schemeClr val="bg1"/>
                </a:solidFill>
              </a:rPr>
              <a:t>Classification</a:t>
            </a:r>
            <a:r>
              <a:rPr lang="it-IT" sz="3600" dirty="0">
                <a:solidFill>
                  <a:schemeClr val="bg1"/>
                </a:solidFill>
              </a:rPr>
              <a:t> </a:t>
            </a:r>
            <a:r>
              <a:rPr lang="it-IT" sz="3600" dirty="0" err="1">
                <a:solidFill>
                  <a:schemeClr val="bg1"/>
                </a:solidFill>
              </a:rPr>
              <a:t>Goodness</a:t>
            </a: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79BC5C-C3A7-4677-B5AC-4D83934FA505}"/>
              </a:ext>
            </a:extLst>
          </p:cNvPr>
          <p:cNvSpPr txBox="1">
            <a:spLocks/>
          </p:cNvSpPr>
          <p:nvPr/>
        </p:nvSpPr>
        <p:spPr>
          <a:xfrm>
            <a:off x="5118679" y="1529943"/>
            <a:ext cx="3703794" cy="440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 panose="020B0604020202020204" pitchFamily="34" charset="0"/>
              <a:buNone/>
            </a:pPr>
            <a:r>
              <a:rPr lang="it-IT" sz="1800" dirty="0" err="1">
                <a:latin typeface="Titillium Web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Misclassification</a:t>
            </a:r>
            <a:r>
              <a:rPr lang="it-IT" sz="1800" dirty="0">
                <a:latin typeface="Titillium Web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Rates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F079025-8ED3-4FE3-8F1D-B0FD7BF53088}"/>
              </a:ext>
            </a:extLst>
          </p:cNvPr>
          <p:cNvSpPr txBox="1"/>
          <p:nvPr/>
        </p:nvSpPr>
        <p:spPr>
          <a:xfrm>
            <a:off x="356514" y="1381029"/>
            <a:ext cx="242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Titillium Web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Confusion Matrix</a:t>
            </a:r>
            <a:endParaRPr lang="it-IT" sz="2000" dirty="0">
              <a:latin typeface="Titillium Web" panose="020B0604020202020204" charset="0"/>
            </a:endParaRPr>
          </a:p>
        </p:txBody>
      </p:sp>
      <p:graphicFrame>
        <p:nvGraphicFramePr>
          <p:cNvPr id="5" name="Tabella 11">
            <a:extLst>
              <a:ext uri="{FF2B5EF4-FFF2-40B4-BE49-F238E27FC236}">
                <a16:creationId xmlns:a16="http://schemas.microsoft.com/office/drawing/2014/main" id="{CE6671B5-0CE3-486F-BEAC-581486EA2FF3}"/>
              </a:ext>
            </a:extLst>
          </p:cNvPr>
          <p:cNvGraphicFramePr>
            <a:graphicFrameLocks noGrp="1"/>
          </p:cNvGraphicFramePr>
          <p:nvPr/>
        </p:nvGraphicFramePr>
        <p:xfrm>
          <a:off x="4619571" y="2319686"/>
          <a:ext cx="4202902" cy="161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451">
                  <a:extLst>
                    <a:ext uri="{9D8B030D-6E8A-4147-A177-3AD203B41FA5}">
                      <a16:colId xmlns:a16="http://schemas.microsoft.com/office/drawing/2014/main" val="1073388182"/>
                    </a:ext>
                  </a:extLst>
                </a:gridCol>
                <a:gridCol w="2101451">
                  <a:extLst>
                    <a:ext uri="{9D8B030D-6E8A-4147-A177-3AD203B41FA5}">
                      <a16:colId xmlns:a16="http://schemas.microsoft.com/office/drawing/2014/main" val="2786696462"/>
                    </a:ext>
                  </a:extLst>
                </a:gridCol>
              </a:tblGrid>
              <a:tr h="80899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Resubstitution</a:t>
                      </a:r>
                      <a:endParaRPr lang="it-IT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  <a:p>
                      <a:r>
                        <a:rPr lang="it-IT" dirty="0"/>
                        <a:t>             </a:t>
                      </a:r>
                      <a:r>
                        <a:rPr lang="it-IT" sz="2000" dirty="0"/>
                        <a:t>2,5%</a:t>
                      </a:r>
                      <a:endParaRPr lang="it-IT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161948"/>
                  </a:ext>
                </a:extLst>
              </a:tr>
              <a:tr h="808990"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>
                          <a:solidFill>
                            <a:schemeClr val="bg1"/>
                          </a:solidFill>
                        </a:rPr>
                        <a:t>based</a:t>
                      </a:r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 on</a:t>
                      </a:r>
                    </a:p>
                    <a:p>
                      <a:pPr algn="ctr"/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Cross </a:t>
                      </a:r>
                      <a:r>
                        <a:rPr lang="it-IT" b="1" dirty="0" err="1">
                          <a:solidFill>
                            <a:schemeClr val="bg1"/>
                          </a:solidFill>
                        </a:rPr>
                        <a:t>Validation</a:t>
                      </a:r>
                      <a:endParaRPr lang="it-IT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</a:t>
                      </a:r>
                    </a:p>
                    <a:p>
                      <a:r>
                        <a:rPr lang="it-IT" dirty="0"/>
                        <a:t>              </a:t>
                      </a:r>
                      <a:r>
                        <a:rPr lang="it-IT" sz="2000" b="1" dirty="0">
                          <a:solidFill>
                            <a:schemeClr val="bg1"/>
                          </a:solidFill>
                        </a:rPr>
                        <a:t>10%</a:t>
                      </a:r>
                      <a:endParaRPr lang="it-I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468080"/>
                  </a:ext>
                </a:extLst>
              </a:tr>
            </a:tbl>
          </a:graphicData>
        </a:graphic>
      </p:graphicFrame>
      <p:graphicFrame>
        <p:nvGraphicFramePr>
          <p:cNvPr id="6" name="Tabella 8">
            <a:extLst>
              <a:ext uri="{FF2B5EF4-FFF2-40B4-BE49-F238E27FC236}">
                <a16:creationId xmlns:a16="http://schemas.microsoft.com/office/drawing/2014/main" id="{EFB65263-BF8D-4B06-A5DC-FD58530A1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750889"/>
              </p:ext>
            </p:extLst>
          </p:nvPr>
        </p:nvGraphicFramePr>
        <p:xfrm>
          <a:off x="836558" y="2195730"/>
          <a:ext cx="3188765" cy="2027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753">
                  <a:extLst>
                    <a:ext uri="{9D8B030D-6E8A-4147-A177-3AD203B41FA5}">
                      <a16:colId xmlns:a16="http://schemas.microsoft.com/office/drawing/2014/main" val="1384270898"/>
                    </a:ext>
                  </a:extLst>
                </a:gridCol>
                <a:gridCol w="637753">
                  <a:extLst>
                    <a:ext uri="{9D8B030D-6E8A-4147-A177-3AD203B41FA5}">
                      <a16:colId xmlns:a16="http://schemas.microsoft.com/office/drawing/2014/main" val="2630671606"/>
                    </a:ext>
                  </a:extLst>
                </a:gridCol>
                <a:gridCol w="637753">
                  <a:extLst>
                    <a:ext uri="{9D8B030D-6E8A-4147-A177-3AD203B41FA5}">
                      <a16:colId xmlns:a16="http://schemas.microsoft.com/office/drawing/2014/main" val="935771968"/>
                    </a:ext>
                  </a:extLst>
                </a:gridCol>
                <a:gridCol w="637753">
                  <a:extLst>
                    <a:ext uri="{9D8B030D-6E8A-4147-A177-3AD203B41FA5}">
                      <a16:colId xmlns:a16="http://schemas.microsoft.com/office/drawing/2014/main" val="411174140"/>
                    </a:ext>
                  </a:extLst>
                </a:gridCol>
                <a:gridCol w="637753">
                  <a:extLst>
                    <a:ext uri="{9D8B030D-6E8A-4147-A177-3AD203B41FA5}">
                      <a16:colId xmlns:a16="http://schemas.microsoft.com/office/drawing/2014/main" val="3892060858"/>
                    </a:ext>
                  </a:extLst>
                </a:gridCol>
              </a:tblGrid>
              <a:tr h="387798">
                <a:tc>
                  <a:txBody>
                    <a:bodyPr/>
                    <a:lstStyle/>
                    <a:p>
                      <a:pPr algn="ctr"/>
                      <a:endParaRPr lang="it-IT" sz="2000" dirty="0">
                        <a:solidFill>
                          <a:srgbClr val="5B9BD5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1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2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3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4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4321"/>
                  </a:ext>
                </a:extLst>
              </a:tr>
              <a:tr h="442524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chemeClr val="bg1"/>
                          </a:solidFill>
                        </a:rPr>
                        <a:t>  11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chemeClr val="bg1"/>
                          </a:solidFill>
                        </a:rPr>
                        <a:t>   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chemeClr val="bg1"/>
                          </a:solidFill>
                        </a:rPr>
                        <a:t>   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chemeClr val="bg1"/>
                          </a:solidFill>
                        </a:rPr>
                        <a:t>   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604481"/>
                  </a:ext>
                </a:extLst>
              </a:tr>
              <a:tr h="387798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chemeClr val="bg1"/>
                          </a:solidFill>
                        </a:rPr>
                        <a:t>   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chemeClr val="bg1"/>
                          </a:solidFill>
                        </a:rPr>
                        <a:t>  10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chemeClr val="bg1"/>
                          </a:solidFill>
                        </a:rPr>
                        <a:t>   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chemeClr val="bg1"/>
                          </a:solidFill>
                        </a:rPr>
                        <a:t>   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247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chemeClr val="bg1"/>
                          </a:solidFill>
                        </a:rPr>
                        <a:t>   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chemeClr val="bg1"/>
                          </a:solidFill>
                        </a:rPr>
                        <a:t>   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chemeClr val="bg1"/>
                          </a:solidFill>
                        </a:rPr>
                        <a:t>  11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chemeClr val="bg1"/>
                          </a:solidFill>
                        </a:rPr>
                        <a:t>   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584304"/>
                  </a:ext>
                </a:extLst>
              </a:tr>
              <a:tr h="387798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chemeClr val="bg1"/>
                          </a:solidFill>
                        </a:rPr>
                        <a:t>   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chemeClr val="bg1"/>
                          </a:solidFill>
                        </a:rPr>
                        <a:t>   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chemeClr val="bg1"/>
                          </a:solidFill>
                        </a:rPr>
                        <a:t>   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chemeClr val="bg1"/>
                          </a:solidFill>
                        </a:rPr>
                        <a:t>   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519930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4786663B-66B3-4BC7-8E7A-DFF6950DAC2B}"/>
              </a:ext>
            </a:extLst>
          </p:cNvPr>
          <p:cNvSpPr txBox="1"/>
          <p:nvPr/>
        </p:nvSpPr>
        <p:spPr>
          <a:xfrm rot="16200000">
            <a:off x="-606055" y="2407673"/>
            <a:ext cx="2423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Prediction</a:t>
            </a:r>
            <a:endParaRPr lang="it-IT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58B127F-7003-473A-AB27-22349A230EA3}"/>
              </a:ext>
            </a:extLst>
          </p:cNvPr>
          <p:cNvSpPr txBox="1"/>
          <p:nvPr/>
        </p:nvSpPr>
        <p:spPr>
          <a:xfrm>
            <a:off x="1820739" y="1818004"/>
            <a:ext cx="2423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Reference</a:t>
            </a:r>
            <a:endParaRPr lang="it-IT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734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718B24-AEFA-4631-B1DB-CF8969DB8802}"/>
              </a:ext>
            </a:extLst>
          </p:cNvPr>
          <p:cNvSpPr txBox="1">
            <a:spLocks/>
          </p:cNvSpPr>
          <p:nvPr/>
        </p:nvSpPr>
        <p:spPr>
          <a:xfrm>
            <a:off x="441412" y="189469"/>
            <a:ext cx="2886579" cy="641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it-IT" sz="3600" dirty="0"/>
              <a:t>CONCLUSION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CC1A98-FE44-41F6-8F34-29CE0949D745}"/>
              </a:ext>
            </a:extLst>
          </p:cNvPr>
          <p:cNvSpPr txBox="1">
            <a:spLocks/>
          </p:cNvSpPr>
          <p:nvPr/>
        </p:nvSpPr>
        <p:spPr>
          <a:xfrm>
            <a:off x="303189" y="1234287"/>
            <a:ext cx="8537622" cy="37197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600" dirty="0" err="1">
                <a:solidFill>
                  <a:schemeClr val="bg1"/>
                </a:solidFill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Let’s</a:t>
            </a:r>
            <a:r>
              <a:rPr lang="it-IT" sz="1600" dirty="0">
                <a:solidFill>
                  <a:schemeClr val="bg1"/>
                </a:solidFill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compare the </a:t>
            </a:r>
            <a:r>
              <a:rPr lang="it-IT" sz="1600" dirty="0" err="1">
                <a:solidFill>
                  <a:schemeClr val="bg1"/>
                </a:solidFill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it-IT" sz="1600" dirty="0">
                <a:solidFill>
                  <a:schemeClr val="bg1"/>
                </a:solidFill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from CHAID and </a:t>
            </a:r>
            <a:r>
              <a:rPr lang="it-IT" sz="1600" dirty="0" err="1">
                <a:solidFill>
                  <a:schemeClr val="bg1"/>
                </a:solidFill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</a:t>
            </a:r>
            <a:r>
              <a:rPr lang="it-IT" sz="1600" dirty="0">
                <a:solidFill>
                  <a:schemeClr val="bg1"/>
                </a:solidFill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solidFill>
                  <a:schemeClr val="bg1"/>
                </a:solidFill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Tree</a:t>
            </a:r>
            <a:r>
              <a:rPr lang="it-IT" sz="1600" dirty="0">
                <a:solidFill>
                  <a:schemeClr val="bg1"/>
                </a:solidFill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solidFill>
                  <a:schemeClr val="bg1"/>
                </a:solidFill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</a:t>
            </a:r>
            <a:r>
              <a:rPr lang="it-IT" sz="1600" dirty="0">
                <a:solidFill>
                  <a:schemeClr val="bg1"/>
                </a:solidFill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it-IT" sz="1800" dirty="0">
              <a:solidFill>
                <a:schemeClr val="bg1"/>
              </a:solidFill>
              <a:latin typeface="Titillium Web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sz="1800" dirty="0">
              <a:latin typeface="Titillium Web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sz="1800" dirty="0">
              <a:latin typeface="Titillium Web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sz="1800" dirty="0">
              <a:latin typeface="Titillium Web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sz="1800" dirty="0">
              <a:latin typeface="Titillium Web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sz="1800" dirty="0">
              <a:latin typeface="Titillium Web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ella 7">
            <a:extLst>
              <a:ext uri="{FF2B5EF4-FFF2-40B4-BE49-F238E27FC236}">
                <a16:creationId xmlns:a16="http://schemas.microsoft.com/office/drawing/2014/main" id="{75E6C9FC-4DA6-42CD-8171-E5865CEF1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306449"/>
              </p:ext>
            </p:extLst>
          </p:nvPr>
        </p:nvGraphicFramePr>
        <p:xfrm>
          <a:off x="1058196" y="1874959"/>
          <a:ext cx="7203301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895">
                  <a:extLst>
                    <a:ext uri="{9D8B030D-6E8A-4147-A177-3AD203B41FA5}">
                      <a16:colId xmlns:a16="http://schemas.microsoft.com/office/drawing/2014/main" val="4134980410"/>
                    </a:ext>
                  </a:extLst>
                </a:gridCol>
                <a:gridCol w="2361032">
                  <a:extLst>
                    <a:ext uri="{9D8B030D-6E8A-4147-A177-3AD203B41FA5}">
                      <a16:colId xmlns:a16="http://schemas.microsoft.com/office/drawing/2014/main" val="4231345562"/>
                    </a:ext>
                  </a:extLst>
                </a:gridCol>
                <a:gridCol w="2306374">
                  <a:extLst>
                    <a:ext uri="{9D8B030D-6E8A-4147-A177-3AD203B41FA5}">
                      <a16:colId xmlns:a16="http://schemas.microsoft.com/office/drawing/2014/main" val="2766694406"/>
                    </a:ext>
                  </a:extLst>
                </a:gridCol>
              </a:tblGrid>
              <a:tr h="271582">
                <a:tc>
                  <a:txBody>
                    <a:bodyPr/>
                    <a:lstStyle/>
                    <a:p>
                      <a:endParaRPr lang="it-IT" dirty="0">
                        <a:latin typeface="Titillium Web" panose="020B060402020202020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tillium Web" panose="020B0604020202020204" charset="0"/>
                        </a:rPr>
                        <a:t>CHAID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Titillium Web" panose="020B0604020202020204" charset="0"/>
                        </a:rPr>
                        <a:t>Classification</a:t>
                      </a:r>
                      <a:r>
                        <a:rPr lang="it-IT" dirty="0">
                          <a:latin typeface="Titillium Web" panose="020B0604020202020204" charset="0"/>
                        </a:rPr>
                        <a:t> </a:t>
                      </a:r>
                      <a:r>
                        <a:rPr lang="it-IT" dirty="0" err="1">
                          <a:latin typeface="Titillium Web" panose="020B0604020202020204" charset="0"/>
                        </a:rPr>
                        <a:t>Tree</a:t>
                      </a:r>
                      <a:endParaRPr lang="it-IT" dirty="0">
                        <a:latin typeface="Titillium Web" panose="020B060402020202020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597326"/>
                  </a:ext>
                </a:extLst>
              </a:tr>
              <a:tr h="271582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>
                          <a:solidFill>
                            <a:schemeClr val="bg1"/>
                          </a:solidFill>
                          <a:latin typeface="Titillium Web" panose="020B0604020202020204" charset="0"/>
                        </a:rPr>
                        <a:t>Inpedependet</a:t>
                      </a: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Titillium Web" panose="020B0604020202020204" charset="0"/>
                        </a:rPr>
                        <a:t> Variables </a:t>
                      </a:r>
                      <a:r>
                        <a:rPr lang="it-IT" sz="1400" b="1" dirty="0" err="1">
                          <a:solidFill>
                            <a:schemeClr val="bg1"/>
                          </a:solidFill>
                          <a:latin typeface="Titillium Web" panose="020B0604020202020204" charset="0"/>
                        </a:rPr>
                        <a:t>used</a:t>
                      </a: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Titillium Web" panose="020B0604020202020204" charset="0"/>
                        </a:rPr>
                        <a:t> to split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  <a:latin typeface="Titillium Web" panose="020B0604020202020204" charset="0"/>
                        </a:rPr>
                        <a:t>NatRes, Price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  <a:latin typeface="Titillium Web" panose="020B0604020202020204" charset="0"/>
                        </a:rPr>
                        <a:t>NatRes, Price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794722"/>
                  </a:ext>
                </a:extLst>
              </a:tr>
              <a:tr h="271582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Titillium Web" panose="020B0604020202020204" charset="0"/>
                        </a:rPr>
                        <a:t># of </a:t>
                      </a:r>
                      <a:r>
                        <a:rPr lang="it-IT" sz="1400" b="1" dirty="0" err="1">
                          <a:solidFill>
                            <a:schemeClr val="bg1"/>
                          </a:solidFill>
                          <a:latin typeface="Titillium Web" panose="020B0604020202020204" charset="0"/>
                        </a:rPr>
                        <a:t>misclassifications</a:t>
                      </a:r>
                      <a:endParaRPr lang="it-IT" sz="1400" b="1" dirty="0">
                        <a:solidFill>
                          <a:schemeClr val="bg1"/>
                        </a:solidFill>
                        <a:latin typeface="Titillium Web" panose="020B060402020202020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  <a:latin typeface="Titillium Web" panose="020B060402020202020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  <a:latin typeface="Titillium Web" panose="020B060402020202020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053921"/>
                  </a:ext>
                </a:extLst>
              </a:tr>
              <a:tr h="271582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>
                          <a:solidFill>
                            <a:schemeClr val="bg1"/>
                          </a:solidFill>
                          <a:latin typeface="Titillium Web" panose="020B0604020202020204" charset="0"/>
                        </a:rPr>
                        <a:t>Resubstitution</a:t>
                      </a: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Titillium Web" panose="020B0604020202020204" charset="0"/>
                        </a:rPr>
                        <a:t> </a:t>
                      </a:r>
                      <a:r>
                        <a:rPr lang="it-IT" sz="1400" b="1" dirty="0" err="1">
                          <a:solidFill>
                            <a:schemeClr val="bg1"/>
                          </a:solidFill>
                          <a:latin typeface="Titillium Web" panose="020B0604020202020204" charset="0"/>
                        </a:rPr>
                        <a:t>Error</a:t>
                      </a: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Titillium Web" panose="020B0604020202020204" charset="0"/>
                        </a:rPr>
                        <a:t> Rate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  <a:latin typeface="Titillium Web" panose="020B0604020202020204" charset="0"/>
                        </a:rPr>
                        <a:t>20%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  <a:latin typeface="Titillium Web" panose="020B0604020202020204" charset="0"/>
                        </a:rPr>
                        <a:t>2.5%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827684"/>
                  </a:ext>
                </a:extLst>
              </a:tr>
              <a:tr h="383410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>
                          <a:solidFill>
                            <a:schemeClr val="bg1"/>
                          </a:solidFill>
                          <a:latin typeface="Titillium Web" panose="020B0604020202020204" charset="0"/>
                        </a:rPr>
                        <a:t>Misclassification</a:t>
                      </a: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Titillium Web" panose="020B0604020202020204" charset="0"/>
                        </a:rPr>
                        <a:t> Rate </a:t>
                      </a:r>
                      <a:r>
                        <a:rPr lang="it-IT" sz="1400" b="1" dirty="0" err="1">
                          <a:solidFill>
                            <a:schemeClr val="bg1"/>
                          </a:solidFill>
                          <a:latin typeface="Titillium Web" panose="020B0604020202020204" charset="0"/>
                        </a:rPr>
                        <a:t>based</a:t>
                      </a: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Titillium Web" panose="020B0604020202020204" charset="0"/>
                        </a:rPr>
                        <a:t> on Cross </a:t>
                      </a:r>
                      <a:r>
                        <a:rPr lang="it-IT" sz="1400" b="1" dirty="0" err="1">
                          <a:solidFill>
                            <a:schemeClr val="bg1"/>
                          </a:solidFill>
                          <a:latin typeface="Titillium Web" panose="020B0604020202020204" charset="0"/>
                        </a:rPr>
                        <a:t>Validation</a:t>
                      </a:r>
                      <a:endParaRPr lang="it-IT" sz="1400" b="1" dirty="0">
                        <a:solidFill>
                          <a:schemeClr val="bg1"/>
                        </a:solidFill>
                        <a:latin typeface="Titillium Web" panose="020B060402020202020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  <a:latin typeface="Titillium Web" panose="020B0604020202020204" charset="0"/>
                        </a:rPr>
                        <a:t>20%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  <a:latin typeface="Titillium Web" panose="020B0604020202020204" charset="0"/>
                        </a:rPr>
                        <a:t>10%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321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832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17C08C0D-390A-44FA-83EE-9566981135FA}"/>
              </a:ext>
            </a:extLst>
          </p:cNvPr>
          <p:cNvSpPr txBox="1">
            <a:spLocks/>
          </p:cNvSpPr>
          <p:nvPr/>
        </p:nvSpPr>
        <p:spPr>
          <a:xfrm>
            <a:off x="999156" y="1644271"/>
            <a:ext cx="7145688" cy="1854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it-IT" sz="5400" dirty="0"/>
              <a:t>Thank </a:t>
            </a:r>
            <a:r>
              <a:rPr lang="it-IT" sz="5400" dirty="0" err="1"/>
              <a:t>you</a:t>
            </a:r>
            <a:endParaRPr lang="it-IT" sz="5400" dirty="0"/>
          </a:p>
          <a:p>
            <a:pPr algn="ctr"/>
            <a:r>
              <a:rPr lang="it-IT" sz="5400" dirty="0"/>
              <a:t>for </a:t>
            </a:r>
            <a:r>
              <a:rPr lang="it-IT" sz="5400" dirty="0" err="1"/>
              <a:t>your</a:t>
            </a:r>
            <a:r>
              <a:rPr lang="it-IT" sz="5400" dirty="0"/>
              <a:t> </a:t>
            </a:r>
            <a:r>
              <a:rPr lang="it-IT" sz="5400" dirty="0" err="1"/>
              <a:t>attention</a:t>
            </a:r>
            <a:r>
              <a:rPr lang="it-IT" sz="5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208719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250036" y="393070"/>
            <a:ext cx="5796900" cy="73391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 </a:t>
            </a: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74126" y="1359844"/>
            <a:ext cx="8664881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To segment the offer of the store, i.e. to aggregate the products into groups that are homogeneous within them and heterogeneous outside them with regard to certain characteristics:</a:t>
            </a:r>
            <a:endParaRPr lang="en-US" sz="2400" b="1" dirty="0">
              <a:solidFill>
                <a:schemeClr val="bg1"/>
              </a:solidFill>
              <a:latin typeface="Titillium Web" panose="020B060402020202020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Titillium Web" panose="020B0604020202020204" charset="0"/>
              </a:rPr>
              <a:t>Creating a decision rule based on the 40 TV models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Titillium Web" panose="020B0604020202020204" charset="0"/>
              </a:rPr>
              <a:t>Using the rule defined to classify new TV models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bg1"/>
              </a:solidFill>
            </a:endParaRPr>
          </a:p>
        </p:txBody>
      </p:sp>
      <p:grpSp>
        <p:nvGrpSpPr>
          <p:cNvPr id="4" name="Google Shape;493;p36">
            <a:extLst>
              <a:ext uri="{FF2B5EF4-FFF2-40B4-BE49-F238E27FC236}">
                <a16:creationId xmlns:a16="http://schemas.microsoft.com/office/drawing/2014/main" id="{309B55ED-30D6-41EF-947F-D31DF83D545C}"/>
              </a:ext>
            </a:extLst>
          </p:cNvPr>
          <p:cNvGrpSpPr/>
          <p:nvPr/>
        </p:nvGrpSpPr>
        <p:grpSpPr>
          <a:xfrm>
            <a:off x="1924216" y="584993"/>
            <a:ext cx="342882" cy="350068"/>
            <a:chOff x="3951850" y="2985350"/>
            <a:chExt cx="407950" cy="416500"/>
          </a:xfrm>
        </p:grpSpPr>
        <p:sp>
          <p:nvSpPr>
            <p:cNvPr id="5" name="Google Shape;494;p36">
              <a:extLst>
                <a:ext uri="{FF2B5EF4-FFF2-40B4-BE49-F238E27FC236}">
                  <a16:creationId xmlns:a16="http://schemas.microsoft.com/office/drawing/2014/main" id="{5BB51FA4-441A-4F12-B01C-F549352C5B1F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95;p36">
              <a:extLst>
                <a:ext uri="{FF2B5EF4-FFF2-40B4-BE49-F238E27FC236}">
                  <a16:creationId xmlns:a16="http://schemas.microsoft.com/office/drawing/2014/main" id="{EF272C2D-36F1-40F9-8F68-F3C96BA6ED29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96;p36">
              <a:extLst>
                <a:ext uri="{FF2B5EF4-FFF2-40B4-BE49-F238E27FC236}">
                  <a16:creationId xmlns:a16="http://schemas.microsoft.com/office/drawing/2014/main" id="{E37A184F-12FA-4D59-8C1E-DAFE4A7390CA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97;p36">
              <a:extLst>
                <a:ext uri="{FF2B5EF4-FFF2-40B4-BE49-F238E27FC236}">
                  <a16:creationId xmlns:a16="http://schemas.microsoft.com/office/drawing/2014/main" id="{DB0D2734-E92B-4B32-A62A-4C3847DBAFF0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EA66C09-89D3-472D-8115-A9C1073CD302}"/>
              </a:ext>
            </a:extLst>
          </p:cNvPr>
          <p:cNvSpPr txBox="1"/>
          <p:nvPr/>
        </p:nvSpPr>
        <p:spPr>
          <a:xfrm>
            <a:off x="4109243" y="4092614"/>
            <a:ext cx="4641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 panose="020B0604020202020204" charset="0"/>
              </a:rPr>
              <a:t>CHAID &amp; CART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407963E-682E-4FF8-8148-44D3C9980D96}"/>
              </a:ext>
            </a:extLst>
          </p:cNvPr>
          <p:cNvSpPr txBox="1"/>
          <p:nvPr/>
        </p:nvSpPr>
        <p:spPr>
          <a:xfrm>
            <a:off x="187403" y="5196625"/>
            <a:ext cx="1295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bg1"/>
              </a:solidFill>
              <a:latin typeface="Titillium Web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206062" y="206062"/>
            <a:ext cx="6025500" cy="64574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 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1601051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it-IT" dirty="0"/>
              <a:t>Category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Screen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DCR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it-IT" dirty="0" err="1"/>
              <a:t>Refresh</a:t>
            </a:r>
            <a:r>
              <a:rPr lang="it-IT" dirty="0"/>
              <a:t> Rate (LCD Hz)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it-IT" dirty="0" err="1"/>
              <a:t>Resolution</a:t>
            </a:r>
            <a:r>
              <a:rPr lang="it-IT" dirty="0"/>
              <a:t> (NatRes)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it-IT" dirty="0"/>
              <a:t>Price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it-IT" dirty="0"/>
          </a:p>
        </p:txBody>
      </p:sp>
      <p:grpSp>
        <p:nvGrpSpPr>
          <p:cNvPr id="5" name="Google Shape;534;p36">
            <a:extLst>
              <a:ext uri="{FF2B5EF4-FFF2-40B4-BE49-F238E27FC236}">
                <a16:creationId xmlns:a16="http://schemas.microsoft.com/office/drawing/2014/main" id="{93DF8A04-9862-4E0F-98F4-793B2F5CB6F1}"/>
              </a:ext>
            </a:extLst>
          </p:cNvPr>
          <p:cNvGrpSpPr/>
          <p:nvPr/>
        </p:nvGrpSpPr>
        <p:grpSpPr>
          <a:xfrm>
            <a:off x="2357429" y="393648"/>
            <a:ext cx="460927" cy="331269"/>
            <a:chOff x="4604550" y="3714775"/>
            <a:chExt cx="439625" cy="319075"/>
          </a:xfrm>
        </p:grpSpPr>
        <p:sp>
          <p:nvSpPr>
            <p:cNvPr id="6" name="Google Shape;535;p36">
              <a:extLst>
                <a:ext uri="{FF2B5EF4-FFF2-40B4-BE49-F238E27FC236}">
                  <a16:creationId xmlns:a16="http://schemas.microsoft.com/office/drawing/2014/main" id="{8F6F3D3C-7DEF-4DF8-8198-E0E58A960D0C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6;p36">
              <a:extLst>
                <a:ext uri="{FF2B5EF4-FFF2-40B4-BE49-F238E27FC236}">
                  <a16:creationId xmlns:a16="http://schemas.microsoft.com/office/drawing/2014/main" id="{E7E41E4B-699F-4D67-A4B4-A841556F5A04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C361CB8-095F-4F62-8300-DB4980A62B05}"/>
              </a:ext>
            </a:extLst>
          </p:cNvPr>
          <p:cNvSpPr txBox="1"/>
          <p:nvPr/>
        </p:nvSpPr>
        <p:spPr>
          <a:xfrm>
            <a:off x="4011978" y="1994327"/>
            <a:ext cx="669036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highlight>
                  <a:srgbClr val="000080"/>
                </a:highlight>
                <a:latin typeface="Consolas" panose="020B0609020204030204" pitchFamily="49" charset="0"/>
              </a:rPr>
              <a:t>## 'data.frame':    40 obs. of  6 variables:</a:t>
            </a:r>
            <a:br>
              <a:rPr lang="pt-BR" b="1" dirty="0">
                <a:solidFill>
                  <a:schemeClr val="bg1"/>
                </a:solidFill>
                <a:highlight>
                  <a:srgbClr val="000080"/>
                </a:highlight>
                <a:latin typeface="Consolas" panose="020B0609020204030204" pitchFamily="49" charset="0"/>
              </a:rPr>
            </a:br>
            <a:r>
              <a:rPr lang="pt-BR" b="1" dirty="0">
                <a:solidFill>
                  <a:schemeClr val="bg1"/>
                </a:solidFill>
                <a:highlight>
                  <a:srgbClr val="000080"/>
                </a:highlight>
                <a:latin typeface="Consolas" panose="020B0609020204030204" pitchFamily="49" charset="0"/>
              </a:rPr>
              <a:t>##  $ Categoria: num  1 1 1 1 1 1 1 1 1 1  ...</a:t>
            </a:r>
            <a:br>
              <a:rPr lang="pt-BR" b="1" dirty="0">
                <a:solidFill>
                  <a:schemeClr val="bg1"/>
                </a:solidFill>
                <a:highlight>
                  <a:srgbClr val="000080"/>
                </a:highlight>
                <a:latin typeface="Consolas" panose="020B0609020204030204" pitchFamily="49" charset="0"/>
              </a:rPr>
            </a:br>
            <a:r>
              <a:rPr lang="pt-BR" b="1" dirty="0">
                <a:solidFill>
                  <a:schemeClr val="bg1"/>
                </a:solidFill>
                <a:highlight>
                  <a:srgbClr val="000080"/>
                </a:highlight>
                <a:latin typeface="Consolas" panose="020B0609020204030204" pitchFamily="49" charset="0"/>
              </a:rPr>
              <a:t>##  $ Screen   : num  19 19 19 22 22 22 26 ...</a:t>
            </a:r>
            <a:br>
              <a:rPr lang="pt-BR" b="1" dirty="0">
                <a:solidFill>
                  <a:schemeClr val="bg1"/>
                </a:solidFill>
                <a:highlight>
                  <a:srgbClr val="000080"/>
                </a:highlight>
                <a:latin typeface="Consolas" panose="020B0609020204030204" pitchFamily="49" charset="0"/>
              </a:rPr>
            </a:br>
            <a:r>
              <a:rPr lang="pt-BR" b="1" dirty="0">
                <a:solidFill>
                  <a:schemeClr val="bg1"/>
                </a:solidFill>
                <a:highlight>
                  <a:srgbClr val="000080"/>
                </a:highlight>
                <a:latin typeface="Consolas" panose="020B0609020204030204" pitchFamily="49" charset="0"/>
              </a:rPr>
              <a:t>##  $ DCR      : num  15 15 15 15 15 15 30 ...</a:t>
            </a:r>
            <a:br>
              <a:rPr lang="pt-BR" b="1" dirty="0">
                <a:solidFill>
                  <a:schemeClr val="bg1"/>
                </a:solidFill>
                <a:highlight>
                  <a:srgbClr val="000080"/>
                </a:highlight>
                <a:latin typeface="Consolas" panose="020B0609020204030204" pitchFamily="49" charset="0"/>
              </a:rPr>
            </a:br>
            <a:r>
              <a:rPr lang="pt-BR" b="1" dirty="0">
                <a:solidFill>
                  <a:schemeClr val="bg1"/>
                </a:solidFill>
                <a:highlight>
                  <a:srgbClr val="000080"/>
                </a:highlight>
                <a:latin typeface="Consolas" panose="020B0609020204030204" pitchFamily="49" charset="0"/>
              </a:rPr>
              <a:t>##  $ LCD.Hz   : num  60 60 60 60 60 60 60 ...</a:t>
            </a:r>
            <a:br>
              <a:rPr lang="pt-BR" b="1" dirty="0">
                <a:solidFill>
                  <a:schemeClr val="bg1"/>
                </a:solidFill>
                <a:highlight>
                  <a:srgbClr val="000080"/>
                </a:highlight>
                <a:latin typeface="Consolas" panose="020B0609020204030204" pitchFamily="49" charset="0"/>
              </a:rPr>
            </a:br>
            <a:r>
              <a:rPr lang="pt-BR" b="1" dirty="0">
                <a:solidFill>
                  <a:schemeClr val="bg1"/>
                </a:solidFill>
                <a:highlight>
                  <a:srgbClr val="000080"/>
                </a:highlight>
                <a:latin typeface="Consolas" panose="020B0609020204030204" pitchFamily="49" charset="0"/>
              </a:rPr>
              <a:t>##  $ NatRes   : num  720 720 720 720 720  ...</a:t>
            </a:r>
            <a:br>
              <a:rPr lang="pt-BR" b="1" dirty="0">
                <a:solidFill>
                  <a:schemeClr val="bg1"/>
                </a:solidFill>
                <a:highlight>
                  <a:srgbClr val="000080"/>
                </a:highlight>
                <a:latin typeface="Consolas" panose="020B0609020204030204" pitchFamily="49" charset="0"/>
              </a:rPr>
            </a:br>
            <a:r>
              <a:rPr lang="pt-BR" b="1" dirty="0">
                <a:solidFill>
                  <a:schemeClr val="bg1"/>
                </a:solidFill>
                <a:highlight>
                  <a:srgbClr val="000080"/>
                </a:highlight>
                <a:latin typeface="Consolas" panose="020B0609020204030204" pitchFamily="49" charset="0"/>
              </a:rPr>
              <a:t>##  $ Price    : num  280 280 330 330 380 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50315E-2DA3-4041-91B7-BB7402AA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295" y="542794"/>
            <a:ext cx="6338170" cy="690726"/>
          </a:xfrm>
        </p:spPr>
        <p:txBody>
          <a:bodyPr/>
          <a:lstStyle/>
          <a:p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: 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0C53D2-B379-4093-AF75-35C56C0A4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5298" y="2832221"/>
            <a:ext cx="4935256" cy="625293"/>
          </a:xfrm>
        </p:spPr>
        <p:txBody>
          <a:bodyPr/>
          <a:lstStyle/>
          <a:p>
            <a:pPr marL="76200" indent="0">
              <a:buNone/>
            </a:pPr>
            <a:r>
              <a:rPr lang="it-IT" sz="3600" b="1" dirty="0" err="1">
                <a:solidFill>
                  <a:schemeClr val="bg1"/>
                </a:solidFill>
                <a:latin typeface="Titillium Web" panose="020B0604020202020204" charset="0"/>
              </a:rPr>
              <a:t>Indipendent</a:t>
            </a:r>
            <a:r>
              <a:rPr lang="it-IT" sz="3600" b="1" dirty="0">
                <a:solidFill>
                  <a:schemeClr val="bg1"/>
                </a:solidFill>
                <a:latin typeface="Titillium Web" panose="020B0604020202020204" charset="0"/>
              </a:rPr>
              <a:t> Variables: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09DCAF8-784D-4865-84C1-391C25252DFE}"/>
              </a:ext>
            </a:extLst>
          </p:cNvPr>
          <p:cNvSpPr txBox="1"/>
          <p:nvPr/>
        </p:nvSpPr>
        <p:spPr>
          <a:xfrm>
            <a:off x="745298" y="1408382"/>
            <a:ext cx="184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  <a:latin typeface="Titillium Web" panose="020B0604020202020204" charset="0"/>
              </a:rPr>
              <a:t>Category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803BD02-E7D0-4E6B-9FD1-60BA50CE9807}"/>
              </a:ext>
            </a:extLst>
          </p:cNvPr>
          <p:cNvSpPr txBox="1"/>
          <p:nvPr/>
        </p:nvSpPr>
        <p:spPr>
          <a:xfrm>
            <a:off x="745298" y="3891979"/>
            <a:ext cx="56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  <a:latin typeface="Titillium Web" panose="020B0604020202020204" charset="0"/>
              </a:rPr>
              <a:t>Technical Features and Price</a:t>
            </a:r>
          </a:p>
        </p:txBody>
      </p:sp>
    </p:spTree>
    <p:extLst>
      <p:ext uri="{BB962C8B-B14F-4D97-AF65-F5344CB8AC3E}">
        <p14:creationId xmlns:p14="http://schemas.microsoft.com/office/powerpoint/2010/main" val="389466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A26DA4-8DA3-445B-9B51-96DA57AD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99" y="212942"/>
            <a:ext cx="7584510" cy="534150"/>
          </a:xfrm>
        </p:spPr>
        <p:txBody>
          <a:bodyPr/>
          <a:lstStyle/>
          <a:p>
            <a:r>
              <a:rPr lang="it-IT" dirty="0" err="1"/>
              <a:t>Hierarchical</a:t>
            </a:r>
            <a:r>
              <a:rPr lang="it-IT" dirty="0"/>
              <a:t> </a:t>
            </a:r>
            <a:r>
              <a:rPr lang="it-IT" dirty="0" err="1"/>
              <a:t>segmentation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4182C6-BAAD-47A2-AEFE-CD8E69DD6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464" y="1109334"/>
            <a:ext cx="6300593" cy="3575400"/>
          </a:xfrm>
        </p:spPr>
        <p:txBody>
          <a:bodyPr/>
          <a:lstStyle/>
          <a:p>
            <a:pPr marL="76200" indent="0">
              <a:buNone/>
            </a:pPr>
            <a:r>
              <a:rPr lang="en-US" sz="1600" b="1" dirty="0"/>
              <a:t>In both procedures the following phases will alternate:</a:t>
            </a:r>
          </a:p>
          <a:p>
            <a:pPr marL="76200" indent="0">
              <a:buNone/>
            </a:pP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/>
              <a:t> Preliminary treatment of the explanatory variables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Choice of split criteria for each node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Definition of stopping criteria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Node labeling criteria 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Specifying the rule for classifying new TV models 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Misclassification rate estimation</a:t>
            </a:r>
            <a:endParaRPr lang="it-IT" sz="1600" b="1" dirty="0"/>
          </a:p>
        </p:txBody>
      </p:sp>
    </p:spTree>
    <p:extLst>
      <p:ext uri="{BB962C8B-B14F-4D97-AF65-F5344CB8AC3E}">
        <p14:creationId xmlns:p14="http://schemas.microsoft.com/office/powerpoint/2010/main" val="72103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8FFC35-3A20-45DC-9989-563252E0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90" y="231730"/>
            <a:ext cx="8508377" cy="547987"/>
          </a:xfrm>
        </p:spPr>
        <p:txBody>
          <a:bodyPr/>
          <a:lstStyle/>
          <a:p>
            <a:r>
              <a:rPr lang="it-IT" dirty="0"/>
              <a:t>CHAID </a:t>
            </a:r>
            <a:r>
              <a:rPr lang="it-IT" sz="2800" dirty="0"/>
              <a:t>(Chi-</a:t>
            </a:r>
            <a:r>
              <a:rPr lang="it-IT" sz="2800" dirty="0" err="1"/>
              <a:t>square</a:t>
            </a:r>
            <a:r>
              <a:rPr lang="it-IT" sz="2800" dirty="0"/>
              <a:t> </a:t>
            </a:r>
            <a:r>
              <a:rPr lang="it-IT" sz="2800" dirty="0" err="1"/>
              <a:t>automatic</a:t>
            </a:r>
            <a:r>
              <a:rPr lang="it-IT" sz="2800" dirty="0"/>
              <a:t> interaction </a:t>
            </a:r>
            <a:r>
              <a:rPr lang="it-IT" sz="2800" dirty="0" err="1"/>
              <a:t>detection</a:t>
            </a:r>
            <a:r>
              <a:rPr lang="it-IT" sz="2800" dirty="0"/>
              <a:t>)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BF6931-0364-40E8-BFF5-D76EA61CB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39" y="1560125"/>
            <a:ext cx="7759437" cy="253341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effectLst/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method used when both the independent and dependent variables are qualitative in nature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800" b="1" dirty="0">
              <a:effectLst/>
              <a:latin typeface="Titillium Web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effectLst/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the degree of heterogeneity between the groups will be based on the chi-square test of independence</a:t>
            </a:r>
            <a:endParaRPr lang="it-IT" b="1" dirty="0">
              <a:latin typeface="Titillium We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07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84BDE7-820B-4594-BF27-36EB3081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21" y="41892"/>
            <a:ext cx="4114800" cy="857400"/>
          </a:xfrm>
        </p:spPr>
        <p:txBody>
          <a:bodyPr/>
          <a:lstStyle/>
          <a:p>
            <a:r>
              <a:rPr lang="it-IT" dirty="0" err="1"/>
              <a:t>Dichotomization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B995EF-7E4F-4C8D-ACF8-AD1B69F79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958" y="1121181"/>
            <a:ext cx="8572084" cy="3676839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Category Screen DCR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LCD.Hz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NatRes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Price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        1  small low   slow    720 cheap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        1  small low   slow    720 cheap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       1  small low   slow    720 cheap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4        1  small low   slow    720 cheap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5        1  small low   slow    720 cheap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6        1  small low   slow    720 cheap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800" b="1" kern="1200" dirty="0">
              <a:solidFill>
                <a:prstClr val="white"/>
              </a:solidFill>
              <a:highlight>
                <a:srgbClr val="000080"/>
              </a:highlight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800" b="1" kern="1200" dirty="0">
              <a:solidFill>
                <a:prstClr val="white"/>
              </a:solidFill>
              <a:highlight>
                <a:srgbClr val="000080"/>
              </a:highlight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'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data.frame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':    40 obs. of  6 variables: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$ Category: Factor w/ 4 levels "1","2","3","4": 1 1 1 1 1 1 1 1 1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...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$ Screen  : Factor w/ 2 levels "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big","small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": 2 2 2 2 2 2 2 2 2 2 ...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$ DCR     : Factor w/ 2 levels "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high","low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": 2 2 2 2 2 2 2 2 2 2  ...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$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LCD.Hz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: Factor w/ 2 levels "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fast","slow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": 2 2 2 2 2 2 2 2 2 2 ...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$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NatRes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: Factor w/ 2 levels "720","1080": 1 1 1 1 1 1 1 1 1 1  ...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$ Price   : Factor w/ 2 levels "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cheap","expensive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": 1 1 1 1 1 1 1 ...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80"/>
              </a:highlight>
              <a:uLnTx/>
              <a:uFillTx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it-IT" sz="1400" b="1" dirty="0">
              <a:highlight>
                <a:srgbClr val="000080"/>
              </a:highlight>
              <a:latin typeface="Titillium Web" panose="020B0604020202020204" charset="0"/>
            </a:endParaRPr>
          </a:p>
          <a:p>
            <a:endParaRPr lang="it-IT" dirty="0">
              <a:highlight>
                <a:srgbClr val="000080"/>
              </a:highlight>
            </a:endParaRPr>
          </a:p>
          <a:p>
            <a:endParaRPr lang="it-IT" dirty="0">
              <a:highlight>
                <a:srgbClr val="000080"/>
              </a:highlight>
            </a:endParaRPr>
          </a:p>
        </p:txBody>
      </p:sp>
      <p:graphicFrame>
        <p:nvGraphicFramePr>
          <p:cNvPr id="6" name="Tabella 8">
            <a:extLst>
              <a:ext uri="{FF2B5EF4-FFF2-40B4-BE49-F238E27FC236}">
                <a16:creationId xmlns:a16="http://schemas.microsoft.com/office/drawing/2014/main" id="{EFF21A22-76F1-402C-B3FE-8BF248369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186671"/>
              </p:ext>
            </p:extLst>
          </p:nvPr>
        </p:nvGraphicFramePr>
        <p:xfrm>
          <a:off x="5263677" y="749053"/>
          <a:ext cx="3420000" cy="2210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000">
                  <a:extLst>
                    <a:ext uri="{9D8B030D-6E8A-4147-A177-3AD203B41FA5}">
                      <a16:colId xmlns:a16="http://schemas.microsoft.com/office/drawing/2014/main" val="1384270898"/>
                    </a:ext>
                  </a:extLst>
                </a:gridCol>
                <a:gridCol w="1140000">
                  <a:extLst>
                    <a:ext uri="{9D8B030D-6E8A-4147-A177-3AD203B41FA5}">
                      <a16:colId xmlns:a16="http://schemas.microsoft.com/office/drawing/2014/main" val="2630671606"/>
                    </a:ext>
                  </a:extLst>
                </a:gridCol>
                <a:gridCol w="1140000">
                  <a:extLst>
                    <a:ext uri="{9D8B030D-6E8A-4147-A177-3AD203B41FA5}">
                      <a16:colId xmlns:a16="http://schemas.microsoft.com/office/drawing/2014/main" val="935771968"/>
                    </a:ext>
                  </a:extLst>
                </a:gridCol>
              </a:tblGrid>
              <a:tr h="400359"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solidFill>
                          <a:srgbClr val="5B9BD5"/>
                        </a:solidFill>
                        <a:latin typeface="Titillium Web" panose="020B0604020202020204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>
                          <a:latin typeface="Titillium Web" panose="020B0604020202020204" charset="0"/>
                        </a:rPr>
                        <a:t>Mean</a:t>
                      </a:r>
                      <a:endParaRPr lang="it-IT" sz="1400" b="1" dirty="0">
                        <a:latin typeface="Titillium Web" panose="020B0604020202020204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>
                          <a:latin typeface="Titillium Web" panose="020B0604020202020204" charset="0"/>
                        </a:rPr>
                        <a:t>Values</a:t>
                      </a:r>
                      <a:endParaRPr lang="it-IT" sz="1400" b="1" dirty="0">
                        <a:latin typeface="Titillium Web" panose="020B0604020202020204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4321"/>
                  </a:ext>
                </a:extLst>
              </a:tr>
              <a:tr h="329076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Titillium Web" panose="020B0604020202020204" charset="0"/>
                        </a:rPr>
                        <a:t>Screen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Titillium Web" panose="020B0604020202020204" charset="0"/>
                        </a:rPr>
                        <a:t>38.2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Titillium Web" panose="020B0604020202020204" charset="0"/>
                        </a:rPr>
                        <a:t>small, big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604481"/>
                  </a:ext>
                </a:extLst>
              </a:tr>
              <a:tr h="29933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Titillium Web" panose="020B0604020202020204" charset="0"/>
                        </a:rPr>
                        <a:t>DCR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Titillium Web" panose="020B0604020202020204" charset="0"/>
                        </a:rPr>
                        <a:t>68.75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Titillium Web" panose="020B0604020202020204" charset="0"/>
                        </a:rPr>
                        <a:t>low, high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247497"/>
                  </a:ext>
                </a:extLst>
              </a:tr>
              <a:tr h="329076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>
                          <a:solidFill>
                            <a:schemeClr val="bg1"/>
                          </a:solidFill>
                          <a:latin typeface="Titillium Web" panose="020B0604020202020204" charset="0"/>
                        </a:rPr>
                        <a:t>LCD.Hz</a:t>
                      </a:r>
                      <a:endParaRPr lang="it-IT" sz="1400" b="1" dirty="0">
                        <a:solidFill>
                          <a:schemeClr val="bg1"/>
                        </a:solidFill>
                        <a:latin typeface="Titillium Web" panose="020B0604020202020204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Titillium Web" panose="020B0604020202020204" charset="0"/>
                        </a:rPr>
                        <a:t>96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Titillium Web" panose="020B0604020202020204" charset="0"/>
                        </a:rPr>
                        <a:t>slow, fast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584304"/>
                  </a:ext>
                </a:extLst>
              </a:tr>
              <a:tr h="329076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>
                          <a:solidFill>
                            <a:schemeClr val="bg1"/>
                          </a:solidFill>
                          <a:latin typeface="Titillium Web" panose="020B0604020202020204" charset="0"/>
                        </a:rPr>
                        <a:t>NatRes</a:t>
                      </a:r>
                      <a:endParaRPr lang="it-IT" sz="1400" b="1" dirty="0">
                        <a:solidFill>
                          <a:schemeClr val="bg1"/>
                        </a:solidFill>
                        <a:latin typeface="Titillium Web" panose="020B0604020202020204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Titillium Web" panose="020B0604020202020204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Titillium Web" panose="020B0604020202020204" charset="0"/>
                        </a:rPr>
                        <a:t>720, 1080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519930"/>
                  </a:ext>
                </a:extLst>
              </a:tr>
              <a:tr h="329076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Titillium Web" panose="020B0604020202020204" charset="0"/>
                        </a:rPr>
                        <a:t>Price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Titillium Web" panose="020B0604020202020204" charset="0"/>
                        </a:rPr>
                        <a:t>1272.99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Titillium Web" panose="020B0604020202020204" charset="0"/>
                        </a:rPr>
                        <a:t>cheap, </a:t>
                      </a:r>
                      <a:r>
                        <a:rPr lang="it-IT" sz="1400" b="1" dirty="0" err="1">
                          <a:solidFill>
                            <a:schemeClr val="bg1"/>
                          </a:solidFill>
                          <a:latin typeface="Titillium Web" panose="020B0604020202020204" charset="0"/>
                        </a:rPr>
                        <a:t>expensive</a:t>
                      </a:r>
                      <a:endParaRPr lang="it-IT" sz="1400" b="1" dirty="0">
                        <a:solidFill>
                          <a:schemeClr val="bg1"/>
                        </a:solidFill>
                        <a:latin typeface="Titillium Web" panose="020B060402020202020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021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63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70A17C-9FBD-4DE6-B728-F5E87B2FF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33" y="206167"/>
            <a:ext cx="7690981" cy="63377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Chi-square test and stopping criteria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30456B-7464-449C-A442-177CE9AB3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428747"/>
            <a:ext cx="6453963" cy="3440965"/>
          </a:xfrm>
        </p:spPr>
        <p:txBody>
          <a:bodyPr/>
          <a:lstStyle/>
          <a:p>
            <a:r>
              <a:rPr lang="it-IT" sz="1800" b="1" dirty="0">
                <a:latin typeface="Titillium Web" panose="020B0604020202020204" charset="0"/>
              </a:rPr>
              <a:t>Chi-</a:t>
            </a:r>
            <a:r>
              <a:rPr lang="it-IT" sz="1800" b="1" dirty="0" err="1">
                <a:latin typeface="Titillium Web" panose="020B0604020202020204" charset="0"/>
              </a:rPr>
              <a:t>square</a:t>
            </a:r>
            <a:r>
              <a:rPr lang="it-IT" sz="1800" b="1" dirty="0">
                <a:latin typeface="Titillium Web" panose="020B0604020202020204" charset="0"/>
              </a:rPr>
              <a:t> test:</a:t>
            </a:r>
          </a:p>
          <a:p>
            <a:pPr lvl="1"/>
            <a:r>
              <a:rPr lang="en-US" sz="1400" b="1" dirty="0">
                <a:latin typeface="Titillium Web" panose="020B0604020202020204" charset="0"/>
              </a:rPr>
              <a:t>Finding the covariate most closely related to the dependent variable (highest X-squared, </a:t>
            </a:r>
            <a:r>
              <a:rPr lang="en-US" sz="1400" b="1" dirty="0" err="1">
                <a:latin typeface="Titillium Web" panose="020B0604020202020204" charset="0"/>
              </a:rPr>
              <a:t>smalles</a:t>
            </a:r>
            <a:r>
              <a:rPr lang="en-US" sz="1400" b="1" dirty="0">
                <a:latin typeface="Titillium Web" panose="020B0604020202020204" charset="0"/>
              </a:rPr>
              <a:t> </a:t>
            </a:r>
            <a:r>
              <a:rPr lang="en-US" sz="1400" b="1" dirty="0" err="1">
                <a:latin typeface="Titillium Web" panose="020B0604020202020204" charset="0"/>
              </a:rPr>
              <a:t>pvalue</a:t>
            </a:r>
            <a:r>
              <a:rPr lang="en-US" sz="1400" b="1" dirty="0">
                <a:latin typeface="Titillium Web" panose="020B0604020202020204" charset="0"/>
              </a:rPr>
              <a:t>)</a:t>
            </a:r>
          </a:p>
          <a:p>
            <a:pPr marL="533400" lvl="1" indent="0">
              <a:buNone/>
            </a:pPr>
            <a:endParaRPr lang="en-US" sz="1400" b="1" dirty="0">
              <a:latin typeface="Titillium Web" panose="020B0604020202020204" charset="0"/>
            </a:endParaRPr>
          </a:p>
          <a:p>
            <a:pPr lvl="1"/>
            <a:r>
              <a:rPr lang="it-IT" sz="1400" b="1" dirty="0" err="1">
                <a:latin typeface="Titillium Web" panose="020B0604020202020204" charset="0"/>
              </a:rPr>
              <a:t>NatRes</a:t>
            </a:r>
            <a:r>
              <a:rPr lang="it-IT" sz="1400" b="1" dirty="0">
                <a:latin typeface="Titillium Web" panose="020B0604020202020204" charset="0"/>
              </a:rPr>
              <a:t> </a:t>
            </a:r>
            <a:r>
              <a:rPr lang="it-IT" sz="1400" b="1" dirty="0" err="1">
                <a:latin typeface="Titillium Web" panose="020B0604020202020204" charset="0"/>
              </a:rPr>
              <a:t>is</a:t>
            </a:r>
            <a:r>
              <a:rPr lang="it-IT" sz="1400" b="1" dirty="0">
                <a:latin typeface="Titillium Web" panose="020B0604020202020204" charset="0"/>
              </a:rPr>
              <a:t> </a:t>
            </a:r>
            <a:r>
              <a:rPr lang="it-IT" sz="1400" b="1" dirty="0" err="1">
                <a:latin typeface="Titillium Web" panose="020B0604020202020204" charset="0"/>
              </a:rPr>
              <a:t>selected</a:t>
            </a:r>
            <a:endParaRPr lang="it-IT" sz="1400" b="1" dirty="0">
              <a:latin typeface="Titillium Web" panose="020B0604020202020204" charset="0"/>
            </a:endParaRPr>
          </a:p>
          <a:p>
            <a:pPr marL="76200" indent="0">
              <a:buNone/>
            </a:pPr>
            <a:endParaRPr lang="it-IT" sz="1800" b="1" dirty="0">
              <a:latin typeface="Titillium Web" panose="020B0604020202020204" charset="0"/>
            </a:endParaRPr>
          </a:p>
          <a:p>
            <a:pPr marL="76200" indent="0">
              <a:buNone/>
            </a:pPr>
            <a:endParaRPr lang="it-IT" sz="1800" b="1" dirty="0">
              <a:latin typeface="Titillium Web" panose="020B0604020202020204" charset="0"/>
            </a:endParaRPr>
          </a:p>
          <a:p>
            <a:pPr marL="76200" indent="0">
              <a:buNone/>
            </a:pPr>
            <a:endParaRPr lang="it-IT" sz="1800" b="1" dirty="0">
              <a:latin typeface="Titillium Web" panose="020B0604020202020204" charset="0"/>
            </a:endParaRPr>
          </a:p>
          <a:p>
            <a:r>
              <a:rPr lang="it-IT" sz="1600" b="1" dirty="0" err="1">
                <a:latin typeface="Titillium Web" panose="020B0604020202020204" charset="0"/>
              </a:rPr>
              <a:t>Stopping</a:t>
            </a:r>
            <a:r>
              <a:rPr lang="it-IT" sz="1600" b="1" dirty="0">
                <a:latin typeface="Titillium Web" panose="020B0604020202020204" charset="0"/>
              </a:rPr>
              <a:t> </a:t>
            </a:r>
            <a:r>
              <a:rPr lang="it-IT" sz="1600" b="1" dirty="0" err="1">
                <a:latin typeface="Titillium Web" panose="020B0604020202020204" charset="0"/>
              </a:rPr>
              <a:t>criteria</a:t>
            </a:r>
            <a:r>
              <a:rPr lang="it-IT" sz="1600" b="1" dirty="0">
                <a:latin typeface="Titillium Web" panose="020B0604020202020204" charset="0"/>
              </a:rPr>
              <a:t>:</a:t>
            </a:r>
          </a:p>
          <a:p>
            <a:pPr lvl="1"/>
            <a:r>
              <a:rPr lang="en-US" sz="1600" b="1" dirty="0">
                <a:latin typeface="Titillium Web" panose="020B0604020202020204" charset="0"/>
              </a:rPr>
              <a:t>Minimum  # of units in nodes </a:t>
            </a:r>
            <a:r>
              <a:rPr lang="it-IT" sz="1600" b="1" dirty="0">
                <a:latin typeface="Titillium Web" panose="020B0604020202020204" charset="0"/>
              </a:rPr>
              <a:t>: 5</a:t>
            </a:r>
          </a:p>
          <a:p>
            <a:pPr marL="533400" lvl="1" indent="0">
              <a:buNone/>
            </a:pPr>
            <a:endParaRPr lang="it-IT" sz="1600" b="1" dirty="0">
              <a:latin typeface="Titillium Web" panose="020B0604020202020204" charset="0"/>
            </a:endParaRPr>
          </a:p>
          <a:p>
            <a:pPr lvl="1"/>
            <a:r>
              <a:rPr lang="it-IT" sz="1600" b="1" dirty="0">
                <a:latin typeface="Titillium Web" panose="020B0604020202020204" charset="0"/>
              </a:rPr>
              <a:t>Alpha4=0,0002</a:t>
            </a:r>
          </a:p>
          <a:p>
            <a:pPr lvl="1"/>
            <a:endParaRPr lang="it-IT" sz="1800" b="1" dirty="0">
              <a:latin typeface="Titillium Web" panose="020B0604020202020204" charset="0"/>
            </a:endParaRPr>
          </a:p>
          <a:p>
            <a:pPr lvl="1"/>
            <a:endParaRPr lang="it-IT" sz="1800" b="1" dirty="0">
              <a:latin typeface="Titillium Web" panose="020B0604020202020204" charset="0"/>
            </a:endParaRPr>
          </a:p>
          <a:p>
            <a:pPr lvl="1"/>
            <a:endParaRPr lang="it-IT" sz="1800" b="1" dirty="0">
              <a:latin typeface="Titillium Web" panose="020B0604020202020204" charset="0"/>
            </a:endParaRPr>
          </a:p>
          <a:p>
            <a:endParaRPr lang="it-IT" sz="1800" b="1" dirty="0">
              <a:latin typeface="Titillium Web" panose="020B060402020202020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795CDE-F752-40F2-BAE6-634FA36033C8}"/>
              </a:ext>
            </a:extLst>
          </p:cNvPr>
          <p:cNvSpPr txBox="1"/>
          <p:nvPr/>
        </p:nvSpPr>
        <p:spPr>
          <a:xfrm>
            <a:off x="5518442" y="2180469"/>
            <a:ext cx="3519378" cy="1261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FF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X-squared      p value</a:t>
            </a:r>
            <a:b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FF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FF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Screen  29.71534 1.584044e-06</a:t>
            </a:r>
            <a:b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FF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FF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DCR     22.14369 6.089109e-05</a:t>
            </a:r>
            <a:b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FF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FF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FF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LCD.Hz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FF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17.96143 4.479794e-04</a:t>
            </a:r>
            <a:b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FF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FF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FF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NatRes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FF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40.00000 1.065509e-08</a:t>
            </a:r>
            <a:b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FF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FF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Price   36.35452 6.301198e-08</a:t>
            </a:r>
            <a:endParaRPr kumimoji="0" lang="it-IT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0000FF"/>
              </a:highlight>
              <a:uLnTx/>
              <a:uFillTx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68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EA4424-83C3-4068-B74B-7733721F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95" y="139213"/>
            <a:ext cx="3046229" cy="592731"/>
          </a:xfrm>
        </p:spPr>
        <p:txBody>
          <a:bodyPr/>
          <a:lstStyle/>
          <a:p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6676D50-273A-4F25-B193-1B00BCB2F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958" y="1157461"/>
            <a:ext cx="5532280" cy="3201964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Titillium Web Light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  <a:sym typeface="Titillium Web Light"/>
              </a:rPr>
              <a:t>## Model formula: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  <a:sym typeface="Titillium Web Light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  <a:sym typeface="Titillium Web Light"/>
              </a:rPr>
              <a:t>## Category ~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  <a:sym typeface="Titillium Web Light"/>
              </a:rPr>
              <a:t>NatRes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  <a:sym typeface="Titillium Web Light"/>
              </a:rPr>
              <a:t> + Price + Screen + DCR +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  <a:sym typeface="Titillium Web Light"/>
              </a:rPr>
              <a:t>LCD.Hz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  <a:sym typeface="Titillium Web Light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  <a:sym typeface="Titillium Web Light"/>
              </a:rPr>
              <a:t>## 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  <a:sym typeface="Titillium Web Light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  <a:sym typeface="Titillium Web Light"/>
              </a:rPr>
              <a:t>## Fitted party: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  <a:sym typeface="Titillium Web Light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  <a:sym typeface="Titillium Web Light"/>
              </a:rPr>
              <a:t>## [1] root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  <a:sym typeface="Titillium Web Light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  <a:sym typeface="Titillium Web Light"/>
              </a:rPr>
              <a:t>## |   [2]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  <a:sym typeface="Titillium Web Light"/>
              </a:rPr>
              <a:t>NatRes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  <a:sym typeface="Titillium Web Light"/>
              </a:rPr>
              <a:t> in 720: 1 (n = 11, err = 0.0%)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  <a:sym typeface="Titillium Web Light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  <a:sym typeface="Titillium Web Light"/>
              </a:rPr>
              <a:t>## |   [3]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  <a:sym typeface="Titillium Web Light"/>
              </a:rPr>
              <a:t>NatRes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  <a:sym typeface="Titillium Web Light"/>
              </a:rPr>
              <a:t> in 1080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  <a:sym typeface="Titillium Web Light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  <a:sym typeface="Titillium Web Light"/>
              </a:rPr>
              <a:t>## |   |   [4] Price in cheap: 2 (n = 10, err = 0.0%)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  <a:sym typeface="Titillium Web Light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  <a:sym typeface="Titillium Web Light"/>
              </a:rPr>
              <a:t>## |   |   [5] Price in expensive: 3 (n = 19, err = 42.1%)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  <a:sym typeface="Titillium Web Light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  <a:sym typeface="Titillium Web Light"/>
              </a:rPr>
              <a:t>## 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  <a:sym typeface="Titillium Web Light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  <a:sym typeface="Titillium Web Light"/>
              </a:rPr>
              <a:t>## Number of inner nodes:    2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  <a:sym typeface="Titillium Web Light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  <a:sym typeface="Titillium Web Light"/>
              </a:rPr>
              <a:t>## Number of terminal nodes: 3</a:t>
            </a:r>
            <a:endParaRPr kumimoji="0" lang="it-IT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80"/>
              </a:highlight>
              <a:uLnTx/>
              <a:uFillTx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  <a:sym typeface="Titillium Web Light"/>
            </a:endParaRPr>
          </a:p>
          <a:p>
            <a:endParaRPr lang="it-IT" sz="2000" dirty="0">
              <a:highlight>
                <a:srgbClr val="000080"/>
              </a:highlight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E3F85FD-B590-49E3-8A03-B7A24A0BE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719" y="474152"/>
            <a:ext cx="3540580" cy="440616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8447880"/>
      </p:ext>
    </p:extLst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3630</TotalTime>
  <Words>1682</Words>
  <Application>Microsoft Office PowerPoint</Application>
  <PresentationFormat>Presentazione su schermo (16:9)</PresentationFormat>
  <Paragraphs>173</Paragraphs>
  <Slides>17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Wingdings</vt:lpstr>
      <vt:lpstr>Titillium Web Light</vt:lpstr>
      <vt:lpstr>Arial</vt:lpstr>
      <vt:lpstr>Titillium Web</vt:lpstr>
      <vt:lpstr>Helvetica</vt:lpstr>
      <vt:lpstr>Consolas</vt:lpstr>
      <vt:lpstr>Ninacor template</vt:lpstr>
      <vt:lpstr>Market Segmentation Methods</vt:lpstr>
      <vt:lpstr>GOAL </vt:lpstr>
      <vt:lpstr>DATASET  </vt:lpstr>
      <vt:lpstr>Dependent Variable:  </vt:lpstr>
      <vt:lpstr>Hierarchical segmentation algorithms</vt:lpstr>
      <vt:lpstr>CHAID (Chi-square automatic interaction detection)</vt:lpstr>
      <vt:lpstr>Dichotomization</vt:lpstr>
      <vt:lpstr>Chi-square test and stopping criteria</vt:lpstr>
      <vt:lpstr>Decision Tree</vt:lpstr>
      <vt:lpstr>Misclassification Rates and Confusion Matrix</vt:lpstr>
      <vt:lpstr>CLASSIFICATION TREE</vt:lpstr>
      <vt:lpstr>DATA PREPARATION FOR THE ALGORITHM</vt:lpstr>
      <vt:lpstr>CLASSIFICATOR 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Lucar</dc:creator>
  <cp:lastModifiedBy>Pietro Ruffo</cp:lastModifiedBy>
  <cp:revision>48</cp:revision>
  <dcterms:modified xsi:type="dcterms:W3CDTF">2020-12-16T18:23:29Z</dcterms:modified>
</cp:coreProperties>
</file>