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November 1,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425272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November 1,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793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November 1,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2041394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November 1,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388787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November 1,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139392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November 1,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‹N›</a:t>
            </a:fld>
            <a:endParaRPr lang="en-US" dirty="0"/>
          </a:p>
        </p:txBody>
      </p:sp>
    </p:spTree>
    <p:extLst>
      <p:ext uri="{BB962C8B-B14F-4D97-AF65-F5344CB8AC3E}">
        <p14:creationId xmlns:p14="http://schemas.microsoft.com/office/powerpoint/2010/main" val="41949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November 1,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32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November 1,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625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November 1,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335360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November 1,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92974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November 1,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129638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November 1,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‹N›</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2173477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DB8F906-224B-CD7D-8887-75FD8708B125}"/>
              </a:ext>
            </a:extLst>
          </p:cNvPr>
          <p:cNvSpPr>
            <a:spLocks noGrp="1"/>
          </p:cNvSpPr>
          <p:nvPr>
            <p:ph type="ctrTitle"/>
          </p:nvPr>
        </p:nvSpPr>
        <p:spPr>
          <a:xfrm>
            <a:off x="1016000" y="5755341"/>
            <a:ext cx="10160000" cy="884518"/>
          </a:xfrm>
        </p:spPr>
        <p:txBody>
          <a:bodyPr anchor="t">
            <a:normAutofit/>
          </a:bodyPr>
          <a:lstStyle/>
          <a:p>
            <a:r>
              <a:rPr lang="it-IT" dirty="0"/>
              <a:t>Analisi dei Progetti PNRR – </a:t>
            </a:r>
            <a:r>
              <a:rPr lang="it-IT" dirty="0" err="1"/>
              <a:t>OpenCUP</a:t>
            </a:r>
            <a:endParaRPr lang="it-IT" dirty="0"/>
          </a:p>
        </p:txBody>
      </p:sp>
      <p:sp>
        <p:nvSpPr>
          <p:cNvPr id="3" name="Sottotitolo 2">
            <a:extLst>
              <a:ext uri="{FF2B5EF4-FFF2-40B4-BE49-F238E27FC236}">
                <a16:creationId xmlns:a16="http://schemas.microsoft.com/office/drawing/2014/main" id="{B639259A-4BF2-719B-0536-E6E68E471696}"/>
              </a:ext>
            </a:extLst>
          </p:cNvPr>
          <p:cNvSpPr>
            <a:spLocks noGrp="1"/>
          </p:cNvSpPr>
          <p:nvPr>
            <p:ph type="subTitle" idx="1"/>
          </p:nvPr>
        </p:nvSpPr>
        <p:spPr>
          <a:xfrm>
            <a:off x="3227292" y="5149516"/>
            <a:ext cx="5768283" cy="505326"/>
          </a:xfrm>
        </p:spPr>
        <p:txBody>
          <a:bodyPr anchor="b">
            <a:normAutofit/>
          </a:bodyPr>
          <a:lstStyle/>
          <a:p>
            <a:r>
              <a:rPr lang="it-IT" dirty="0"/>
              <a:t>DAPT0224 – PIETRO VIGNOLI	</a:t>
            </a:r>
          </a:p>
        </p:txBody>
      </p:sp>
      <p:pic>
        <p:nvPicPr>
          <p:cNvPr id="4" name="Picture 3" descr="Sfondo tecnologia di rete">
            <a:extLst>
              <a:ext uri="{FF2B5EF4-FFF2-40B4-BE49-F238E27FC236}">
                <a16:creationId xmlns:a16="http://schemas.microsoft.com/office/drawing/2014/main" id="{883CDFFE-5A39-B1B6-91CA-05B2471C6820}"/>
              </a:ext>
            </a:extLst>
          </p:cNvPr>
          <p:cNvPicPr>
            <a:picLocks noChangeAspect="1"/>
          </p:cNvPicPr>
          <p:nvPr/>
        </p:nvPicPr>
        <p:blipFill>
          <a:blip r:embed="rId2"/>
          <a:srcRect b="17113"/>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8054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4ECA361C-A1EA-F4A7-4B98-B1C8E062903D}"/>
              </a:ext>
            </a:extLst>
          </p:cNvPr>
          <p:cNvSpPr>
            <a:spLocks noGrp="1"/>
          </p:cNvSpPr>
          <p:nvPr>
            <p:ph type="title"/>
          </p:nvPr>
        </p:nvSpPr>
        <p:spPr>
          <a:xfrm>
            <a:off x="1050879" y="609601"/>
            <a:ext cx="9810604" cy="1216024"/>
          </a:xfrm>
        </p:spPr>
        <p:txBody>
          <a:bodyPr vert="horz" lIns="91440" tIns="45720" rIns="91440" bIns="45720" rtlCol="0" anchor="ctr">
            <a:normAutofit/>
          </a:bodyPr>
          <a:lstStyle/>
          <a:p>
            <a:pPr>
              <a:lnSpc>
                <a:spcPct val="100000"/>
              </a:lnSpc>
            </a:pPr>
            <a:r>
              <a:rPr lang="en-US" sz="2400" b="1" dirty="0" err="1">
                <a:effectLst>
                  <a:outerShdw blurRad="38100" dist="38100" dir="2700000" algn="tl">
                    <a:srgbClr val="000000">
                      <a:alpha val="43137"/>
                    </a:srgbClr>
                  </a:outerShdw>
                </a:effectLst>
              </a:rPr>
              <a:t>Analisi</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Settoriale</a:t>
            </a:r>
            <a:r>
              <a:rPr lang="en-US" sz="2400" b="1" dirty="0">
                <a:effectLst>
                  <a:outerShdw blurRad="38100" dist="38100" dir="2700000" algn="tl">
                    <a:srgbClr val="000000">
                      <a:alpha val="43137"/>
                    </a:srgbClr>
                  </a:outerShdw>
                </a:effectLst>
              </a:rPr>
              <a:t> e </a:t>
            </a:r>
            <a:r>
              <a:rPr lang="en-US" sz="2400" b="1" dirty="0" err="1">
                <a:effectLst>
                  <a:outerShdw blurRad="38100" dist="38100" dir="2700000" algn="tl">
                    <a:srgbClr val="000000">
                      <a:alpha val="43137"/>
                    </a:srgbClr>
                  </a:outerShdw>
                </a:effectLst>
              </a:rPr>
              <a:t>Stato</a:t>
            </a:r>
            <a:r>
              <a:rPr lang="en-US" sz="2400" b="1" dirty="0">
                <a:effectLst>
                  <a:outerShdw blurRad="38100" dist="38100" dir="2700000" algn="tl">
                    <a:srgbClr val="000000">
                      <a:alpha val="43137"/>
                    </a:srgbClr>
                  </a:outerShdw>
                </a:effectLst>
              </a:rPr>
              <a:t> del Progresso </a:t>
            </a:r>
            <a:r>
              <a:rPr lang="en-US" sz="2400" b="1" dirty="0" err="1">
                <a:effectLst>
                  <a:outerShdw blurRad="38100" dist="38100" dir="2700000" algn="tl">
                    <a:srgbClr val="000000">
                      <a:alpha val="43137"/>
                    </a:srgbClr>
                  </a:outerShdw>
                </a:effectLst>
              </a:rPr>
              <a:t>dei</a:t>
            </a:r>
            <a:r>
              <a:rPr lang="en-US" sz="2400" b="1" dirty="0">
                <a:effectLst>
                  <a:outerShdw blurRad="38100" dist="38100" dir="2700000" algn="tl">
                    <a:srgbClr val="000000">
                      <a:alpha val="43137"/>
                    </a:srgbClr>
                  </a:outerShdw>
                </a:effectLst>
              </a:rPr>
              <a:t> </a:t>
            </a:r>
            <a:r>
              <a:rPr lang="en-US" sz="2400" b="1" dirty="0" err="1">
                <a:effectLst>
                  <a:outerShdw blurRad="38100" dist="38100" dir="2700000" algn="tl">
                    <a:srgbClr val="000000">
                      <a:alpha val="43137"/>
                    </a:srgbClr>
                  </a:outerShdw>
                </a:effectLst>
              </a:rPr>
              <a:t>Progetti</a:t>
            </a:r>
            <a:br>
              <a:rPr lang="en-US" sz="2400" b="1" dirty="0"/>
            </a:br>
            <a:endParaRPr lang="en-US" sz="2400" dirty="0"/>
          </a:p>
        </p:txBody>
      </p:sp>
      <p:sp>
        <p:nvSpPr>
          <p:cNvPr id="6" name="CasellaDiTesto 5">
            <a:extLst>
              <a:ext uri="{FF2B5EF4-FFF2-40B4-BE49-F238E27FC236}">
                <a16:creationId xmlns:a16="http://schemas.microsoft.com/office/drawing/2014/main" id="{E9CE09E1-1A26-FFD0-8588-DBC1F1728750}"/>
              </a:ext>
            </a:extLst>
          </p:cNvPr>
          <p:cNvSpPr txBox="1"/>
          <p:nvPr/>
        </p:nvSpPr>
        <p:spPr>
          <a:xfrm>
            <a:off x="1050879" y="2296161"/>
            <a:ext cx="4788505" cy="3846012"/>
          </a:xfrm>
          <a:prstGeom prst="rect">
            <a:avLst/>
          </a:prstGeom>
        </p:spPr>
        <p:txBody>
          <a:bodyPr vert="horz" lIns="91440" tIns="45720" rIns="91440" bIns="45720" rtlCol="0">
            <a:normAutofit/>
          </a:bodyPr>
          <a:lstStyle/>
          <a:p>
            <a:pPr>
              <a:lnSpc>
                <a:spcPct val="90000"/>
              </a:lnSpc>
              <a:spcAft>
                <a:spcPts val="600"/>
              </a:spcAft>
            </a:pPr>
            <a:r>
              <a:rPr lang="en-US" spc="50">
                <a:solidFill>
                  <a:schemeClr val="tx1">
                    <a:lumMod val="85000"/>
                    <a:lumOff val="15000"/>
                  </a:schemeClr>
                </a:solidFill>
                <a:ea typeface="Batang" panose="02030600000101010101" pitchFamily="18" charset="-127"/>
              </a:rPr>
              <a:t>Per quanto riguarda le aree di intervento, è interessante notare come, in maniera cumulativa, i fondi destinati ai progetti finanziati vadano prevalentemente a coprire i costi di investimento nel settore dei trasporti. Questo trend è probabilmente dovuto alla natura stessa del PNRR, che sostiene lo sviluppo di città a misura del cittadino e investimenti in infrastrutture urbane. Un esempio concreto è rappresentato dal progetto per la realizzazione di una nuova rete tramviaria nella città di Bologna, che è attualmente interamente finanziato dal PNRR (https://www.trambologna.it/progetto/).</a:t>
            </a:r>
          </a:p>
          <a:p>
            <a:pPr>
              <a:lnSpc>
                <a:spcPct val="90000"/>
              </a:lnSpc>
              <a:spcAft>
                <a:spcPts val="600"/>
              </a:spcAft>
            </a:pPr>
            <a:endParaRPr lang="en-US" spc="50">
              <a:solidFill>
                <a:schemeClr val="tx1">
                  <a:lumMod val="85000"/>
                  <a:lumOff val="15000"/>
                </a:schemeClr>
              </a:solidFill>
              <a:ea typeface="Batang" panose="02030600000101010101" pitchFamily="18" charset="-127"/>
            </a:endParaRPr>
          </a:p>
          <a:p>
            <a:pPr>
              <a:lnSpc>
                <a:spcPct val="90000"/>
              </a:lnSpc>
              <a:spcAft>
                <a:spcPts val="600"/>
              </a:spcAft>
            </a:pPr>
            <a:endParaRPr lang="en-US" spc="50">
              <a:solidFill>
                <a:schemeClr val="tx1">
                  <a:lumMod val="85000"/>
                  <a:lumOff val="15000"/>
                </a:schemeClr>
              </a:solidFill>
              <a:ea typeface="Batang" panose="02030600000101010101" pitchFamily="18" charset="-127"/>
            </a:endParaRPr>
          </a:p>
        </p:txBody>
      </p:sp>
      <p:pic>
        <p:nvPicPr>
          <p:cNvPr id="5" name="Segnaposto contenuto 4">
            <a:extLst>
              <a:ext uri="{FF2B5EF4-FFF2-40B4-BE49-F238E27FC236}">
                <a16:creationId xmlns:a16="http://schemas.microsoft.com/office/drawing/2014/main" id="{F24799AB-0F9D-791B-6B41-F42D70871F7A}"/>
              </a:ext>
            </a:extLst>
          </p:cNvPr>
          <p:cNvPicPr>
            <a:picLocks noGrp="1" noChangeAspect="1"/>
          </p:cNvPicPr>
          <p:nvPr>
            <p:ph idx="1"/>
          </p:nvPr>
        </p:nvPicPr>
        <p:blipFill>
          <a:blip r:embed="rId2"/>
          <a:stretch>
            <a:fillRect/>
          </a:stretch>
        </p:blipFill>
        <p:spPr>
          <a:xfrm>
            <a:off x="6450426" y="2560396"/>
            <a:ext cx="4788505" cy="2681563"/>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8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6D0B09-ED31-187C-46EF-9CB84FFE9FB3}"/>
              </a:ext>
            </a:extLst>
          </p:cNvPr>
          <p:cNvSpPr>
            <a:spLocks noGrp="1"/>
          </p:cNvSpPr>
          <p:nvPr>
            <p:ph type="title"/>
          </p:nvPr>
        </p:nvSpPr>
        <p:spPr/>
        <p:txBody>
          <a:bodyPr/>
          <a:lstStyle/>
          <a:p>
            <a:pPr algn="ctr"/>
            <a:r>
              <a:rPr lang="it-IT" b="1" dirty="0" err="1">
                <a:effectLst>
                  <a:outerShdw blurRad="38100" dist="38100" dir="2700000" algn="tl">
                    <a:srgbClr val="000000">
                      <a:alpha val="43137"/>
                    </a:srgbClr>
                  </a:outerShdw>
                </a:effectLst>
              </a:rPr>
              <a:t>CONCLUSIONi</a:t>
            </a:r>
            <a:endParaRPr lang="it-IT" b="1" dirty="0">
              <a:effectLst>
                <a:outerShdw blurRad="38100" dist="38100" dir="2700000" algn="tl">
                  <a:srgbClr val="000000">
                    <a:alpha val="43137"/>
                  </a:srgbClr>
                </a:outerShdw>
              </a:effectLst>
            </a:endParaRPr>
          </a:p>
        </p:txBody>
      </p:sp>
      <p:sp>
        <p:nvSpPr>
          <p:cNvPr id="3" name="Segnaposto contenuto 2">
            <a:extLst>
              <a:ext uri="{FF2B5EF4-FFF2-40B4-BE49-F238E27FC236}">
                <a16:creationId xmlns:a16="http://schemas.microsoft.com/office/drawing/2014/main" id="{D3F3913C-9EA2-1363-135C-DB8C223506B4}"/>
              </a:ext>
            </a:extLst>
          </p:cNvPr>
          <p:cNvSpPr>
            <a:spLocks noGrp="1"/>
          </p:cNvSpPr>
          <p:nvPr>
            <p:ph idx="1"/>
          </p:nvPr>
        </p:nvSpPr>
        <p:spPr/>
        <p:txBody>
          <a:bodyPr>
            <a:normAutofit fontScale="62500" lnSpcReduction="20000"/>
          </a:bodyPr>
          <a:lstStyle/>
          <a:p>
            <a:endParaRPr lang="it-IT" dirty="0"/>
          </a:p>
          <a:p>
            <a:r>
              <a:rPr lang="it-IT" dirty="0"/>
              <a:t>I finanziamenti di natura statale e comunitaria combinati superano il 50% del totale degli investimenti negli anni presi in analisi. Questo dato mette in luce il ruolo predominante delle istituzioni statali e dell'Unione Europea nella promozione dello sviluppo economico e sociale attraverso i progetti del PNRR.</a:t>
            </a:r>
          </a:p>
          <a:p>
            <a:endParaRPr lang="it-IT" dirty="0"/>
          </a:p>
          <a:p>
            <a:r>
              <a:rPr lang="it-IT" dirty="0"/>
              <a:t>Dall'analisi emerge una differenza significativa nella natura degli interventi supportati dai finanziamenti statali rispetto a quelli comunitari. Lo Stato ha un'incidenza maggiore nei finanziamenti destinati agli interventi di natura strutturale e alla ricerca, con un focus su infrastrutture e innovazione per promuovere la competitività nazionale. D'altra parte, l'Unione Europea concentra il proprio supporto principalmente su specifiche aree geografiche e relativi sviluppi socio-economici, mostrando come le politiche comunitarie siano orientate verso una visione di coesione e crescita armonizzata all'interno dell'Unione. In tal modo, l'aspetto strategico è lasciato nelle mani dei singoli Stati, mentre le politiche socio-economiche seguono un filone comune comunitario su cui l'UE interviene direttamente attraverso i propri programmi.</a:t>
            </a:r>
          </a:p>
          <a:p>
            <a:endParaRPr lang="it-IT" dirty="0"/>
          </a:p>
          <a:p>
            <a:r>
              <a:rPr lang="it-IT" dirty="0"/>
              <a:t>Un altro dato rilevante riguarda i trasporti, che rappresentano una componente significativa dei finanziamenti. Questo settore è considerato cruciale nella strategia comune di transizione sostenibile e digitale, con investimenti mirati a potenziare infrastrutture di trasporto efficienti e a basso impatto ambientale. La promozione di una rete di trasporti integrata e sostenibile risulta centrale per la realizzazione degli obiettivi di transizione verde e digitale, favorendo la mobilità a livello sia nazionale che comunitario.</a:t>
            </a:r>
          </a:p>
          <a:p>
            <a:endParaRPr lang="it-IT" dirty="0"/>
          </a:p>
          <a:p>
            <a:r>
              <a:rPr lang="it-IT" dirty="0"/>
              <a:t>Questa analisi ci mostra come, nel contesto del PNRR, esista una forte sinergia tra l'azione statale e quella comunitaria, con un bilanciamento tra interventi strategici e politiche di coesione che mirano a garantire un futuro sostenibile ed equo per tutti i cittadini europei.</a:t>
            </a:r>
          </a:p>
          <a:p>
            <a:endParaRPr lang="it-IT" dirty="0"/>
          </a:p>
          <a:p>
            <a:endParaRPr lang="it-IT" dirty="0"/>
          </a:p>
        </p:txBody>
      </p:sp>
    </p:spTree>
    <p:extLst>
      <p:ext uri="{BB962C8B-B14F-4D97-AF65-F5344CB8AC3E}">
        <p14:creationId xmlns:p14="http://schemas.microsoft.com/office/powerpoint/2010/main" val="131176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D0D0838-976B-3AA2-E245-8CB3B4C0AD54}"/>
              </a:ext>
            </a:extLst>
          </p:cNvPr>
          <p:cNvSpPr>
            <a:spLocks noGrp="1"/>
          </p:cNvSpPr>
          <p:nvPr>
            <p:ph type="title"/>
          </p:nvPr>
        </p:nvSpPr>
        <p:spPr>
          <a:xfrm>
            <a:off x="5177859" y="609601"/>
            <a:ext cx="5683623" cy="1216024"/>
          </a:xfrm>
        </p:spPr>
        <p:txBody>
          <a:bodyPr>
            <a:normAutofit/>
          </a:bodyPr>
          <a:lstStyle/>
          <a:p>
            <a:pPr>
              <a:lnSpc>
                <a:spcPct val="100000"/>
              </a:lnSpc>
            </a:pPr>
            <a:r>
              <a:rPr lang="it-IT" sz="2200" b="1">
                <a:effectLst>
                  <a:outerShdw blurRad="38100" dist="38100" dir="2700000" algn="tl">
                    <a:srgbClr val="000000">
                      <a:alpha val="43137"/>
                    </a:srgbClr>
                  </a:outerShdw>
                </a:effectLst>
              </a:rPr>
              <a:t>Analisi dei Progetti Finanziati - PNRR e Copertura Finanziaria</a:t>
            </a:r>
          </a:p>
        </p:txBody>
      </p:sp>
      <p:pic>
        <p:nvPicPr>
          <p:cNvPr id="5" name="Picture 4" descr="Lente di ingrandimento che mostra prestazioni in calo">
            <a:extLst>
              <a:ext uri="{FF2B5EF4-FFF2-40B4-BE49-F238E27FC236}">
                <a16:creationId xmlns:a16="http://schemas.microsoft.com/office/drawing/2014/main" id="{861F4A21-FA1F-5148-CBC5-BAEF52D8CC9E}"/>
              </a:ext>
            </a:extLst>
          </p:cNvPr>
          <p:cNvPicPr>
            <a:picLocks noChangeAspect="1"/>
          </p:cNvPicPr>
          <p:nvPr/>
        </p:nvPicPr>
        <p:blipFill>
          <a:blip r:embed="rId2"/>
          <a:srcRect l="12402" r="42965"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Segnaposto contenuto 2">
            <a:extLst>
              <a:ext uri="{FF2B5EF4-FFF2-40B4-BE49-F238E27FC236}">
                <a16:creationId xmlns:a16="http://schemas.microsoft.com/office/drawing/2014/main" id="{9E9D22DC-AB50-8B6F-9758-2508AEBA88F4}"/>
              </a:ext>
            </a:extLst>
          </p:cNvPr>
          <p:cNvSpPr>
            <a:spLocks noGrp="1"/>
          </p:cNvSpPr>
          <p:nvPr>
            <p:ph idx="1"/>
          </p:nvPr>
        </p:nvSpPr>
        <p:spPr>
          <a:xfrm>
            <a:off x="5177859" y="2147356"/>
            <a:ext cx="5683624" cy="4107021"/>
          </a:xfrm>
        </p:spPr>
        <p:txBody>
          <a:bodyPr>
            <a:normAutofit/>
          </a:bodyPr>
          <a:lstStyle/>
          <a:p>
            <a:pPr>
              <a:lnSpc>
                <a:spcPct val="90000"/>
              </a:lnSpc>
            </a:pPr>
            <a:r>
              <a:rPr lang="it-IT" sz="1400" dirty="0"/>
              <a:t>Il presente progetto si propone, in maniera semplificata visto l’elevato numero di dati ad oggi presenti in tale settore, di portare una disamina del mondo dei finanziamenti pubblici e il loro tracciamento tramite i CUP (Codice Unico Progetto).</a:t>
            </a:r>
          </a:p>
          <a:p>
            <a:pPr>
              <a:lnSpc>
                <a:spcPct val="90000"/>
              </a:lnSpc>
            </a:pPr>
            <a:endParaRPr lang="it-IT" sz="1400" dirty="0"/>
          </a:p>
          <a:p>
            <a:pPr>
              <a:lnSpc>
                <a:spcPct val="90000"/>
              </a:lnSpc>
            </a:pPr>
            <a:r>
              <a:rPr lang="it-IT" sz="1400" dirty="0"/>
              <a:t>L’analisi ha previsto l’utilizzo di Python, Excel e Power BI per l’elaborazione dei dati, le relative coperture finanziarie, le dispersioni temporali e i settori di intervento.</a:t>
            </a:r>
          </a:p>
          <a:p>
            <a:pPr marL="0" indent="0">
              <a:lnSpc>
                <a:spcPct val="90000"/>
              </a:lnSpc>
              <a:buNone/>
            </a:pPr>
            <a:endParaRPr lang="it-IT" sz="1400" dirty="0"/>
          </a:p>
          <a:p>
            <a:pPr marL="0" indent="0">
              <a:lnSpc>
                <a:spcPct val="90000"/>
              </a:lnSpc>
              <a:buNone/>
            </a:pPr>
            <a:endParaRPr lang="it-IT" sz="1400" dirty="0"/>
          </a:p>
          <a:p>
            <a:pPr marL="0" indent="0">
              <a:lnSpc>
                <a:spcPct val="90000"/>
              </a:lnSpc>
              <a:buNone/>
            </a:pPr>
            <a:endParaRPr lang="it-IT" sz="1400" dirty="0"/>
          </a:p>
          <a:p>
            <a:pPr marL="0" indent="0">
              <a:lnSpc>
                <a:spcPct val="90000"/>
              </a:lnSpc>
              <a:buNone/>
            </a:pPr>
            <a:endParaRPr lang="it-IT" sz="1400" dirty="0"/>
          </a:p>
          <a:p>
            <a:pPr marL="0" indent="0">
              <a:lnSpc>
                <a:spcPct val="90000"/>
              </a:lnSpc>
              <a:buNone/>
            </a:pPr>
            <a:r>
              <a:rPr lang="it-IT" sz="1400" dirty="0"/>
              <a:t>Link agli open-data: https://www.opencup.gov.it/portale/web/opencup/accesso-agli-open-data</a:t>
            </a:r>
          </a:p>
        </p:txBody>
      </p:sp>
    </p:spTree>
    <p:extLst>
      <p:ext uri="{BB962C8B-B14F-4D97-AF65-F5344CB8AC3E}">
        <p14:creationId xmlns:p14="http://schemas.microsoft.com/office/powerpoint/2010/main" val="110155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43DB02-42A4-4E3C-4213-C8DFD6AFAAD8}"/>
              </a:ext>
            </a:extLst>
          </p:cNvPr>
          <p:cNvSpPr>
            <a:spLocks noGrp="1"/>
          </p:cNvSpPr>
          <p:nvPr>
            <p:ph type="title"/>
          </p:nvPr>
        </p:nvSpPr>
        <p:spPr>
          <a:xfrm>
            <a:off x="1050879" y="609601"/>
            <a:ext cx="6967181" cy="1216024"/>
          </a:xfrm>
        </p:spPr>
        <p:txBody>
          <a:bodyPr>
            <a:normAutofit/>
          </a:bodyPr>
          <a:lstStyle/>
          <a:p>
            <a:r>
              <a:rPr lang="it-IT" b="1" dirty="0">
                <a:effectLst>
                  <a:outerShdw blurRad="38100" dist="38100" dir="2700000" algn="tl">
                    <a:srgbClr val="000000">
                      <a:alpha val="43137"/>
                    </a:srgbClr>
                  </a:outerShdw>
                </a:effectLst>
              </a:rPr>
              <a:t>OBIETTIVI E STEP DI PROGETTO</a:t>
            </a:r>
            <a:r>
              <a:rPr lang="it-IT" dirty="0"/>
              <a:t>	</a:t>
            </a:r>
            <a:endParaRPr lang="it-IT"/>
          </a:p>
        </p:txBody>
      </p:sp>
      <p:sp>
        <p:nvSpPr>
          <p:cNvPr id="3" name="Segnaposto contenuto 2">
            <a:extLst>
              <a:ext uri="{FF2B5EF4-FFF2-40B4-BE49-F238E27FC236}">
                <a16:creationId xmlns:a16="http://schemas.microsoft.com/office/drawing/2014/main" id="{57B6CE91-6705-B17E-0A01-5BC0AEBF2C71}"/>
              </a:ext>
            </a:extLst>
          </p:cNvPr>
          <p:cNvSpPr>
            <a:spLocks noGrp="1"/>
          </p:cNvSpPr>
          <p:nvPr>
            <p:ph idx="1"/>
          </p:nvPr>
        </p:nvSpPr>
        <p:spPr>
          <a:xfrm>
            <a:off x="1050879" y="2147356"/>
            <a:ext cx="6967181" cy="4107021"/>
          </a:xfrm>
        </p:spPr>
        <p:txBody>
          <a:bodyPr>
            <a:normAutofit/>
          </a:bodyPr>
          <a:lstStyle/>
          <a:p>
            <a:pPr marL="617220" lvl="1" indent="-342900">
              <a:buFont typeface="Arial" panose="020B0604020202020204" pitchFamily="34" charset="0"/>
              <a:buChar char="•"/>
            </a:pPr>
            <a:r>
              <a:rPr lang="it-IT" dirty="0"/>
              <a:t>Riduzione dei file CSV (sono stati maneggiati file sull’ordine dei GB di dati, con un numero di righe che superava il limite previsto da Excel, pertanto si è scelto di operare su una versione volutamente ridotta).</a:t>
            </a:r>
          </a:p>
          <a:p>
            <a:pPr marL="617220" lvl="1" indent="-342900">
              <a:buFont typeface="Arial" panose="020B0604020202020204" pitchFamily="34" charset="0"/>
              <a:buChar char="•"/>
            </a:pPr>
            <a:r>
              <a:rPr lang="it-IT" dirty="0"/>
              <a:t>Sostituzione dei valori mancanti per normalizzare i data-set.</a:t>
            </a:r>
          </a:p>
          <a:p>
            <a:pPr marL="617220" lvl="1" indent="-342900">
              <a:buFont typeface="Arial" panose="020B0604020202020204" pitchFamily="34" charset="0"/>
              <a:buChar char="•"/>
            </a:pPr>
            <a:r>
              <a:rPr lang="it-IT" dirty="0"/>
              <a:t>Visualizzazione e analisi dei dati tramite Python e Power BI.</a:t>
            </a:r>
          </a:p>
          <a:p>
            <a:pPr marL="617220" lvl="1" indent="-342900">
              <a:buFont typeface="Arial" panose="020B0604020202020204" pitchFamily="34" charset="0"/>
              <a:buChar char="•"/>
            </a:pPr>
            <a:r>
              <a:rPr lang="it-IT" dirty="0"/>
              <a:t>Condivisione delle principali metriche di finanziamento, distribuzione geografica e progresso dei progetti.</a:t>
            </a:r>
          </a:p>
          <a:p>
            <a:endParaRPr lang="it-IT" dirty="0"/>
          </a:p>
        </p:txBody>
      </p:sp>
      <p:pic>
        <p:nvPicPr>
          <p:cNvPr id="5" name="Picture 4" descr="Organizzatori di colori diversi">
            <a:extLst>
              <a:ext uri="{FF2B5EF4-FFF2-40B4-BE49-F238E27FC236}">
                <a16:creationId xmlns:a16="http://schemas.microsoft.com/office/drawing/2014/main" id="{E0A8557C-C249-9174-40B3-797CD1987BDF}"/>
              </a:ext>
            </a:extLst>
          </p:cNvPr>
          <p:cNvPicPr>
            <a:picLocks noChangeAspect="1"/>
          </p:cNvPicPr>
          <p:nvPr/>
        </p:nvPicPr>
        <p:blipFill>
          <a:blip r:embed="rId2"/>
          <a:srcRect l="31444" r="31338" b="1"/>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350535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7C886E1-8BB6-CDEC-05B5-7146DE92FFBD}"/>
              </a:ext>
            </a:extLst>
          </p:cNvPr>
          <p:cNvSpPr>
            <a:spLocks noGrp="1"/>
          </p:cNvSpPr>
          <p:nvPr>
            <p:ph type="title"/>
          </p:nvPr>
        </p:nvSpPr>
        <p:spPr>
          <a:xfrm>
            <a:off x="1050879" y="609601"/>
            <a:ext cx="6967181" cy="1216024"/>
          </a:xfrm>
        </p:spPr>
        <p:txBody>
          <a:bodyPr>
            <a:normAutofit/>
          </a:bodyPr>
          <a:lstStyle/>
          <a:p>
            <a:r>
              <a:rPr lang="it-IT" b="1" dirty="0">
                <a:effectLst>
                  <a:outerShdw blurRad="38100" dist="38100" dir="2700000" algn="tl">
                    <a:srgbClr val="000000">
                      <a:alpha val="43137"/>
                    </a:srgbClr>
                  </a:outerShdw>
                </a:effectLst>
              </a:rPr>
              <a:t>Descrizione dei Dataset</a:t>
            </a:r>
          </a:p>
        </p:txBody>
      </p:sp>
      <p:sp>
        <p:nvSpPr>
          <p:cNvPr id="3" name="Segnaposto contenuto 2">
            <a:extLst>
              <a:ext uri="{FF2B5EF4-FFF2-40B4-BE49-F238E27FC236}">
                <a16:creationId xmlns:a16="http://schemas.microsoft.com/office/drawing/2014/main" id="{802EC780-6850-EBBB-7504-875E8623FEA2}"/>
              </a:ext>
            </a:extLst>
          </p:cNvPr>
          <p:cNvSpPr>
            <a:spLocks noGrp="1"/>
          </p:cNvSpPr>
          <p:nvPr>
            <p:ph idx="1"/>
          </p:nvPr>
        </p:nvSpPr>
        <p:spPr>
          <a:xfrm>
            <a:off x="1050879" y="2147356"/>
            <a:ext cx="6967181" cy="4107021"/>
          </a:xfrm>
        </p:spPr>
        <p:txBody>
          <a:bodyPr>
            <a:normAutofit/>
          </a:bodyPr>
          <a:lstStyle/>
          <a:p>
            <a:pPr>
              <a:lnSpc>
                <a:spcPct val="90000"/>
              </a:lnSpc>
            </a:pPr>
            <a:r>
              <a:rPr lang="it-IT" sz="1700" dirty="0"/>
              <a:t>Per il presente progetto, si è deciso di operare sui seguenti dataset:</a:t>
            </a:r>
          </a:p>
          <a:p>
            <a:pPr marL="617220" lvl="1" indent="-342900">
              <a:lnSpc>
                <a:spcPct val="90000"/>
              </a:lnSpc>
              <a:buFont typeface="+mj-lt"/>
              <a:buAutoNum type="arabicPeriod"/>
            </a:pPr>
            <a:r>
              <a:rPr lang="it-IT" sz="1700" dirty="0" err="1"/>
              <a:t>OpenCup_Localizzazione</a:t>
            </a:r>
            <a:r>
              <a:rPr lang="it-IT" sz="1700" dirty="0"/>
              <a:t> (contenente informazioni sulle aree geografiche di intervento); </a:t>
            </a:r>
          </a:p>
          <a:p>
            <a:pPr marL="617220" lvl="1" indent="-342900">
              <a:lnSpc>
                <a:spcPct val="90000"/>
              </a:lnSpc>
              <a:buFont typeface="+mj-lt"/>
              <a:buAutoNum type="arabicPeriod"/>
            </a:pPr>
            <a:r>
              <a:rPr lang="it-IT" sz="1700" dirty="0" err="1"/>
              <a:t>OpenCup_Progetti</a:t>
            </a:r>
            <a:r>
              <a:rPr lang="it-IT" sz="1700" dirty="0"/>
              <a:t> (contenente informazioni geografiche, temporali e di settore di intervento);</a:t>
            </a:r>
          </a:p>
          <a:p>
            <a:pPr marL="617220" lvl="1" indent="-342900">
              <a:lnSpc>
                <a:spcPct val="90000"/>
              </a:lnSpc>
              <a:buFont typeface="+mj-lt"/>
              <a:buAutoNum type="arabicPeriod"/>
            </a:pPr>
            <a:r>
              <a:rPr lang="it-IT" sz="1700" dirty="0" err="1"/>
              <a:t>OpenCup_FontiCopertura</a:t>
            </a:r>
            <a:r>
              <a:rPr lang="it-IT" sz="1700" dirty="0"/>
              <a:t> (contenente, in breve, informazioni sulle principali fonti di copertura);</a:t>
            </a:r>
          </a:p>
          <a:p>
            <a:pPr marL="617220" lvl="1" indent="-342900">
              <a:lnSpc>
                <a:spcPct val="90000"/>
              </a:lnSpc>
              <a:buFont typeface="+mj-lt"/>
              <a:buAutoNum type="arabicPeriod"/>
            </a:pPr>
            <a:endParaRPr lang="it-IT" sz="1700" dirty="0"/>
          </a:p>
          <a:p>
            <a:pPr marL="617220" lvl="1" indent="-342900">
              <a:lnSpc>
                <a:spcPct val="90000"/>
              </a:lnSpc>
              <a:buFont typeface="+mj-lt"/>
              <a:buAutoNum type="arabicPeriod"/>
            </a:pPr>
            <a:endParaRPr lang="it-IT" sz="1700" dirty="0"/>
          </a:p>
          <a:p>
            <a:pPr lvl="1">
              <a:lnSpc>
                <a:spcPct val="90000"/>
              </a:lnSpc>
            </a:pPr>
            <a:endParaRPr lang="it-IT" sz="1700" dirty="0"/>
          </a:p>
          <a:p>
            <a:pPr lvl="1">
              <a:lnSpc>
                <a:spcPct val="90000"/>
              </a:lnSpc>
            </a:pPr>
            <a:r>
              <a:rPr lang="it-IT" sz="1700" b="1" i="1" dirty="0"/>
              <a:t>Ma come gestisco questi dataset nell’ordine del GB di dati? </a:t>
            </a:r>
            <a:br>
              <a:rPr lang="it-IT" sz="1700" b="1" i="1" dirty="0"/>
            </a:br>
            <a:r>
              <a:rPr lang="it-IT" sz="1700" b="1" i="1" dirty="0"/>
              <a:t>Si è scelto di intervenire con un’elaborazione preliminare tramite Python dei file CSV in maniera tale da ridurli volutamente ed analizzarne il contenuto per apportare in seguito una loro conversione in formato Excel.</a:t>
            </a:r>
          </a:p>
          <a:p>
            <a:pPr lvl="1">
              <a:lnSpc>
                <a:spcPct val="90000"/>
              </a:lnSpc>
            </a:pPr>
            <a:endParaRPr lang="it-IT" sz="1700" b="1" i="1" dirty="0"/>
          </a:p>
        </p:txBody>
      </p:sp>
      <p:pic>
        <p:nvPicPr>
          <p:cNvPr id="5" name="Picture 4" descr="Una illustrazione astratta con linee e simboli artificiali">
            <a:extLst>
              <a:ext uri="{FF2B5EF4-FFF2-40B4-BE49-F238E27FC236}">
                <a16:creationId xmlns:a16="http://schemas.microsoft.com/office/drawing/2014/main" id="{91DC2E49-8EE9-C20F-07CD-E289D6274813}"/>
              </a:ext>
            </a:extLst>
          </p:cNvPr>
          <p:cNvPicPr>
            <a:picLocks noChangeAspect="1"/>
          </p:cNvPicPr>
          <p:nvPr/>
        </p:nvPicPr>
        <p:blipFill>
          <a:blip r:embed="rId2"/>
          <a:srcRect l="29100" r="29991" b="1"/>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423042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7AA67CAD-FD81-235A-3A29-5C56BF9C1582}"/>
              </a:ext>
            </a:extLst>
          </p:cNvPr>
          <p:cNvSpPr>
            <a:spLocks noGrp="1"/>
          </p:cNvSpPr>
          <p:nvPr>
            <p:ph type="title"/>
          </p:nvPr>
        </p:nvSpPr>
        <p:spPr>
          <a:xfrm>
            <a:off x="1050879" y="609601"/>
            <a:ext cx="9810604" cy="1216024"/>
          </a:xfrm>
        </p:spPr>
        <p:txBody>
          <a:bodyPr vert="horz" lIns="91440" tIns="45720" rIns="91440" bIns="45720" rtlCol="0" anchor="ctr">
            <a:normAutofit/>
          </a:bodyPr>
          <a:lstStyle/>
          <a:p>
            <a:pPr>
              <a:lnSpc>
                <a:spcPct val="100000"/>
              </a:lnSpc>
            </a:pPr>
            <a:r>
              <a:rPr lang="en-US" sz="1800" b="1">
                <a:effectLst>
                  <a:outerShdw blurRad="38100" dist="38100" dir="2700000" algn="tl">
                    <a:srgbClr val="000000">
                      <a:alpha val="43137"/>
                    </a:srgbClr>
                  </a:outerShdw>
                </a:effectLst>
              </a:rPr>
              <a:t>Processo di Pre-elaborazione dei Dati con Python </a:t>
            </a:r>
            <a:br>
              <a:rPr lang="en-US" sz="1800" b="1">
                <a:effectLst>
                  <a:outerShdw blurRad="38100" dist="38100" dir="2700000" algn="tl">
                    <a:srgbClr val="000000">
                      <a:alpha val="43137"/>
                    </a:srgbClr>
                  </a:outerShdw>
                </a:effectLst>
              </a:rPr>
            </a:br>
            <a:r>
              <a:rPr lang="en-US" sz="1800" b="1">
                <a:effectLst>
                  <a:outerShdw blurRad="38100" dist="38100" dir="2700000" algn="tl">
                    <a:srgbClr val="000000">
                      <a:alpha val="43137"/>
                    </a:srgbClr>
                  </a:outerShdw>
                </a:effectLst>
              </a:rPr>
              <a:t>Parte 1</a:t>
            </a:r>
            <a:br>
              <a:rPr lang="en-US" sz="1800" b="1"/>
            </a:br>
            <a:endParaRPr lang="en-US" sz="1800"/>
          </a:p>
        </p:txBody>
      </p:sp>
      <p:sp>
        <p:nvSpPr>
          <p:cNvPr id="6" name="CasellaDiTesto 5">
            <a:extLst>
              <a:ext uri="{FF2B5EF4-FFF2-40B4-BE49-F238E27FC236}">
                <a16:creationId xmlns:a16="http://schemas.microsoft.com/office/drawing/2014/main" id="{8CF8EB9C-8FCA-35A3-65B0-0F31797BB264}"/>
              </a:ext>
            </a:extLst>
          </p:cNvPr>
          <p:cNvSpPr txBox="1"/>
          <p:nvPr/>
        </p:nvSpPr>
        <p:spPr>
          <a:xfrm>
            <a:off x="1050879" y="2296161"/>
            <a:ext cx="4788505" cy="3846012"/>
          </a:xfrm>
          <a:prstGeom prst="rect">
            <a:avLst/>
          </a:prstGeom>
        </p:spPr>
        <p:txBody>
          <a:bodyPr vert="horz" lIns="91440" tIns="45720" rIns="91440" bIns="45720" rtlCol="0">
            <a:normAutofit/>
          </a:bodyPr>
          <a:lstStyle/>
          <a:p>
            <a:pPr>
              <a:spcAft>
                <a:spcPts val="600"/>
              </a:spcAft>
            </a:pPr>
            <a:r>
              <a:rPr lang="it-IT" dirty="0"/>
              <a:t>Nella slide è presentato il codice </a:t>
            </a:r>
            <a:r>
              <a:rPr lang="it-IT" b="1" dirty="0"/>
              <a:t>Python</a:t>
            </a:r>
            <a:r>
              <a:rPr lang="it-IT" dirty="0"/>
              <a:t> utilizzato per analizzare i file una volta scaricati. Disporre di una conoscenza completa delle dimensioni e delle colonne assicura una gestione efficace e una pianificazione ottimale dello sviluppo.</a:t>
            </a:r>
          </a:p>
          <a:p>
            <a:pPr>
              <a:spcAft>
                <a:spcPts val="600"/>
              </a:spcAft>
            </a:pPr>
            <a:endParaRPr lang="en-US" spc="50" dirty="0">
              <a:solidFill>
                <a:schemeClr val="tx1">
                  <a:lumMod val="85000"/>
                  <a:lumOff val="15000"/>
                </a:schemeClr>
              </a:solidFill>
              <a:ea typeface="Batang" panose="02030600000101010101" pitchFamily="18" charset="-127"/>
            </a:endParaRPr>
          </a:p>
          <a:p>
            <a:pPr>
              <a:spcAft>
                <a:spcPts val="600"/>
              </a:spcAft>
            </a:pPr>
            <a:r>
              <a:rPr lang="it-IT" dirty="0"/>
              <a:t>In questa pagina si è scelto di analizzare la sezione dedicata ai progetti, individuata come la più complessa e corposa in termini di dimensioni dei dati.</a:t>
            </a:r>
            <a:endParaRPr lang="en-US" spc="50" dirty="0">
              <a:solidFill>
                <a:schemeClr val="tx1">
                  <a:lumMod val="85000"/>
                  <a:lumOff val="15000"/>
                </a:schemeClr>
              </a:solidFill>
              <a:ea typeface="Batang" panose="02030600000101010101" pitchFamily="18" charset="-127"/>
            </a:endParaRPr>
          </a:p>
        </p:txBody>
      </p:sp>
      <p:pic>
        <p:nvPicPr>
          <p:cNvPr id="5" name="Segnaposto contenuto 4" descr="Immagine che contiene testo, schermata, software, Pagina Web&#10;&#10;Descrizione generata automaticamente">
            <a:extLst>
              <a:ext uri="{FF2B5EF4-FFF2-40B4-BE49-F238E27FC236}">
                <a16:creationId xmlns:a16="http://schemas.microsoft.com/office/drawing/2014/main" id="{0858C4F5-7D86-44E0-F390-8464CE25B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0426" y="2536454"/>
            <a:ext cx="4788505" cy="2729447"/>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0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26A59195-DD7F-85DB-F961-420DE5C9A838}"/>
              </a:ext>
            </a:extLst>
          </p:cNvPr>
          <p:cNvSpPr>
            <a:spLocks noGrp="1"/>
          </p:cNvSpPr>
          <p:nvPr>
            <p:ph type="title"/>
          </p:nvPr>
        </p:nvSpPr>
        <p:spPr>
          <a:xfrm>
            <a:off x="1050879" y="609601"/>
            <a:ext cx="9810604" cy="1216024"/>
          </a:xfrm>
        </p:spPr>
        <p:txBody>
          <a:bodyPr vert="horz" lIns="91440" tIns="45720" rIns="91440" bIns="45720" rtlCol="0" anchor="ctr">
            <a:normAutofit/>
          </a:bodyPr>
          <a:lstStyle/>
          <a:p>
            <a:pPr>
              <a:lnSpc>
                <a:spcPct val="100000"/>
              </a:lnSpc>
            </a:pPr>
            <a:r>
              <a:rPr lang="en-US" sz="1800" b="1" dirty="0" err="1">
                <a:effectLst>
                  <a:outerShdw blurRad="38100" dist="38100" dir="2700000" algn="tl">
                    <a:srgbClr val="000000">
                      <a:alpha val="43137"/>
                    </a:srgbClr>
                  </a:outerShdw>
                </a:effectLst>
              </a:rPr>
              <a:t>Processo</a:t>
            </a:r>
            <a:r>
              <a:rPr lang="en-US" sz="1800" b="1" dirty="0">
                <a:effectLst>
                  <a:outerShdw blurRad="38100" dist="38100" dir="2700000" algn="tl">
                    <a:srgbClr val="000000">
                      <a:alpha val="43137"/>
                    </a:srgbClr>
                  </a:outerShdw>
                </a:effectLst>
              </a:rPr>
              <a:t> di Pre-</a:t>
            </a:r>
            <a:r>
              <a:rPr lang="en-US" sz="1800" b="1" dirty="0" err="1">
                <a:effectLst>
                  <a:outerShdw blurRad="38100" dist="38100" dir="2700000" algn="tl">
                    <a:srgbClr val="000000">
                      <a:alpha val="43137"/>
                    </a:srgbClr>
                  </a:outerShdw>
                </a:effectLst>
              </a:rPr>
              <a:t>elaborazione</a:t>
            </a:r>
            <a:r>
              <a:rPr lang="en-US" sz="1800" b="1" dirty="0">
                <a:effectLst>
                  <a:outerShdw blurRad="38100" dist="38100" dir="2700000" algn="tl">
                    <a:srgbClr val="000000">
                      <a:alpha val="43137"/>
                    </a:srgbClr>
                  </a:outerShdw>
                </a:effectLst>
              </a:rPr>
              <a:t> </a:t>
            </a:r>
            <a:r>
              <a:rPr lang="en-US" sz="1800" b="1" dirty="0" err="1">
                <a:effectLst>
                  <a:outerShdw blurRad="38100" dist="38100" dir="2700000" algn="tl">
                    <a:srgbClr val="000000">
                      <a:alpha val="43137"/>
                    </a:srgbClr>
                  </a:outerShdw>
                </a:effectLst>
              </a:rPr>
              <a:t>dei</a:t>
            </a:r>
            <a:r>
              <a:rPr lang="en-US" sz="1800" b="1" dirty="0">
                <a:effectLst>
                  <a:outerShdw blurRad="38100" dist="38100" dir="2700000" algn="tl">
                    <a:srgbClr val="000000">
                      <a:alpha val="43137"/>
                    </a:srgbClr>
                  </a:outerShdw>
                </a:effectLst>
              </a:rPr>
              <a:t> Dati con Python </a:t>
            </a:r>
            <a:br>
              <a:rPr lang="en-US" sz="1800" b="1" dirty="0">
                <a:effectLst>
                  <a:outerShdw blurRad="38100" dist="38100" dir="2700000" algn="tl">
                    <a:srgbClr val="000000">
                      <a:alpha val="43137"/>
                    </a:srgbClr>
                  </a:outerShdw>
                </a:effectLst>
              </a:rPr>
            </a:br>
            <a:r>
              <a:rPr lang="en-US" sz="1800" b="1" dirty="0" err="1">
                <a:effectLst>
                  <a:outerShdw blurRad="38100" dist="38100" dir="2700000" algn="tl">
                    <a:srgbClr val="000000">
                      <a:alpha val="43137"/>
                    </a:srgbClr>
                  </a:outerShdw>
                </a:effectLst>
              </a:rPr>
              <a:t>Parte</a:t>
            </a:r>
            <a:r>
              <a:rPr lang="en-US" sz="1800" b="1" dirty="0">
                <a:effectLst>
                  <a:outerShdw blurRad="38100" dist="38100" dir="2700000" algn="tl">
                    <a:srgbClr val="000000">
                      <a:alpha val="43137"/>
                    </a:srgbClr>
                  </a:outerShdw>
                </a:effectLst>
              </a:rPr>
              <a:t> 2</a:t>
            </a:r>
            <a:br>
              <a:rPr lang="en-US" sz="1800" b="1" dirty="0"/>
            </a:br>
            <a:endParaRPr lang="en-US" sz="1800" dirty="0"/>
          </a:p>
        </p:txBody>
      </p:sp>
      <p:sp>
        <p:nvSpPr>
          <p:cNvPr id="16" name="CasellaDiTesto 15">
            <a:extLst>
              <a:ext uri="{FF2B5EF4-FFF2-40B4-BE49-F238E27FC236}">
                <a16:creationId xmlns:a16="http://schemas.microsoft.com/office/drawing/2014/main" id="{13664A09-3278-076C-C0F3-B3EE22ABDE7A}"/>
              </a:ext>
            </a:extLst>
          </p:cNvPr>
          <p:cNvSpPr txBox="1"/>
          <p:nvPr/>
        </p:nvSpPr>
        <p:spPr>
          <a:xfrm>
            <a:off x="1050879" y="2296161"/>
            <a:ext cx="4788505" cy="3846012"/>
          </a:xfrm>
          <a:prstGeom prst="rect">
            <a:avLst/>
          </a:prstGeom>
        </p:spPr>
        <p:txBody>
          <a:bodyPr vert="horz" lIns="91440" tIns="45720" rIns="91440" bIns="45720" rtlCol="0">
            <a:normAutofit/>
          </a:bodyPr>
          <a:lstStyle/>
          <a:p>
            <a:pPr algn="just">
              <a:spcAft>
                <a:spcPts val="600"/>
              </a:spcAft>
            </a:pPr>
            <a:r>
              <a:rPr lang="en-US" spc="50" dirty="0">
                <a:solidFill>
                  <a:schemeClr val="tx1">
                    <a:lumMod val="85000"/>
                    <a:lumOff val="15000"/>
                  </a:schemeClr>
                </a:solidFill>
                <a:ea typeface="Batang" panose="02030600000101010101" pitchFamily="18" charset="-127"/>
              </a:rPr>
              <a:t>In </a:t>
            </a:r>
            <a:r>
              <a:rPr lang="en-US" spc="50" dirty="0" err="1">
                <a:solidFill>
                  <a:schemeClr val="tx1">
                    <a:lumMod val="85000"/>
                    <a:lumOff val="15000"/>
                  </a:schemeClr>
                </a:solidFill>
                <a:ea typeface="Batang" panose="02030600000101010101" pitchFamily="18" charset="-127"/>
              </a:rPr>
              <a:t>seguito</a:t>
            </a:r>
            <a:r>
              <a:rPr lang="en-US" spc="50" dirty="0">
                <a:solidFill>
                  <a:schemeClr val="tx1">
                    <a:lumMod val="85000"/>
                    <a:lumOff val="15000"/>
                  </a:schemeClr>
                </a:solidFill>
                <a:ea typeface="Batang" panose="02030600000101010101" pitchFamily="18" charset="-127"/>
              </a:rPr>
              <a:t> alle </a:t>
            </a:r>
            <a:r>
              <a:rPr lang="en-US" spc="50" dirty="0" err="1">
                <a:solidFill>
                  <a:schemeClr val="tx1">
                    <a:lumMod val="85000"/>
                    <a:lumOff val="15000"/>
                  </a:schemeClr>
                </a:solidFill>
                <a:ea typeface="Batang" panose="02030600000101010101" pitchFamily="18" charset="-127"/>
              </a:rPr>
              <a:t>definizioni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dei</a:t>
            </a:r>
            <a:r>
              <a:rPr lang="en-US" spc="50" dirty="0">
                <a:solidFill>
                  <a:schemeClr val="tx1">
                    <a:lumMod val="85000"/>
                    <a:lumOff val="15000"/>
                  </a:schemeClr>
                </a:solidFill>
                <a:ea typeface="Batang" panose="02030600000101010101" pitchFamily="18" charset="-127"/>
              </a:rPr>
              <a:t> dataset, </a:t>
            </a:r>
            <a:r>
              <a:rPr lang="en-US" spc="50" dirty="0" err="1">
                <a:solidFill>
                  <a:schemeClr val="tx1">
                    <a:lumMod val="85000"/>
                    <a:lumOff val="15000"/>
                  </a:schemeClr>
                </a:solidFill>
                <a:ea typeface="Batang" panose="02030600000101010101" pitchFamily="18" charset="-127"/>
              </a:rPr>
              <a:t>ricevendo</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informazioni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sulle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colonne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procede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tramite</a:t>
            </a:r>
            <a:r>
              <a:rPr lang="en-US" spc="50" dirty="0">
                <a:solidFill>
                  <a:schemeClr val="tx1">
                    <a:lumMod val="85000"/>
                    <a:lumOff val="15000"/>
                  </a:schemeClr>
                </a:solidFill>
                <a:ea typeface="Batang" panose="02030600000101010101" pitchFamily="18" charset="-127"/>
              </a:rPr>
              <a:t> la </a:t>
            </a:r>
            <a:r>
              <a:rPr lang="en-US" spc="50" dirty="0" err="1">
                <a:solidFill>
                  <a:schemeClr val="tx1">
                    <a:lumMod val="85000"/>
                    <a:lumOff val="15000"/>
                  </a:schemeClr>
                </a:solidFill>
                <a:ea typeface="Batang" panose="02030600000101010101" pitchFamily="18" charset="-127"/>
              </a:rPr>
              <a:t>funzione</a:t>
            </a:r>
            <a:r>
              <a:rPr lang="en-US" spc="50" dirty="0">
                <a:solidFill>
                  <a:schemeClr val="tx1">
                    <a:lumMod val="85000"/>
                    <a:lumOff val="15000"/>
                  </a:schemeClr>
                </a:solidFill>
                <a:ea typeface="Batang" panose="02030600000101010101" pitchFamily="18" charset="-127"/>
              </a:rPr>
              <a:t>: </a:t>
            </a:r>
            <a:r>
              <a:rPr lang="en-US" b="1" i="1" spc="50" dirty="0" err="1">
                <a:solidFill>
                  <a:schemeClr val="tx1">
                    <a:lumMod val="85000"/>
                    <a:lumOff val="15000"/>
                  </a:schemeClr>
                </a:solidFill>
                <a:ea typeface="Batang" panose="02030600000101010101" pitchFamily="18" charset="-127"/>
              </a:rPr>
              <a:t>df_filled</a:t>
            </a:r>
            <a:r>
              <a:rPr lang="en-US" b="1" i="1" spc="50" dirty="0">
                <a:solidFill>
                  <a:schemeClr val="tx1">
                    <a:lumMod val="85000"/>
                    <a:lumOff val="15000"/>
                  </a:schemeClr>
                </a:solidFill>
                <a:ea typeface="Batang" panose="02030600000101010101" pitchFamily="18" charset="-127"/>
              </a:rPr>
              <a:t>=</a:t>
            </a:r>
            <a:r>
              <a:rPr lang="en-US" b="1" i="1" spc="50" dirty="0" err="1">
                <a:solidFill>
                  <a:schemeClr val="tx1">
                    <a:lumMod val="85000"/>
                    <a:lumOff val="15000"/>
                  </a:schemeClr>
                </a:solidFill>
                <a:ea typeface="Batang" panose="02030600000101010101" pitchFamily="18" charset="-127"/>
              </a:rPr>
              <a:t>df.fillna</a:t>
            </a:r>
            <a:r>
              <a:rPr lang="en-US" b="1" i="1" spc="50" dirty="0">
                <a:solidFill>
                  <a:schemeClr val="tx1">
                    <a:lumMod val="85000"/>
                    <a:lumOff val="15000"/>
                  </a:schemeClr>
                </a:solidFill>
                <a:ea typeface="Batang" panose="02030600000101010101" pitchFamily="18" charset="-127"/>
              </a:rPr>
              <a:t>(‘n/d’) </a:t>
            </a:r>
            <a:r>
              <a:rPr lang="en-US" spc="50" dirty="0" err="1">
                <a:solidFill>
                  <a:schemeClr val="tx1">
                    <a:lumMod val="85000"/>
                    <a:lumOff val="15000"/>
                  </a:schemeClr>
                </a:solidFill>
                <a:ea typeface="Batang" panose="02030600000101010101" pitchFamily="18" charset="-127"/>
              </a:rPr>
              <a:t>della</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libreria</a:t>
            </a:r>
            <a:r>
              <a:rPr lang="en-US" spc="50" dirty="0">
                <a:solidFill>
                  <a:schemeClr val="tx1">
                    <a:lumMod val="85000"/>
                    <a:lumOff val="15000"/>
                  </a:schemeClr>
                </a:solidFill>
                <a:ea typeface="Batang" panose="02030600000101010101" pitchFamily="18" charset="-127"/>
              </a:rPr>
              <a:t> </a:t>
            </a:r>
            <a:r>
              <a:rPr lang="en-US" b="1" i="1" spc="50" dirty="0" err="1">
                <a:solidFill>
                  <a:schemeClr val="tx1">
                    <a:lumMod val="85000"/>
                    <a:lumOff val="15000"/>
                  </a:schemeClr>
                </a:solidFill>
                <a:ea typeface="Batang" panose="02030600000101010101" pitchFamily="18" charset="-127"/>
              </a:rPr>
              <a:t>dask.</a:t>
            </a:r>
            <a:r>
              <a:rPr lang="en-US" b="1" spc="50" dirty="0" err="1">
                <a:solidFill>
                  <a:schemeClr val="tx1">
                    <a:lumMod val="85000"/>
                    <a:lumOff val="15000"/>
                  </a:schemeClr>
                </a:solidFill>
                <a:ea typeface="Batang" panose="02030600000101010101" pitchFamily="18" charset="-127"/>
              </a:rPr>
              <a:t>dataframe</a:t>
            </a:r>
            <a:r>
              <a:rPr lang="en-US" b="1" spc="50" dirty="0">
                <a:solidFill>
                  <a:schemeClr val="tx1">
                    <a:lumMod val="85000"/>
                    <a:lumOff val="15000"/>
                  </a:schemeClr>
                </a:solidFill>
                <a:ea typeface="Batang" panose="02030600000101010101" pitchFamily="18" charset="-127"/>
              </a:rPr>
              <a:t> </a:t>
            </a:r>
            <a:r>
              <a:rPr lang="en-US" spc="50" dirty="0">
                <a:solidFill>
                  <a:schemeClr val="tx1">
                    <a:lumMod val="85000"/>
                    <a:lumOff val="15000"/>
                  </a:schemeClr>
                </a:solidFill>
                <a:ea typeface="Batang" panose="02030600000101010101" pitchFamily="18" charset="-127"/>
              </a:rPr>
              <a:t>a </a:t>
            </a:r>
            <a:r>
              <a:rPr lang="en-US" spc="50" dirty="0" err="1">
                <a:solidFill>
                  <a:schemeClr val="tx1">
                    <a:lumMod val="85000"/>
                    <a:lumOff val="15000"/>
                  </a:schemeClr>
                </a:solidFill>
                <a:ea typeface="Batang" panose="02030600000101010101" pitchFamily="18" charset="-127"/>
              </a:rPr>
              <a:t>riempire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eventuali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campi</a:t>
            </a:r>
            <a:r>
              <a:rPr lang="en-US" spc="50" dirty="0">
                <a:solidFill>
                  <a:schemeClr val="tx1">
                    <a:lumMod val="85000"/>
                    <a:lumOff val="15000"/>
                  </a:schemeClr>
                </a:solidFill>
                <a:ea typeface="Batang" panose="02030600000101010101" pitchFamily="18" charset="-127"/>
              </a:rPr>
              <a:t> nulli, ed in </a:t>
            </a:r>
            <a:r>
              <a:rPr lang="en-US" spc="50" dirty="0" err="1">
                <a:solidFill>
                  <a:schemeClr val="tx1">
                    <a:lumMod val="85000"/>
                    <a:lumOff val="15000"/>
                  </a:schemeClr>
                </a:solidFill>
                <a:ea typeface="Batang" panose="02030600000101010101" pitchFamily="18" charset="-127"/>
              </a:rPr>
              <a:t>seguito</a:t>
            </a:r>
            <a:r>
              <a:rPr lang="en-US" spc="50" dirty="0">
                <a:solidFill>
                  <a:schemeClr val="tx1">
                    <a:lumMod val="85000"/>
                    <a:lumOff val="15000"/>
                  </a:schemeClr>
                </a:solidFill>
                <a:ea typeface="Batang" panose="02030600000101010101" pitchFamily="18" charset="-127"/>
              </a:rPr>
              <a:t> come da </a:t>
            </a:r>
            <a:r>
              <a:rPr lang="en-US" spc="50" dirty="0" err="1">
                <a:solidFill>
                  <a:schemeClr val="tx1">
                    <a:lumMod val="85000"/>
                    <a:lumOff val="15000"/>
                  </a:schemeClr>
                </a:solidFill>
                <a:ea typeface="Batang" panose="02030600000101010101" pitchFamily="18" charset="-127"/>
              </a:rPr>
              <a:t>immagine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estrapolano</a:t>
            </a:r>
            <a:r>
              <a:rPr lang="en-US" spc="50" dirty="0">
                <a:solidFill>
                  <a:schemeClr val="tx1">
                    <a:lumMod val="85000"/>
                    <a:lumOff val="15000"/>
                  </a:schemeClr>
                </a:solidFill>
                <a:ea typeface="Batang" panose="02030600000101010101" pitchFamily="18" charset="-127"/>
              </a:rPr>
              <a:t> le </a:t>
            </a:r>
            <a:r>
              <a:rPr lang="en-US" spc="50" dirty="0" err="1">
                <a:solidFill>
                  <a:schemeClr val="tx1">
                    <a:lumMod val="85000"/>
                    <a:lumOff val="15000"/>
                  </a:schemeClr>
                </a:solidFill>
                <a:ea typeface="Batang" panose="02030600000101010101" pitchFamily="18" charset="-127"/>
              </a:rPr>
              <a:t>righe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interessate</a:t>
            </a:r>
            <a:r>
              <a:rPr lang="en-US" spc="50" dirty="0">
                <a:solidFill>
                  <a:schemeClr val="tx1">
                    <a:lumMod val="85000"/>
                    <a:lumOff val="15000"/>
                  </a:schemeClr>
                </a:solidFill>
                <a:ea typeface="Batang" panose="02030600000101010101" pitchFamily="18" charset="-127"/>
              </a:rPr>
              <a:t>.</a:t>
            </a:r>
          </a:p>
        </p:txBody>
      </p:sp>
      <p:pic>
        <p:nvPicPr>
          <p:cNvPr id="15" name="Segnaposto contenuto 14" descr="Immagine che contiene testo, schermata, software, Icona del computer&#10;&#10;Descrizione generata automaticamente">
            <a:extLst>
              <a:ext uri="{FF2B5EF4-FFF2-40B4-BE49-F238E27FC236}">
                <a16:creationId xmlns:a16="http://schemas.microsoft.com/office/drawing/2014/main" id="{AC2FC602-A59F-5164-29C6-85A0AB2218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0426" y="2524482"/>
            <a:ext cx="4788505" cy="2753390"/>
          </a:xfrm>
          <a:prstGeom prst="rect">
            <a:avLst/>
          </a:prstGeom>
        </p:spPr>
      </p:pic>
      <p:sp>
        <p:nvSpPr>
          <p:cNvPr id="25" name="Freeform: Shape 2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08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D20437-C88A-4F45-9C6D-DA32B29A4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01123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schermata, software, diagramma&#10;&#10;Descrizione generata automaticamente">
            <a:extLst>
              <a:ext uri="{FF2B5EF4-FFF2-40B4-BE49-F238E27FC236}">
                <a16:creationId xmlns:a16="http://schemas.microsoft.com/office/drawing/2014/main" id="{2A6335EC-3956-A641-B29C-3261584CA48B}"/>
              </a:ext>
            </a:extLst>
          </p:cNvPr>
          <p:cNvPicPr>
            <a:picLocks noChangeAspect="1"/>
          </p:cNvPicPr>
          <p:nvPr/>
        </p:nvPicPr>
        <p:blipFill>
          <a:blip r:embed="rId2">
            <a:extLst>
              <a:ext uri="{28A0092B-C50C-407E-A947-70E740481C1C}">
                <a14:useLocalDpi xmlns:a14="http://schemas.microsoft.com/office/drawing/2010/main" val="0"/>
              </a:ext>
            </a:extLst>
          </a:blip>
          <a:srcRect t="210" r="3" b="3"/>
          <a:stretch/>
        </p:blipFill>
        <p:spPr>
          <a:xfrm>
            <a:off x="6136994" y="12"/>
            <a:ext cx="6055017" cy="3428999"/>
          </a:xfrm>
          <a:custGeom>
            <a:avLst/>
            <a:gdLst/>
            <a:ahLst/>
            <a:cxnLst/>
            <a:rect l="l" t="t" r="r" b="b"/>
            <a:pathLst>
              <a:path w="6055017" h="3428999">
                <a:moveTo>
                  <a:pt x="711944" y="0"/>
                </a:moveTo>
                <a:lnTo>
                  <a:pt x="6055017" y="0"/>
                </a:lnTo>
                <a:lnTo>
                  <a:pt x="6055017" y="3428999"/>
                </a:lnTo>
                <a:lnTo>
                  <a:pt x="32307" y="3428999"/>
                </a:lnTo>
                <a:lnTo>
                  <a:pt x="34693" y="3410051"/>
                </a:lnTo>
                <a:cubicBezTo>
                  <a:pt x="37039" y="3395347"/>
                  <a:pt x="38143" y="3381819"/>
                  <a:pt x="32792" y="3373027"/>
                </a:cubicBezTo>
                <a:cubicBezTo>
                  <a:pt x="29961" y="3298527"/>
                  <a:pt x="20335" y="3290617"/>
                  <a:pt x="14318" y="3222737"/>
                </a:cubicBezTo>
                <a:cubicBezTo>
                  <a:pt x="11384" y="3146284"/>
                  <a:pt x="-6116" y="3184007"/>
                  <a:pt x="2241" y="3118188"/>
                </a:cubicBezTo>
                <a:cubicBezTo>
                  <a:pt x="16306" y="3109217"/>
                  <a:pt x="34183" y="3024732"/>
                  <a:pt x="27952" y="3003808"/>
                </a:cubicBezTo>
                <a:cubicBezTo>
                  <a:pt x="27563" y="2966753"/>
                  <a:pt x="27366" y="2989870"/>
                  <a:pt x="27149" y="2944921"/>
                </a:cubicBezTo>
                <a:lnTo>
                  <a:pt x="41941" y="2877744"/>
                </a:lnTo>
                <a:cubicBezTo>
                  <a:pt x="36258" y="2880724"/>
                  <a:pt x="54303" y="2822146"/>
                  <a:pt x="53926" y="2807161"/>
                </a:cubicBezTo>
                <a:cubicBezTo>
                  <a:pt x="56083" y="2775643"/>
                  <a:pt x="30060" y="2769288"/>
                  <a:pt x="53334" y="2752347"/>
                </a:cubicBezTo>
                <a:lnTo>
                  <a:pt x="60008" y="2748299"/>
                </a:lnTo>
                <a:cubicBezTo>
                  <a:pt x="60210" y="2745962"/>
                  <a:pt x="60411" y="2743625"/>
                  <a:pt x="60613" y="2741288"/>
                </a:cubicBezTo>
                <a:cubicBezTo>
                  <a:pt x="60116" y="2737657"/>
                  <a:pt x="58269" y="2735847"/>
                  <a:pt x="53819" y="2737160"/>
                </a:cubicBezTo>
                <a:cubicBezTo>
                  <a:pt x="70191" y="2705347"/>
                  <a:pt x="64153" y="2699356"/>
                  <a:pt x="66799" y="2659631"/>
                </a:cubicBezTo>
                <a:cubicBezTo>
                  <a:pt x="77943" y="2612127"/>
                  <a:pt x="64846" y="2628594"/>
                  <a:pt x="86795" y="2573336"/>
                </a:cubicBezTo>
                <a:cubicBezTo>
                  <a:pt x="96119" y="2559732"/>
                  <a:pt x="108676" y="2541339"/>
                  <a:pt x="108890" y="2528057"/>
                </a:cubicBezTo>
                <a:lnTo>
                  <a:pt x="137074" y="2489594"/>
                </a:lnTo>
                <a:cubicBezTo>
                  <a:pt x="138076" y="2487774"/>
                  <a:pt x="138422" y="2473350"/>
                  <a:pt x="137897" y="2468303"/>
                </a:cubicBezTo>
                <a:lnTo>
                  <a:pt x="155171" y="2460480"/>
                </a:lnTo>
                <a:lnTo>
                  <a:pt x="147972" y="2423535"/>
                </a:lnTo>
                <a:lnTo>
                  <a:pt x="155293" y="2404394"/>
                </a:lnTo>
                <a:cubicBezTo>
                  <a:pt x="172891" y="2392610"/>
                  <a:pt x="160687" y="2347474"/>
                  <a:pt x="168818" y="2324643"/>
                </a:cubicBezTo>
                <a:cubicBezTo>
                  <a:pt x="169390" y="2297698"/>
                  <a:pt x="193082" y="2284202"/>
                  <a:pt x="198340" y="2255535"/>
                </a:cubicBezTo>
                <a:cubicBezTo>
                  <a:pt x="214268" y="2249648"/>
                  <a:pt x="228319" y="2207828"/>
                  <a:pt x="217338" y="2184679"/>
                </a:cubicBezTo>
                <a:lnTo>
                  <a:pt x="242924" y="2093132"/>
                </a:lnTo>
                <a:cubicBezTo>
                  <a:pt x="264937" y="2084587"/>
                  <a:pt x="280562" y="1985868"/>
                  <a:pt x="290446" y="1950235"/>
                </a:cubicBezTo>
                <a:cubicBezTo>
                  <a:pt x="308239" y="1920183"/>
                  <a:pt x="350073" y="1898905"/>
                  <a:pt x="361001" y="1861568"/>
                </a:cubicBezTo>
                <a:cubicBezTo>
                  <a:pt x="367163" y="1810687"/>
                  <a:pt x="352049" y="1869507"/>
                  <a:pt x="356015" y="1809499"/>
                </a:cubicBezTo>
                <a:cubicBezTo>
                  <a:pt x="355145" y="1754297"/>
                  <a:pt x="367821" y="1767680"/>
                  <a:pt x="375846" y="1693716"/>
                </a:cubicBezTo>
                <a:cubicBezTo>
                  <a:pt x="374712" y="1654244"/>
                  <a:pt x="382062" y="1627007"/>
                  <a:pt x="381776" y="1605195"/>
                </a:cubicBezTo>
                <a:cubicBezTo>
                  <a:pt x="389848" y="1568952"/>
                  <a:pt x="392552" y="1564518"/>
                  <a:pt x="396301" y="1516217"/>
                </a:cubicBezTo>
                <a:cubicBezTo>
                  <a:pt x="401397" y="1488452"/>
                  <a:pt x="428137" y="1457870"/>
                  <a:pt x="409866" y="1429841"/>
                </a:cubicBezTo>
                <a:cubicBezTo>
                  <a:pt x="422203" y="1412325"/>
                  <a:pt x="460064" y="1413592"/>
                  <a:pt x="442210" y="1380081"/>
                </a:cubicBezTo>
                <a:cubicBezTo>
                  <a:pt x="464590" y="1394128"/>
                  <a:pt x="443394" y="1335176"/>
                  <a:pt x="463662" y="1334891"/>
                </a:cubicBezTo>
                <a:cubicBezTo>
                  <a:pt x="480316" y="1336427"/>
                  <a:pt x="515162" y="1194568"/>
                  <a:pt x="519523" y="1185551"/>
                </a:cubicBezTo>
                <a:cubicBezTo>
                  <a:pt x="527731" y="1149210"/>
                  <a:pt x="536547" y="1148087"/>
                  <a:pt x="542909" y="1111168"/>
                </a:cubicBezTo>
                <a:cubicBezTo>
                  <a:pt x="555522" y="1057226"/>
                  <a:pt x="531818" y="1022543"/>
                  <a:pt x="543055" y="993353"/>
                </a:cubicBezTo>
                <a:cubicBezTo>
                  <a:pt x="559986" y="960214"/>
                  <a:pt x="580459" y="867450"/>
                  <a:pt x="592544" y="813953"/>
                </a:cubicBezTo>
                <a:cubicBezTo>
                  <a:pt x="604272" y="746430"/>
                  <a:pt x="608119" y="666470"/>
                  <a:pt x="613420" y="588218"/>
                </a:cubicBezTo>
                <a:cubicBezTo>
                  <a:pt x="604962" y="475380"/>
                  <a:pt x="590630" y="536119"/>
                  <a:pt x="596055" y="376479"/>
                </a:cubicBezTo>
                <a:lnTo>
                  <a:pt x="605018" y="280992"/>
                </a:lnTo>
                <a:cubicBezTo>
                  <a:pt x="604854" y="276227"/>
                  <a:pt x="610771" y="223140"/>
                  <a:pt x="610608" y="218374"/>
                </a:cubicBezTo>
                <a:lnTo>
                  <a:pt x="604880" y="188178"/>
                </a:lnTo>
                <a:lnTo>
                  <a:pt x="630913" y="152404"/>
                </a:lnTo>
                <a:cubicBezTo>
                  <a:pt x="640688" y="136342"/>
                  <a:pt x="647365" y="122048"/>
                  <a:pt x="663530" y="91810"/>
                </a:cubicBezTo>
                <a:lnTo>
                  <a:pt x="705264" y="3016"/>
                </a:lnTo>
                <a:close/>
              </a:path>
            </a:pathLst>
          </a:custGeom>
        </p:spPr>
      </p:pic>
      <p:sp>
        <p:nvSpPr>
          <p:cNvPr id="2" name="Titolo 1">
            <a:extLst>
              <a:ext uri="{FF2B5EF4-FFF2-40B4-BE49-F238E27FC236}">
                <a16:creationId xmlns:a16="http://schemas.microsoft.com/office/drawing/2014/main" id="{A58FDFD8-0372-D0B4-CDD6-2028FEEB2280}"/>
              </a:ext>
            </a:extLst>
          </p:cNvPr>
          <p:cNvSpPr>
            <a:spLocks noGrp="1"/>
          </p:cNvSpPr>
          <p:nvPr>
            <p:ph type="title"/>
          </p:nvPr>
        </p:nvSpPr>
        <p:spPr>
          <a:xfrm>
            <a:off x="1050879" y="609601"/>
            <a:ext cx="5083221" cy="1216024"/>
          </a:xfrm>
        </p:spPr>
        <p:txBody>
          <a:bodyPr>
            <a:normAutofit/>
          </a:bodyPr>
          <a:lstStyle/>
          <a:p>
            <a:pPr>
              <a:lnSpc>
                <a:spcPct val="100000"/>
              </a:lnSpc>
            </a:pPr>
            <a:r>
              <a:rPr lang="it-IT" sz="1800" b="1" dirty="0">
                <a:effectLst>
                  <a:outerShdw blurRad="38100" dist="38100" dir="2700000" algn="tl">
                    <a:srgbClr val="000000">
                      <a:alpha val="43137"/>
                    </a:srgbClr>
                  </a:outerShdw>
                </a:effectLst>
              </a:rPr>
              <a:t>Processo di </a:t>
            </a:r>
            <a:r>
              <a:rPr lang="it-IT" sz="1800" b="1" dirty="0" err="1">
                <a:effectLst>
                  <a:outerShdw blurRad="38100" dist="38100" dir="2700000" algn="tl">
                    <a:srgbClr val="000000">
                      <a:alpha val="43137"/>
                    </a:srgbClr>
                  </a:outerShdw>
                </a:effectLst>
              </a:rPr>
              <a:t>Pre</a:t>
            </a:r>
            <a:r>
              <a:rPr lang="it-IT" sz="1800" b="1" dirty="0">
                <a:effectLst>
                  <a:outerShdw blurRad="38100" dist="38100" dir="2700000" algn="tl">
                    <a:srgbClr val="000000">
                      <a:alpha val="43137"/>
                    </a:srgbClr>
                  </a:outerShdw>
                </a:effectLst>
              </a:rPr>
              <a:t>-elaborazione dei Dati con Python </a:t>
            </a:r>
            <a:br>
              <a:rPr lang="it-IT" sz="1800" b="1" dirty="0">
                <a:effectLst>
                  <a:outerShdw blurRad="38100" dist="38100" dir="2700000" algn="tl">
                    <a:srgbClr val="000000">
                      <a:alpha val="43137"/>
                    </a:srgbClr>
                  </a:outerShdw>
                </a:effectLst>
              </a:rPr>
            </a:br>
            <a:r>
              <a:rPr lang="it-IT" sz="1800" b="1" dirty="0">
                <a:effectLst>
                  <a:outerShdw blurRad="38100" dist="38100" dir="2700000" algn="tl">
                    <a:srgbClr val="000000">
                      <a:alpha val="43137"/>
                    </a:srgbClr>
                  </a:outerShdw>
                </a:effectLst>
              </a:rPr>
              <a:t>Parte 3</a:t>
            </a:r>
            <a:endParaRPr lang="it-IT" sz="1800" dirty="0"/>
          </a:p>
        </p:txBody>
      </p:sp>
      <p:sp>
        <p:nvSpPr>
          <p:cNvPr id="3" name="Segnaposto contenuto 2">
            <a:extLst>
              <a:ext uri="{FF2B5EF4-FFF2-40B4-BE49-F238E27FC236}">
                <a16:creationId xmlns:a16="http://schemas.microsoft.com/office/drawing/2014/main" id="{0D5B6EA1-E064-475D-40B6-12E869CE093B}"/>
              </a:ext>
            </a:extLst>
          </p:cNvPr>
          <p:cNvSpPr>
            <a:spLocks noGrp="1"/>
          </p:cNvSpPr>
          <p:nvPr>
            <p:ph idx="1"/>
          </p:nvPr>
        </p:nvSpPr>
        <p:spPr>
          <a:xfrm>
            <a:off x="1050879" y="2147357"/>
            <a:ext cx="4554791" cy="4107020"/>
          </a:xfrm>
        </p:spPr>
        <p:txBody>
          <a:bodyPr>
            <a:normAutofit/>
          </a:bodyPr>
          <a:lstStyle/>
          <a:p>
            <a:pPr algn="just"/>
            <a:r>
              <a:rPr lang="it-IT" b="1" dirty="0"/>
              <a:t>Insight &amp; Snapshot</a:t>
            </a:r>
            <a:r>
              <a:rPr lang="it-IT" dirty="0"/>
              <a:t>: funzioni rapide per comprendere la distribuzione dei dati. Dopo aver convertito i file CSV in formati Excel ridotti, è stata analizzata la distribuzione del file </a:t>
            </a:r>
            <a:r>
              <a:rPr lang="it-IT" i="1" dirty="0" err="1"/>
              <a:t>OpenCup_Fonti_Copertura</a:t>
            </a:r>
            <a:r>
              <a:rPr lang="it-IT" dirty="0"/>
              <a:t> per ottenere una chiara visione della struttura dei dati successivamente analizzati e per migliorarne la comprensione.</a:t>
            </a:r>
          </a:p>
          <a:p>
            <a:endParaRPr lang="it-IT" dirty="0"/>
          </a:p>
        </p:txBody>
      </p:sp>
      <p:pic>
        <p:nvPicPr>
          <p:cNvPr id="5" name="Immagine 4" descr="Immagine che contiene testo, schermata, software, Pagina Web&#10;&#10;Descrizione generata automaticamente">
            <a:extLst>
              <a:ext uri="{FF2B5EF4-FFF2-40B4-BE49-F238E27FC236}">
                <a16:creationId xmlns:a16="http://schemas.microsoft.com/office/drawing/2014/main" id="{DD2EC4D8-BBE9-2035-790E-B6385834B2B0}"/>
              </a:ext>
            </a:extLst>
          </p:cNvPr>
          <p:cNvPicPr>
            <a:picLocks noChangeAspect="1"/>
          </p:cNvPicPr>
          <p:nvPr/>
        </p:nvPicPr>
        <p:blipFill>
          <a:blip r:embed="rId3">
            <a:extLst>
              <a:ext uri="{28A0092B-C50C-407E-A947-70E740481C1C}">
                <a14:useLocalDpi xmlns:a14="http://schemas.microsoft.com/office/drawing/2010/main" val="0"/>
              </a:ext>
            </a:extLst>
          </a:blip>
          <a:srcRect b="881"/>
          <a:stretch/>
        </p:blipFill>
        <p:spPr>
          <a:xfrm>
            <a:off x="6095990" y="3428989"/>
            <a:ext cx="6096000" cy="3429000"/>
          </a:xfrm>
          <a:custGeom>
            <a:avLst/>
            <a:gdLst/>
            <a:ahLst/>
            <a:cxnLst/>
            <a:rect l="l" t="t" r="r" b="b"/>
            <a:pathLst>
              <a:path w="6096000" h="3429000">
                <a:moveTo>
                  <a:pt x="73290" y="0"/>
                </a:moveTo>
                <a:lnTo>
                  <a:pt x="6096000" y="0"/>
                </a:lnTo>
                <a:lnTo>
                  <a:pt x="6096000" y="3429000"/>
                </a:lnTo>
                <a:lnTo>
                  <a:pt x="436073" y="3429000"/>
                </a:lnTo>
                <a:lnTo>
                  <a:pt x="427332" y="3410468"/>
                </a:lnTo>
                <a:cubicBezTo>
                  <a:pt x="419323" y="3391643"/>
                  <a:pt x="413863" y="3372861"/>
                  <a:pt x="421685" y="3366814"/>
                </a:cubicBezTo>
                <a:cubicBezTo>
                  <a:pt x="417583" y="3332384"/>
                  <a:pt x="433681" y="3294011"/>
                  <a:pt x="423663" y="3247798"/>
                </a:cubicBezTo>
                <a:cubicBezTo>
                  <a:pt x="421194" y="3188032"/>
                  <a:pt x="418245" y="3205513"/>
                  <a:pt x="412524" y="3110724"/>
                </a:cubicBezTo>
                <a:cubicBezTo>
                  <a:pt x="404022" y="3069386"/>
                  <a:pt x="436006" y="3027577"/>
                  <a:pt x="419732" y="3004503"/>
                </a:cubicBezTo>
                <a:cubicBezTo>
                  <a:pt x="407578" y="2949657"/>
                  <a:pt x="388511" y="2896851"/>
                  <a:pt x="363651" y="2842588"/>
                </a:cubicBezTo>
                <a:cubicBezTo>
                  <a:pt x="332103" y="2797699"/>
                  <a:pt x="331554" y="2711800"/>
                  <a:pt x="263212" y="2651456"/>
                </a:cubicBezTo>
                <a:cubicBezTo>
                  <a:pt x="235935" y="2585326"/>
                  <a:pt x="214760" y="2535145"/>
                  <a:pt x="194330" y="2484251"/>
                </a:cubicBezTo>
                <a:cubicBezTo>
                  <a:pt x="184580" y="2468441"/>
                  <a:pt x="154039" y="2380429"/>
                  <a:pt x="140630" y="2346096"/>
                </a:cubicBezTo>
                <a:cubicBezTo>
                  <a:pt x="76681" y="2257531"/>
                  <a:pt x="91260" y="2243719"/>
                  <a:pt x="77185" y="2144811"/>
                </a:cubicBezTo>
                <a:cubicBezTo>
                  <a:pt x="66953" y="2112233"/>
                  <a:pt x="67414" y="2096078"/>
                  <a:pt x="50887" y="2061697"/>
                </a:cubicBezTo>
                <a:lnTo>
                  <a:pt x="27133" y="1969379"/>
                </a:lnTo>
                <a:lnTo>
                  <a:pt x="29988" y="1961973"/>
                </a:lnTo>
                <a:lnTo>
                  <a:pt x="31559" y="1961231"/>
                </a:lnTo>
                <a:lnTo>
                  <a:pt x="14905" y="1880268"/>
                </a:lnTo>
                <a:cubicBezTo>
                  <a:pt x="12271" y="1874644"/>
                  <a:pt x="-805" y="1860096"/>
                  <a:pt x="2188" y="1847922"/>
                </a:cubicBezTo>
                <a:lnTo>
                  <a:pt x="21879" y="1779161"/>
                </a:lnTo>
                <a:lnTo>
                  <a:pt x="27968" y="1733684"/>
                </a:lnTo>
                <a:cubicBezTo>
                  <a:pt x="25035" y="1726530"/>
                  <a:pt x="21617" y="1619937"/>
                  <a:pt x="16511" y="1614373"/>
                </a:cubicBezTo>
                <a:cubicBezTo>
                  <a:pt x="47946" y="1547691"/>
                  <a:pt x="4394" y="1556097"/>
                  <a:pt x="12613" y="1479987"/>
                </a:cubicBezTo>
                <a:cubicBezTo>
                  <a:pt x="15110" y="1387360"/>
                  <a:pt x="4986" y="1320420"/>
                  <a:pt x="4190" y="1214801"/>
                </a:cubicBezTo>
                <a:cubicBezTo>
                  <a:pt x="3611" y="1152457"/>
                  <a:pt x="-6268" y="1080052"/>
                  <a:pt x="6503" y="966549"/>
                </a:cubicBezTo>
                <a:cubicBezTo>
                  <a:pt x="10182" y="901722"/>
                  <a:pt x="25065" y="884915"/>
                  <a:pt x="20609" y="845066"/>
                </a:cubicBezTo>
                <a:cubicBezTo>
                  <a:pt x="20199" y="816540"/>
                  <a:pt x="19791" y="788014"/>
                  <a:pt x="19381" y="759488"/>
                </a:cubicBezTo>
                <a:lnTo>
                  <a:pt x="21672" y="741102"/>
                </a:lnTo>
                <a:lnTo>
                  <a:pt x="30720" y="737125"/>
                </a:lnTo>
                <a:lnTo>
                  <a:pt x="23211" y="691098"/>
                </a:lnTo>
                <a:cubicBezTo>
                  <a:pt x="25461" y="680873"/>
                  <a:pt x="43338" y="650431"/>
                  <a:pt x="42062" y="637700"/>
                </a:cubicBezTo>
                <a:cubicBezTo>
                  <a:pt x="23297" y="593852"/>
                  <a:pt x="30263" y="601340"/>
                  <a:pt x="41571" y="540174"/>
                </a:cubicBezTo>
                <a:cubicBezTo>
                  <a:pt x="35397" y="519975"/>
                  <a:pt x="35174" y="428356"/>
                  <a:pt x="46636" y="415352"/>
                </a:cubicBezTo>
                <a:cubicBezTo>
                  <a:pt x="48960" y="401821"/>
                  <a:pt x="44602" y="386587"/>
                  <a:pt x="56977" y="379461"/>
                </a:cubicBezTo>
                <a:cubicBezTo>
                  <a:pt x="71829" y="368123"/>
                  <a:pt x="47958" y="323384"/>
                  <a:pt x="65759" y="328645"/>
                </a:cubicBezTo>
                <a:cubicBezTo>
                  <a:pt x="49386" y="296830"/>
                  <a:pt x="65237" y="231983"/>
                  <a:pt x="72589" y="203608"/>
                </a:cubicBezTo>
                <a:cubicBezTo>
                  <a:pt x="75524" y="153257"/>
                  <a:pt x="77980" y="142710"/>
                  <a:pt x="78370" y="105992"/>
                </a:cubicBezTo>
                <a:cubicBezTo>
                  <a:pt x="80828" y="104127"/>
                  <a:pt x="70890" y="52128"/>
                  <a:pt x="70125" y="25135"/>
                </a:cubicBezTo>
                <a:close/>
              </a:path>
            </a:pathLst>
          </a:custGeom>
        </p:spPr>
      </p:pic>
    </p:spTree>
    <p:extLst>
      <p:ext uri="{BB962C8B-B14F-4D97-AF65-F5344CB8AC3E}">
        <p14:creationId xmlns:p14="http://schemas.microsoft.com/office/powerpoint/2010/main" val="3901923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CE8BBC4-555B-4EEA-8B5C-5B44656F9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0781BE-2DF4-652B-C3D5-72C1CCF51749}"/>
              </a:ext>
            </a:extLst>
          </p:cNvPr>
          <p:cNvSpPr>
            <a:spLocks noGrp="1"/>
          </p:cNvSpPr>
          <p:nvPr>
            <p:ph type="title"/>
          </p:nvPr>
        </p:nvSpPr>
        <p:spPr>
          <a:xfrm>
            <a:off x="723901" y="603622"/>
            <a:ext cx="5004776" cy="2413425"/>
          </a:xfrm>
        </p:spPr>
        <p:txBody>
          <a:bodyPr>
            <a:normAutofit/>
          </a:bodyPr>
          <a:lstStyle/>
          <a:p>
            <a:pPr algn="ctr"/>
            <a:r>
              <a:rPr lang="it-IT" b="1" dirty="0">
                <a:effectLst>
                  <a:outerShdw blurRad="38100" dist="38100" dir="2700000" algn="tl">
                    <a:srgbClr val="000000">
                      <a:alpha val="43137"/>
                    </a:srgbClr>
                  </a:outerShdw>
                </a:effectLst>
              </a:rPr>
              <a:t>DA EXCEL A BI: STORIA DI UNA Struttura dello Star Schema in Power BI</a:t>
            </a:r>
          </a:p>
        </p:txBody>
      </p:sp>
      <p:sp>
        <p:nvSpPr>
          <p:cNvPr id="12" name="Freeform: Shape 11">
            <a:extLst>
              <a:ext uri="{FF2B5EF4-FFF2-40B4-BE49-F238E27FC236}">
                <a16:creationId xmlns:a16="http://schemas.microsoft.com/office/drawing/2014/main" id="{44704DC3-DE99-4AC8-9945-00EF66E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1447" y="0"/>
            <a:ext cx="6200553" cy="6858000"/>
          </a:xfrm>
          <a:custGeom>
            <a:avLst/>
            <a:gdLst>
              <a:gd name="connsiteX0" fmla="*/ 509785 w 6292079"/>
              <a:gd name="connsiteY0" fmla="*/ 0 h 6858000"/>
              <a:gd name="connsiteX1" fmla="*/ 4089208 w 6292079"/>
              <a:gd name="connsiteY1" fmla="*/ 0 h 6858000"/>
              <a:gd name="connsiteX2" fmla="*/ 4500513 w 6292079"/>
              <a:gd name="connsiteY2" fmla="*/ 0 h 6858000"/>
              <a:gd name="connsiteX3" fmla="*/ 4642260 w 6292079"/>
              <a:gd name="connsiteY3" fmla="*/ 0 h 6858000"/>
              <a:gd name="connsiteX4" fmla="*/ 6127274 w 6292079"/>
              <a:gd name="connsiteY4" fmla="*/ 0 h 6858000"/>
              <a:gd name="connsiteX5" fmla="*/ 6292079 w 6292079"/>
              <a:gd name="connsiteY5" fmla="*/ 0 h 6858000"/>
              <a:gd name="connsiteX6" fmla="*/ 6292079 w 6292079"/>
              <a:gd name="connsiteY6" fmla="*/ 6858000 h 6858000"/>
              <a:gd name="connsiteX7" fmla="*/ 6127274 w 6292079"/>
              <a:gd name="connsiteY7" fmla="*/ 6858000 h 6858000"/>
              <a:gd name="connsiteX8" fmla="*/ 4642260 w 6292079"/>
              <a:gd name="connsiteY8" fmla="*/ 6858000 h 6858000"/>
              <a:gd name="connsiteX9" fmla="*/ 4500513 w 6292079"/>
              <a:gd name="connsiteY9" fmla="*/ 6858000 h 6858000"/>
              <a:gd name="connsiteX10" fmla="*/ 4089208 w 6292079"/>
              <a:gd name="connsiteY10" fmla="*/ 6858000 h 6858000"/>
              <a:gd name="connsiteX11" fmla="*/ 435967 w 6292079"/>
              <a:gd name="connsiteY11" fmla="*/ 6858000 h 6858000"/>
              <a:gd name="connsiteX12" fmla="*/ 439099 w 6292079"/>
              <a:gd name="connsiteY12" fmla="*/ 6835478 h 6858000"/>
              <a:gd name="connsiteX13" fmla="*/ 443695 w 6292079"/>
              <a:gd name="connsiteY13" fmla="*/ 6725985 h 6858000"/>
              <a:gd name="connsiteX14" fmla="*/ 428041 w 6292079"/>
              <a:gd name="connsiteY14" fmla="*/ 6661430 h 6858000"/>
              <a:gd name="connsiteX15" fmla="*/ 376884 w 6292079"/>
              <a:gd name="connsiteY15" fmla="*/ 6504597 h 6858000"/>
              <a:gd name="connsiteX16" fmla="*/ 269239 w 6292079"/>
              <a:gd name="connsiteY16" fmla="*/ 6290076 h 6858000"/>
              <a:gd name="connsiteX17" fmla="*/ 219811 w 6292079"/>
              <a:gd name="connsiteY17" fmla="*/ 6127001 h 6858000"/>
              <a:gd name="connsiteX18" fmla="*/ 205094 w 6292079"/>
              <a:gd name="connsiteY18" fmla="*/ 6073766 h 6858000"/>
              <a:gd name="connsiteX19" fmla="*/ 150183 w 6292079"/>
              <a:gd name="connsiteY19" fmla="*/ 6014538 h 6858000"/>
              <a:gd name="connsiteX20" fmla="*/ 117093 w 6292079"/>
              <a:gd name="connsiteY20" fmla="*/ 5729681 h 6858000"/>
              <a:gd name="connsiteX21" fmla="*/ 46363 w 6292079"/>
              <a:gd name="connsiteY21" fmla="*/ 5613732 h 6858000"/>
              <a:gd name="connsiteX22" fmla="*/ 29717 w 6292079"/>
              <a:gd name="connsiteY22" fmla="*/ 5572630 h 6858000"/>
              <a:gd name="connsiteX23" fmla="*/ 32614 w 6292079"/>
              <a:gd name="connsiteY23" fmla="*/ 5564839 h 6858000"/>
              <a:gd name="connsiteX24" fmla="*/ 34209 w 6292079"/>
              <a:gd name="connsiteY24" fmla="*/ 5564057 h 6858000"/>
              <a:gd name="connsiteX25" fmla="*/ 17311 w 6292079"/>
              <a:gd name="connsiteY25" fmla="*/ 5442591 h 6858000"/>
              <a:gd name="connsiteX26" fmla="*/ 16750 w 6292079"/>
              <a:gd name="connsiteY26" fmla="*/ 5415829 h 6858000"/>
              <a:gd name="connsiteX27" fmla="*/ 18217 w 6292079"/>
              <a:gd name="connsiteY27" fmla="*/ 5412980 h 6858000"/>
              <a:gd name="connsiteX28" fmla="*/ 12055 w 6292079"/>
              <a:gd name="connsiteY28" fmla="*/ 5390064 h 6858000"/>
              <a:gd name="connsiteX29" fmla="*/ 0 w 6292079"/>
              <a:gd name="connsiteY29" fmla="*/ 5369830 h 6858000"/>
              <a:gd name="connsiteX30" fmla="*/ 32211 w 6292079"/>
              <a:gd name="connsiteY30" fmla="*/ 5145466 h 6858000"/>
              <a:gd name="connsiteX31" fmla="*/ 40891 w 6292079"/>
              <a:gd name="connsiteY31" fmla="*/ 4778922 h 6858000"/>
              <a:gd name="connsiteX32" fmla="*/ 16777 w 6292079"/>
              <a:gd name="connsiteY32" fmla="*/ 4554239 h 6858000"/>
              <a:gd name="connsiteX33" fmla="*/ 25115 w 6292079"/>
              <a:gd name="connsiteY33" fmla="*/ 4402702 h 6858000"/>
              <a:gd name="connsiteX34" fmla="*/ 8134 w 6292079"/>
              <a:gd name="connsiteY34" fmla="*/ 4331397 h 6858000"/>
              <a:gd name="connsiteX35" fmla="*/ 21852 w 6292079"/>
              <a:gd name="connsiteY35" fmla="*/ 4299998 h 6858000"/>
              <a:gd name="connsiteX36" fmla="*/ 24178 w 6292079"/>
              <a:gd name="connsiteY36" fmla="*/ 4280659 h 6858000"/>
              <a:gd name="connsiteX37" fmla="*/ 33357 w 6292079"/>
              <a:gd name="connsiteY37" fmla="*/ 4276475 h 6858000"/>
              <a:gd name="connsiteX38" fmla="*/ 42965 w 6292079"/>
              <a:gd name="connsiteY38" fmla="*/ 4248279 h 6858000"/>
              <a:gd name="connsiteX39" fmla="*/ 44865 w 6292079"/>
              <a:gd name="connsiteY39" fmla="*/ 4212329 h 6858000"/>
              <a:gd name="connsiteX40" fmla="*/ 44366 w 6292079"/>
              <a:gd name="connsiteY40" fmla="*/ 4040266 h 6858000"/>
              <a:gd name="connsiteX41" fmla="*/ 49504 w 6292079"/>
              <a:gd name="connsiteY41" fmla="*/ 3938016 h 6858000"/>
              <a:gd name="connsiteX42" fmla="*/ 59997 w 6292079"/>
              <a:gd name="connsiteY42" fmla="*/ 3900263 h 6858000"/>
              <a:gd name="connsiteX43" fmla="*/ 68907 w 6292079"/>
              <a:gd name="connsiteY43" fmla="*/ 3846813 h 6858000"/>
              <a:gd name="connsiteX44" fmla="*/ 75836 w 6292079"/>
              <a:gd name="connsiteY44" fmla="*/ 3715292 h 6858000"/>
              <a:gd name="connsiteX45" fmla="*/ 86775 w 6292079"/>
              <a:gd name="connsiteY45" fmla="*/ 3529044 h 6858000"/>
              <a:gd name="connsiteX46" fmla="*/ 93628 w 6292079"/>
              <a:gd name="connsiteY46" fmla="*/ 3521593 h 6858000"/>
              <a:gd name="connsiteX47" fmla="*/ 95551 w 6292079"/>
              <a:gd name="connsiteY47" fmla="*/ 3456775 h 6858000"/>
              <a:gd name="connsiteX48" fmla="*/ 58296 w 6292079"/>
              <a:gd name="connsiteY48" fmla="*/ 3224475 h 6858000"/>
              <a:gd name="connsiteX49" fmla="*/ 63270 w 6292079"/>
              <a:gd name="connsiteY49" fmla="*/ 3097947 h 6858000"/>
              <a:gd name="connsiteX50" fmla="*/ 72130 w 6292079"/>
              <a:gd name="connsiteY50" fmla="*/ 3053885 h 6858000"/>
              <a:gd name="connsiteX51" fmla="*/ 86532 w 6292079"/>
              <a:gd name="connsiteY51" fmla="*/ 2980007 h 6858000"/>
              <a:gd name="connsiteX52" fmla="*/ 111003 w 6292079"/>
              <a:gd name="connsiteY52" fmla="*/ 2914025 h 6858000"/>
              <a:gd name="connsiteX53" fmla="*/ 98482 w 6292079"/>
              <a:gd name="connsiteY53" fmla="*/ 2847042 h 6858000"/>
              <a:gd name="connsiteX54" fmla="*/ 97880 w 6292079"/>
              <a:gd name="connsiteY54" fmla="*/ 2789385 h 6858000"/>
              <a:gd name="connsiteX55" fmla="*/ 104654 w 6292079"/>
              <a:gd name="connsiteY55" fmla="*/ 2785130 h 6858000"/>
              <a:gd name="connsiteX56" fmla="*/ 105266 w 6292079"/>
              <a:gd name="connsiteY56" fmla="*/ 2777753 h 6858000"/>
              <a:gd name="connsiteX57" fmla="*/ 167835 w 6292079"/>
              <a:gd name="connsiteY57" fmla="*/ 2669363 h 6858000"/>
              <a:gd name="connsiteX58" fmla="*/ 202206 w 6292079"/>
              <a:gd name="connsiteY58" fmla="*/ 2562841 h 6858000"/>
              <a:gd name="connsiteX59" fmla="*/ 213902 w 6292079"/>
              <a:gd name="connsiteY59" fmla="*/ 2508449 h 6858000"/>
              <a:gd name="connsiteX60" fmla="*/ 233809 w 6292079"/>
              <a:gd name="connsiteY60" fmla="*/ 2449158 h 6858000"/>
              <a:gd name="connsiteX61" fmla="*/ 237400 w 6292079"/>
              <a:gd name="connsiteY61" fmla="*/ 2386081 h 6858000"/>
              <a:gd name="connsiteX62" fmla="*/ 235660 w 6292079"/>
              <a:gd name="connsiteY62" fmla="*/ 2226872 h 6858000"/>
              <a:gd name="connsiteX63" fmla="*/ 250116 w 6292079"/>
              <a:gd name="connsiteY63" fmla="*/ 2186312 h 6858000"/>
              <a:gd name="connsiteX64" fmla="*/ 285163 w 6292079"/>
              <a:gd name="connsiteY64" fmla="*/ 2054201 h 6858000"/>
              <a:gd name="connsiteX65" fmla="*/ 297869 w 6292079"/>
              <a:gd name="connsiteY65" fmla="*/ 2009411 h 6858000"/>
              <a:gd name="connsiteX66" fmla="*/ 339406 w 6292079"/>
              <a:gd name="connsiteY66" fmla="*/ 1985345 h 6858000"/>
              <a:gd name="connsiteX67" fmla="*/ 380873 w 6292079"/>
              <a:gd name="connsiteY67" fmla="*/ 1908912 h 6858000"/>
              <a:gd name="connsiteX68" fmla="*/ 399636 w 6292079"/>
              <a:gd name="connsiteY68" fmla="*/ 1815242 h 6858000"/>
              <a:gd name="connsiteX69" fmla="*/ 374372 w 6292079"/>
              <a:gd name="connsiteY69" fmla="*/ 1616165 h 6858000"/>
              <a:gd name="connsiteX70" fmla="*/ 392730 w 6292079"/>
              <a:gd name="connsiteY70" fmla="*/ 1566131 h 6858000"/>
              <a:gd name="connsiteX71" fmla="*/ 372639 w 6292079"/>
              <a:gd name="connsiteY71" fmla="*/ 1478507 h 6858000"/>
              <a:gd name="connsiteX72" fmla="*/ 401555 w 6292079"/>
              <a:gd name="connsiteY72" fmla="*/ 1428806 h 6858000"/>
              <a:gd name="connsiteX73" fmla="*/ 410243 w 6292079"/>
              <a:gd name="connsiteY73" fmla="*/ 1415134 h 6858000"/>
              <a:gd name="connsiteX74" fmla="*/ 411524 w 6292079"/>
              <a:gd name="connsiteY74" fmla="*/ 1406469 h 6858000"/>
              <a:gd name="connsiteX75" fmla="*/ 408887 w 6292079"/>
              <a:gd name="connsiteY75" fmla="*/ 1392331 h 6858000"/>
              <a:gd name="connsiteX76" fmla="*/ 414309 w 6292079"/>
              <a:gd name="connsiteY76" fmla="*/ 1387628 h 6858000"/>
              <a:gd name="connsiteX77" fmla="*/ 415362 w 6292079"/>
              <a:gd name="connsiteY77" fmla="*/ 1380497 h 6858000"/>
              <a:gd name="connsiteX78" fmla="*/ 421850 w 6292079"/>
              <a:gd name="connsiteY78" fmla="*/ 1331725 h 6858000"/>
              <a:gd name="connsiteX79" fmla="*/ 417310 w 6292079"/>
              <a:gd name="connsiteY79" fmla="*/ 1256042 h 6858000"/>
              <a:gd name="connsiteX80" fmla="*/ 415023 w 6292079"/>
              <a:gd name="connsiteY80" fmla="*/ 1150134 h 6858000"/>
              <a:gd name="connsiteX81" fmla="*/ 406174 w 6292079"/>
              <a:gd name="connsiteY81" fmla="*/ 1005645 h 6858000"/>
              <a:gd name="connsiteX82" fmla="*/ 431864 w 6292079"/>
              <a:gd name="connsiteY82" fmla="*/ 899691 h 6858000"/>
              <a:gd name="connsiteX83" fmla="*/ 462617 w 6292079"/>
              <a:gd name="connsiteY83" fmla="*/ 689088 h 6858000"/>
              <a:gd name="connsiteX84" fmla="*/ 510810 w 6292079"/>
              <a:gd name="connsiteY84" fmla="*/ 526328 h 6858000"/>
              <a:gd name="connsiteX85" fmla="*/ 542477 w 6292079"/>
              <a:gd name="connsiteY85" fmla="*/ 433873 h 6858000"/>
              <a:gd name="connsiteX86" fmla="*/ 549936 w 6292079"/>
              <a:gd name="connsiteY86" fmla="*/ 301688 h 6858000"/>
              <a:gd name="connsiteX87" fmla="*/ 554757 w 6292079"/>
              <a:gd name="connsiteY87" fmla="*/ 279945 h 6858000"/>
              <a:gd name="connsiteX88" fmla="*/ 550124 w 6292079"/>
              <a:gd name="connsiteY88" fmla="*/ 248508 h 6858000"/>
              <a:gd name="connsiteX89" fmla="*/ 530424 w 6292079"/>
              <a:gd name="connsiteY89" fmla="*/ 122373 h 6858000"/>
              <a:gd name="connsiteX90" fmla="*/ 504802 w 6292079"/>
              <a:gd name="connsiteY90" fmla="*/ 218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92079" h="6858000">
                <a:moveTo>
                  <a:pt x="509785" y="0"/>
                </a:moveTo>
                <a:lnTo>
                  <a:pt x="4089208" y="0"/>
                </a:lnTo>
                <a:lnTo>
                  <a:pt x="4500513" y="0"/>
                </a:lnTo>
                <a:lnTo>
                  <a:pt x="4642260" y="0"/>
                </a:lnTo>
                <a:lnTo>
                  <a:pt x="6127274" y="0"/>
                </a:lnTo>
                <a:lnTo>
                  <a:pt x="6292079" y="0"/>
                </a:lnTo>
                <a:lnTo>
                  <a:pt x="6292079" y="6858000"/>
                </a:lnTo>
                <a:lnTo>
                  <a:pt x="6127274" y="6858000"/>
                </a:lnTo>
                <a:lnTo>
                  <a:pt x="4642260" y="6858000"/>
                </a:lnTo>
                <a:lnTo>
                  <a:pt x="4500513" y="6858000"/>
                </a:lnTo>
                <a:lnTo>
                  <a:pt x="4089208" y="6858000"/>
                </a:lnTo>
                <a:lnTo>
                  <a:pt x="435967" y="6858000"/>
                </a:lnTo>
                <a:lnTo>
                  <a:pt x="439099" y="6835478"/>
                </a:lnTo>
                <a:cubicBezTo>
                  <a:pt x="443053" y="6807961"/>
                  <a:pt x="446597" y="6775838"/>
                  <a:pt x="443695" y="6725985"/>
                </a:cubicBezTo>
                <a:cubicBezTo>
                  <a:pt x="406361" y="6709462"/>
                  <a:pt x="444551" y="6685701"/>
                  <a:pt x="428041" y="6661430"/>
                </a:cubicBezTo>
                <a:cubicBezTo>
                  <a:pt x="415709" y="6603739"/>
                  <a:pt x="402107" y="6561674"/>
                  <a:pt x="376884" y="6504597"/>
                </a:cubicBezTo>
                <a:cubicBezTo>
                  <a:pt x="304684" y="6477597"/>
                  <a:pt x="338577" y="6353549"/>
                  <a:pt x="269239" y="6290076"/>
                </a:cubicBezTo>
                <a:cubicBezTo>
                  <a:pt x="241348" y="6225029"/>
                  <a:pt x="266460" y="6201087"/>
                  <a:pt x="219811" y="6127001"/>
                </a:cubicBezTo>
                <a:cubicBezTo>
                  <a:pt x="241964" y="6106503"/>
                  <a:pt x="210775" y="6088480"/>
                  <a:pt x="205094" y="6073766"/>
                </a:cubicBezTo>
                <a:cubicBezTo>
                  <a:pt x="195202" y="6057134"/>
                  <a:pt x="163788" y="6050649"/>
                  <a:pt x="150183" y="6014538"/>
                </a:cubicBezTo>
                <a:cubicBezTo>
                  <a:pt x="131236" y="5955076"/>
                  <a:pt x="160082" y="5847195"/>
                  <a:pt x="117093" y="5729681"/>
                </a:cubicBezTo>
                <a:cubicBezTo>
                  <a:pt x="106713" y="5695413"/>
                  <a:pt x="63130" y="5649897"/>
                  <a:pt x="46363" y="5613732"/>
                </a:cubicBezTo>
                <a:lnTo>
                  <a:pt x="29717" y="5572630"/>
                </a:lnTo>
                <a:lnTo>
                  <a:pt x="32614" y="5564839"/>
                </a:lnTo>
                <a:lnTo>
                  <a:pt x="34209" y="5564057"/>
                </a:lnTo>
                <a:lnTo>
                  <a:pt x="17311" y="5442591"/>
                </a:lnTo>
                <a:cubicBezTo>
                  <a:pt x="14639" y="5436675"/>
                  <a:pt x="13713" y="5428633"/>
                  <a:pt x="16750" y="5415829"/>
                </a:cubicBezTo>
                <a:lnTo>
                  <a:pt x="18217" y="5412980"/>
                </a:lnTo>
                <a:lnTo>
                  <a:pt x="12055" y="5390064"/>
                </a:lnTo>
                <a:cubicBezTo>
                  <a:pt x="9079" y="5382538"/>
                  <a:pt x="5182" y="5375682"/>
                  <a:pt x="0" y="5369830"/>
                </a:cubicBezTo>
                <a:cubicBezTo>
                  <a:pt x="31894" y="5299689"/>
                  <a:pt x="23872" y="5225525"/>
                  <a:pt x="32211" y="5145466"/>
                </a:cubicBezTo>
                <a:cubicBezTo>
                  <a:pt x="34746" y="5048037"/>
                  <a:pt x="41698" y="4890019"/>
                  <a:pt x="40891" y="4778922"/>
                </a:cubicBezTo>
                <a:cubicBezTo>
                  <a:pt x="9869" y="4689468"/>
                  <a:pt x="28501" y="4651846"/>
                  <a:pt x="16777" y="4554239"/>
                </a:cubicBezTo>
                <a:cubicBezTo>
                  <a:pt x="56871" y="4507954"/>
                  <a:pt x="15779" y="4455514"/>
                  <a:pt x="25115" y="4402702"/>
                </a:cubicBezTo>
                <a:cubicBezTo>
                  <a:pt x="-10420" y="4412229"/>
                  <a:pt x="47425" y="4340221"/>
                  <a:pt x="8134" y="4331397"/>
                </a:cubicBezTo>
                <a:lnTo>
                  <a:pt x="21852" y="4299998"/>
                </a:lnTo>
                <a:lnTo>
                  <a:pt x="24178" y="4280659"/>
                </a:lnTo>
                <a:lnTo>
                  <a:pt x="33357" y="4276475"/>
                </a:lnTo>
                <a:lnTo>
                  <a:pt x="42965" y="4248279"/>
                </a:lnTo>
                <a:cubicBezTo>
                  <a:pt x="45246" y="4237522"/>
                  <a:pt x="46159" y="4225720"/>
                  <a:pt x="44865" y="4212329"/>
                </a:cubicBezTo>
                <a:cubicBezTo>
                  <a:pt x="25826" y="4166207"/>
                  <a:pt x="69917" y="4097341"/>
                  <a:pt x="44366" y="4040266"/>
                </a:cubicBezTo>
                <a:cubicBezTo>
                  <a:pt x="38101" y="4019019"/>
                  <a:pt x="37876" y="3951695"/>
                  <a:pt x="49504" y="3938016"/>
                </a:cubicBezTo>
                <a:cubicBezTo>
                  <a:pt x="51863" y="3923784"/>
                  <a:pt x="47442" y="3907760"/>
                  <a:pt x="59997" y="3900263"/>
                </a:cubicBezTo>
                <a:cubicBezTo>
                  <a:pt x="75066" y="3888337"/>
                  <a:pt x="50846" y="3841280"/>
                  <a:pt x="68907" y="3846813"/>
                </a:cubicBezTo>
                <a:cubicBezTo>
                  <a:pt x="52296" y="3813347"/>
                  <a:pt x="68378" y="3745138"/>
                  <a:pt x="75836" y="3715292"/>
                </a:cubicBezTo>
                <a:cubicBezTo>
                  <a:pt x="78813" y="3662330"/>
                  <a:pt x="86378" y="3567665"/>
                  <a:pt x="86775" y="3529044"/>
                </a:cubicBezTo>
                <a:cubicBezTo>
                  <a:pt x="89267" y="3527082"/>
                  <a:pt x="91576" y="3524572"/>
                  <a:pt x="93628" y="3521593"/>
                </a:cubicBezTo>
                <a:cubicBezTo>
                  <a:pt x="105546" y="3504295"/>
                  <a:pt x="106408" y="3475272"/>
                  <a:pt x="95551" y="3456775"/>
                </a:cubicBezTo>
                <a:cubicBezTo>
                  <a:pt x="61828" y="3371150"/>
                  <a:pt x="64401" y="3295875"/>
                  <a:pt x="58296" y="3224475"/>
                </a:cubicBezTo>
                <a:cubicBezTo>
                  <a:pt x="55319" y="3144058"/>
                  <a:pt x="94983" y="3200876"/>
                  <a:pt x="63270" y="3097947"/>
                </a:cubicBezTo>
                <a:cubicBezTo>
                  <a:pt x="77539" y="3088512"/>
                  <a:pt x="78452" y="3075895"/>
                  <a:pt x="72130" y="3053885"/>
                </a:cubicBezTo>
                <a:cubicBezTo>
                  <a:pt x="71735" y="3014911"/>
                  <a:pt x="107041" y="3021320"/>
                  <a:pt x="86532" y="2980007"/>
                </a:cubicBezTo>
                <a:lnTo>
                  <a:pt x="111003" y="2914025"/>
                </a:lnTo>
                <a:cubicBezTo>
                  <a:pt x="105238" y="2917158"/>
                  <a:pt x="98864" y="2862805"/>
                  <a:pt x="98482" y="2847042"/>
                </a:cubicBezTo>
                <a:cubicBezTo>
                  <a:pt x="100672" y="2813890"/>
                  <a:pt x="74268" y="2807204"/>
                  <a:pt x="97880" y="2789385"/>
                </a:cubicBezTo>
                <a:lnTo>
                  <a:pt x="104654" y="2785130"/>
                </a:lnTo>
                <a:cubicBezTo>
                  <a:pt x="104858" y="2782671"/>
                  <a:pt x="105062" y="2780212"/>
                  <a:pt x="105266" y="2777753"/>
                </a:cubicBezTo>
                <a:cubicBezTo>
                  <a:pt x="106158" y="2754272"/>
                  <a:pt x="151678" y="2705182"/>
                  <a:pt x="167835" y="2669363"/>
                </a:cubicBezTo>
                <a:lnTo>
                  <a:pt x="202206" y="2562841"/>
                </a:lnTo>
                <a:lnTo>
                  <a:pt x="213902" y="2508449"/>
                </a:lnTo>
                <a:lnTo>
                  <a:pt x="233809" y="2449158"/>
                </a:lnTo>
                <a:cubicBezTo>
                  <a:pt x="251664" y="2436763"/>
                  <a:pt x="229153" y="2410096"/>
                  <a:pt x="237400" y="2386081"/>
                </a:cubicBezTo>
                <a:cubicBezTo>
                  <a:pt x="227267" y="2347359"/>
                  <a:pt x="241573" y="2261841"/>
                  <a:pt x="235660" y="2226872"/>
                </a:cubicBezTo>
                <a:cubicBezTo>
                  <a:pt x="251820" y="2220679"/>
                  <a:pt x="261258" y="2210661"/>
                  <a:pt x="250116" y="2186312"/>
                </a:cubicBezTo>
                <a:lnTo>
                  <a:pt x="285163" y="2054201"/>
                </a:lnTo>
                <a:cubicBezTo>
                  <a:pt x="307497" y="2045213"/>
                  <a:pt x="272623" y="2017046"/>
                  <a:pt x="297869" y="2009411"/>
                </a:cubicBezTo>
                <a:cubicBezTo>
                  <a:pt x="320898" y="2035913"/>
                  <a:pt x="315992" y="1967554"/>
                  <a:pt x="339406" y="1985345"/>
                </a:cubicBezTo>
                <a:cubicBezTo>
                  <a:pt x="353240" y="1968595"/>
                  <a:pt x="370836" y="1937261"/>
                  <a:pt x="380873" y="1908912"/>
                </a:cubicBezTo>
                <a:cubicBezTo>
                  <a:pt x="350104" y="1811824"/>
                  <a:pt x="395613" y="1878362"/>
                  <a:pt x="399636" y="1815242"/>
                </a:cubicBezTo>
                <a:cubicBezTo>
                  <a:pt x="398754" y="1757178"/>
                  <a:pt x="409420" y="1701224"/>
                  <a:pt x="374372" y="1616165"/>
                </a:cubicBezTo>
                <a:cubicBezTo>
                  <a:pt x="373220" y="1574646"/>
                  <a:pt x="393018" y="1589074"/>
                  <a:pt x="392730" y="1566131"/>
                </a:cubicBezTo>
                <a:cubicBezTo>
                  <a:pt x="365412" y="1510101"/>
                  <a:pt x="394197" y="1511406"/>
                  <a:pt x="372639" y="1478507"/>
                </a:cubicBezTo>
                <a:cubicBezTo>
                  <a:pt x="377761" y="1454951"/>
                  <a:pt x="391457" y="1440777"/>
                  <a:pt x="401555" y="1428806"/>
                </a:cubicBezTo>
                <a:lnTo>
                  <a:pt x="410243" y="1415134"/>
                </a:lnTo>
                <a:lnTo>
                  <a:pt x="411524" y="1406469"/>
                </a:lnTo>
                <a:lnTo>
                  <a:pt x="408887" y="1392331"/>
                </a:lnTo>
                <a:lnTo>
                  <a:pt x="414309" y="1387628"/>
                </a:lnTo>
                <a:lnTo>
                  <a:pt x="415362" y="1380497"/>
                </a:lnTo>
                <a:cubicBezTo>
                  <a:pt x="418872" y="1361702"/>
                  <a:pt x="422095" y="1344022"/>
                  <a:pt x="421850" y="1331725"/>
                </a:cubicBezTo>
                <a:cubicBezTo>
                  <a:pt x="433626" y="1321844"/>
                  <a:pt x="424854" y="1278095"/>
                  <a:pt x="417310" y="1256042"/>
                </a:cubicBezTo>
                <a:cubicBezTo>
                  <a:pt x="413501" y="1216720"/>
                  <a:pt x="436826" y="1191313"/>
                  <a:pt x="415023" y="1150134"/>
                </a:cubicBezTo>
                <a:cubicBezTo>
                  <a:pt x="409434" y="1105134"/>
                  <a:pt x="413370" y="1057259"/>
                  <a:pt x="406174" y="1005645"/>
                </a:cubicBezTo>
                <a:cubicBezTo>
                  <a:pt x="395775" y="973629"/>
                  <a:pt x="433727" y="963997"/>
                  <a:pt x="431864" y="899691"/>
                </a:cubicBezTo>
                <a:cubicBezTo>
                  <a:pt x="435076" y="846170"/>
                  <a:pt x="459107" y="752452"/>
                  <a:pt x="462617" y="689088"/>
                </a:cubicBezTo>
                <a:cubicBezTo>
                  <a:pt x="447384" y="623113"/>
                  <a:pt x="508572" y="589979"/>
                  <a:pt x="510810" y="526328"/>
                </a:cubicBezTo>
                <a:cubicBezTo>
                  <a:pt x="481634" y="460515"/>
                  <a:pt x="546528" y="487988"/>
                  <a:pt x="542477" y="433873"/>
                </a:cubicBezTo>
                <a:cubicBezTo>
                  <a:pt x="514702" y="343844"/>
                  <a:pt x="563781" y="437996"/>
                  <a:pt x="549936" y="301688"/>
                </a:cubicBezTo>
                <a:cubicBezTo>
                  <a:pt x="545577" y="293639"/>
                  <a:pt x="549120" y="277645"/>
                  <a:pt x="554757" y="279945"/>
                </a:cubicBezTo>
                <a:cubicBezTo>
                  <a:pt x="552714" y="271180"/>
                  <a:pt x="541267" y="249562"/>
                  <a:pt x="550124" y="248508"/>
                </a:cubicBezTo>
                <a:cubicBezTo>
                  <a:pt x="549604" y="205525"/>
                  <a:pt x="542818" y="162084"/>
                  <a:pt x="530424" y="122373"/>
                </a:cubicBezTo>
                <a:cubicBezTo>
                  <a:pt x="542727" y="41074"/>
                  <a:pt x="502709" y="81459"/>
                  <a:pt x="504802" y="21894"/>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egnaposto contenuto 2">
            <a:extLst>
              <a:ext uri="{FF2B5EF4-FFF2-40B4-BE49-F238E27FC236}">
                <a16:creationId xmlns:a16="http://schemas.microsoft.com/office/drawing/2014/main" id="{575C4E35-B841-C304-3F29-66C1892B9CF2}"/>
              </a:ext>
            </a:extLst>
          </p:cNvPr>
          <p:cNvSpPr>
            <a:spLocks noGrp="1"/>
          </p:cNvSpPr>
          <p:nvPr>
            <p:ph idx="1"/>
          </p:nvPr>
        </p:nvSpPr>
        <p:spPr>
          <a:xfrm>
            <a:off x="7034256" y="603624"/>
            <a:ext cx="4266089" cy="5650754"/>
          </a:xfrm>
        </p:spPr>
        <p:txBody>
          <a:bodyPr anchor="ctr">
            <a:normAutofit/>
          </a:bodyPr>
          <a:lstStyle/>
          <a:p>
            <a:r>
              <a:rPr lang="it-IT" dirty="0"/>
              <a:t>Dopo aver analizzato e convertito i data-set CSV in formati Excel, più maneggevoli e con tabelle facilmente modificabili, si è proceduto alla definizione dello Star Schema per la manipolazione dei dati su Power BI.</a:t>
            </a:r>
          </a:p>
          <a:p>
            <a:r>
              <a:rPr lang="it-IT" dirty="0"/>
              <a:t>Poiché l'obiettivo è definire la distribuzione geografica, temporale e settoriale degli investimenti, è stata creata una tabella dei fatti denominata </a:t>
            </a:r>
            <a:r>
              <a:rPr lang="it-IT" i="1" dirty="0" err="1"/>
              <a:t>OpenCup_Progetti</a:t>
            </a:r>
            <a:r>
              <a:rPr lang="it-IT" dirty="0"/>
              <a:t>, collegata a due tabelle di dimensioni: </a:t>
            </a:r>
            <a:r>
              <a:rPr lang="it-IT" i="1" dirty="0" err="1"/>
              <a:t>OpenCup_Localizzazione</a:t>
            </a:r>
            <a:r>
              <a:rPr lang="it-IT" dirty="0"/>
              <a:t> e </a:t>
            </a:r>
            <a:r>
              <a:rPr lang="it-IT" i="1" dirty="0" err="1"/>
              <a:t>OpenCup_Fonti_Copertura</a:t>
            </a:r>
            <a:r>
              <a:rPr lang="it-IT" dirty="0"/>
              <a:t>.</a:t>
            </a:r>
          </a:p>
        </p:txBody>
      </p:sp>
      <p:pic>
        <p:nvPicPr>
          <p:cNvPr id="5" name="Immagine 4">
            <a:extLst>
              <a:ext uri="{FF2B5EF4-FFF2-40B4-BE49-F238E27FC236}">
                <a16:creationId xmlns:a16="http://schemas.microsoft.com/office/drawing/2014/main" id="{E2C8D42D-0F2D-4B83-F14C-35081B027BF0}"/>
              </a:ext>
            </a:extLst>
          </p:cNvPr>
          <p:cNvPicPr>
            <a:picLocks noChangeAspect="1"/>
          </p:cNvPicPr>
          <p:nvPr/>
        </p:nvPicPr>
        <p:blipFill>
          <a:blip r:embed="rId2"/>
          <a:stretch>
            <a:fillRect/>
          </a:stretch>
        </p:blipFill>
        <p:spPr>
          <a:xfrm>
            <a:off x="1233720" y="3862266"/>
            <a:ext cx="3919549" cy="1479630"/>
          </a:xfrm>
          <a:prstGeom prst="rect">
            <a:avLst/>
          </a:prstGeom>
        </p:spPr>
      </p:pic>
    </p:spTree>
    <p:extLst>
      <p:ext uri="{BB962C8B-B14F-4D97-AF65-F5344CB8AC3E}">
        <p14:creationId xmlns:p14="http://schemas.microsoft.com/office/powerpoint/2010/main" val="169686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CE8BBC4-555B-4EEA-8B5C-5B44656F9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16AB797-3172-FA2F-9A70-DBFE8122F504}"/>
              </a:ext>
            </a:extLst>
          </p:cNvPr>
          <p:cNvSpPr>
            <a:spLocks noGrp="1"/>
          </p:cNvSpPr>
          <p:nvPr>
            <p:ph type="title"/>
          </p:nvPr>
        </p:nvSpPr>
        <p:spPr>
          <a:xfrm>
            <a:off x="723901" y="603622"/>
            <a:ext cx="5004776" cy="2413425"/>
          </a:xfrm>
        </p:spPr>
        <p:txBody>
          <a:bodyPr vert="horz" lIns="91440" tIns="45720" rIns="91440" bIns="45720" rtlCol="0" anchor="ctr">
            <a:normAutofit/>
          </a:bodyPr>
          <a:lstStyle/>
          <a:p>
            <a:pPr algn="ctr"/>
            <a:r>
              <a:rPr lang="en-US" b="1" dirty="0" err="1">
                <a:effectLst>
                  <a:outerShdw blurRad="38100" dist="38100" dir="2700000" algn="tl">
                    <a:srgbClr val="000000">
                      <a:alpha val="43137"/>
                    </a:srgbClr>
                  </a:outerShdw>
                </a:effectLst>
              </a:rPr>
              <a:t>Visualizzazioni</a:t>
            </a:r>
            <a:r>
              <a:rPr lang="en-US" b="1" dirty="0">
                <a:effectLst>
                  <a:outerShdw blurRad="38100" dist="38100" dir="2700000" algn="tl">
                    <a:srgbClr val="000000">
                      <a:alpha val="43137"/>
                    </a:srgbClr>
                  </a:outerShdw>
                </a:effectLst>
              </a:rPr>
              <a:t> in Power BI - </a:t>
            </a:r>
            <a:r>
              <a:rPr lang="en-US" b="1" dirty="0" err="1">
                <a:effectLst>
                  <a:outerShdw blurRad="38100" dist="38100" dir="2700000" algn="tl">
                    <a:srgbClr val="000000">
                      <a:alpha val="43137"/>
                    </a:srgbClr>
                  </a:outerShdw>
                </a:effectLst>
              </a:rPr>
              <a:t>Panoramica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dei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Finanziamenti</a:t>
            </a:r>
            <a:endParaRPr lang="en-US" b="1" dirty="0">
              <a:effectLst>
                <a:outerShdw blurRad="38100" dist="38100" dir="2700000" algn="tl">
                  <a:srgbClr val="000000">
                    <a:alpha val="43137"/>
                  </a:srgbClr>
                </a:outerShdw>
              </a:effectLst>
            </a:endParaRPr>
          </a:p>
        </p:txBody>
      </p:sp>
      <p:sp>
        <p:nvSpPr>
          <p:cNvPr id="16" name="Freeform: Shape 15">
            <a:extLst>
              <a:ext uri="{FF2B5EF4-FFF2-40B4-BE49-F238E27FC236}">
                <a16:creationId xmlns:a16="http://schemas.microsoft.com/office/drawing/2014/main" id="{44704DC3-DE99-4AC8-9945-00EF66E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1447" y="0"/>
            <a:ext cx="6200553" cy="6858000"/>
          </a:xfrm>
          <a:custGeom>
            <a:avLst/>
            <a:gdLst>
              <a:gd name="connsiteX0" fmla="*/ 509785 w 6292079"/>
              <a:gd name="connsiteY0" fmla="*/ 0 h 6858000"/>
              <a:gd name="connsiteX1" fmla="*/ 4089208 w 6292079"/>
              <a:gd name="connsiteY1" fmla="*/ 0 h 6858000"/>
              <a:gd name="connsiteX2" fmla="*/ 4500513 w 6292079"/>
              <a:gd name="connsiteY2" fmla="*/ 0 h 6858000"/>
              <a:gd name="connsiteX3" fmla="*/ 4642260 w 6292079"/>
              <a:gd name="connsiteY3" fmla="*/ 0 h 6858000"/>
              <a:gd name="connsiteX4" fmla="*/ 6127274 w 6292079"/>
              <a:gd name="connsiteY4" fmla="*/ 0 h 6858000"/>
              <a:gd name="connsiteX5" fmla="*/ 6292079 w 6292079"/>
              <a:gd name="connsiteY5" fmla="*/ 0 h 6858000"/>
              <a:gd name="connsiteX6" fmla="*/ 6292079 w 6292079"/>
              <a:gd name="connsiteY6" fmla="*/ 6858000 h 6858000"/>
              <a:gd name="connsiteX7" fmla="*/ 6127274 w 6292079"/>
              <a:gd name="connsiteY7" fmla="*/ 6858000 h 6858000"/>
              <a:gd name="connsiteX8" fmla="*/ 4642260 w 6292079"/>
              <a:gd name="connsiteY8" fmla="*/ 6858000 h 6858000"/>
              <a:gd name="connsiteX9" fmla="*/ 4500513 w 6292079"/>
              <a:gd name="connsiteY9" fmla="*/ 6858000 h 6858000"/>
              <a:gd name="connsiteX10" fmla="*/ 4089208 w 6292079"/>
              <a:gd name="connsiteY10" fmla="*/ 6858000 h 6858000"/>
              <a:gd name="connsiteX11" fmla="*/ 435967 w 6292079"/>
              <a:gd name="connsiteY11" fmla="*/ 6858000 h 6858000"/>
              <a:gd name="connsiteX12" fmla="*/ 439099 w 6292079"/>
              <a:gd name="connsiteY12" fmla="*/ 6835478 h 6858000"/>
              <a:gd name="connsiteX13" fmla="*/ 443695 w 6292079"/>
              <a:gd name="connsiteY13" fmla="*/ 6725985 h 6858000"/>
              <a:gd name="connsiteX14" fmla="*/ 428041 w 6292079"/>
              <a:gd name="connsiteY14" fmla="*/ 6661430 h 6858000"/>
              <a:gd name="connsiteX15" fmla="*/ 376884 w 6292079"/>
              <a:gd name="connsiteY15" fmla="*/ 6504597 h 6858000"/>
              <a:gd name="connsiteX16" fmla="*/ 269239 w 6292079"/>
              <a:gd name="connsiteY16" fmla="*/ 6290076 h 6858000"/>
              <a:gd name="connsiteX17" fmla="*/ 219811 w 6292079"/>
              <a:gd name="connsiteY17" fmla="*/ 6127001 h 6858000"/>
              <a:gd name="connsiteX18" fmla="*/ 205094 w 6292079"/>
              <a:gd name="connsiteY18" fmla="*/ 6073766 h 6858000"/>
              <a:gd name="connsiteX19" fmla="*/ 150183 w 6292079"/>
              <a:gd name="connsiteY19" fmla="*/ 6014538 h 6858000"/>
              <a:gd name="connsiteX20" fmla="*/ 117093 w 6292079"/>
              <a:gd name="connsiteY20" fmla="*/ 5729681 h 6858000"/>
              <a:gd name="connsiteX21" fmla="*/ 46363 w 6292079"/>
              <a:gd name="connsiteY21" fmla="*/ 5613732 h 6858000"/>
              <a:gd name="connsiteX22" fmla="*/ 29717 w 6292079"/>
              <a:gd name="connsiteY22" fmla="*/ 5572630 h 6858000"/>
              <a:gd name="connsiteX23" fmla="*/ 32614 w 6292079"/>
              <a:gd name="connsiteY23" fmla="*/ 5564839 h 6858000"/>
              <a:gd name="connsiteX24" fmla="*/ 34209 w 6292079"/>
              <a:gd name="connsiteY24" fmla="*/ 5564057 h 6858000"/>
              <a:gd name="connsiteX25" fmla="*/ 17311 w 6292079"/>
              <a:gd name="connsiteY25" fmla="*/ 5442591 h 6858000"/>
              <a:gd name="connsiteX26" fmla="*/ 16750 w 6292079"/>
              <a:gd name="connsiteY26" fmla="*/ 5415829 h 6858000"/>
              <a:gd name="connsiteX27" fmla="*/ 18217 w 6292079"/>
              <a:gd name="connsiteY27" fmla="*/ 5412980 h 6858000"/>
              <a:gd name="connsiteX28" fmla="*/ 12055 w 6292079"/>
              <a:gd name="connsiteY28" fmla="*/ 5390064 h 6858000"/>
              <a:gd name="connsiteX29" fmla="*/ 0 w 6292079"/>
              <a:gd name="connsiteY29" fmla="*/ 5369830 h 6858000"/>
              <a:gd name="connsiteX30" fmla="*/ 32211 w 6292079"/>
              <a:gd name="connsiteY30" fmla="*/ 5145466 h 6858000"/>
              <a:gd name="connsiteX31" fmla="*/ 40891 w 6292079"/>
              <a:gd name="connsiteY31" fmla="*/ 4778922 h 6858000"/>
              <a:gd name="connsiteX32" fmla="*/ 16777 w 6292079"/>
              <a:gd name="connsiteY32" fmla="*/ 4554239 h 6858000"/>
              <a:gd name="connsiteX33" fmla="*/ 25115 w 6292079"/>
              <a:gd name="connsiteY33" fmla="*/ 4402702 h 6858000"/>
              <a:gd name="connsiteX34" fmla="*/ 8134 w 6292079"/>
              <a:gd name="connsiteY34" fmla="*/ 4331397 h 6858000"/>
              <a:gd name="connsiteX35" fmla="*/ 21852 w 6292079"/>
              <a:gd name="connsiteY35" fmla="*/ 4299998 h 6858000"/>
              <a:gd name="connsiteX36" fmla="*/ 24178 w 6292079"/>
              <a:gd name="connsiteY36" fmla="*/ 4280659 h 6858000"/>
              <a:gd name="connsiteX37" fmla="*/ 33357 w 6292079"/>
              <a:gd name="connsiteY37" fmla="*/ 4276475 h 6858000"/>
              <a:gd name="connsiteX38" fmla="*/ 42965 w 6292079"/>
              <a:gd name="connsiteY38" fmla="*/ 4248279 h 6858000"/>
              <a:gd name="connsiteX39" fmla="*/ 44865 w 6292079"/>
              <a:gd name="connsiteY39" fmla="*/ 4212329 h 6858000"/>
              <a:gd name="connsiteX40" fmla="*/ 44366 w 6292079"/>
              <a:gd name="connsiteY40" fmla="*/ 4040266 h 6858000"/>
              <a:gd name="connsiteX41" fmla="*/ 49504 w 6292079"/>
              <a:gd name="connsiteY41" fmla="*/ 3938016 h 6858000"/>
              <a:gd name="connsiteX42" fmla="*/ 59997 w 6292079"/>
              <a:gd name="connsiteY42" fmla="*/ 3900263 h 6858000"/>
              <a:gd name="connsiteX43" fmla="*/ 68907 w 6292079"/>
              <a:gd name="connsiteY43" fmla="*/ 3846813 h 6858000"/>
              <a:gd name="connsiteX44" fmla="*/ 75836 w 6292079"/>
              <a:gd name="connsiteY44" fmla="*/ 3715292 h 6858000"/>
              <a:gd name="connsiteX45" fmla="*/ 86775 w 6292079"/>
              <a:gd name="connsiteY45" fmla="*/ 3529044 h 6858000"/>
              <a:gd name="connsiteX46" fmla="*/ 93628 w 6292079"/>
              <a:gd name="connsiteY46" fmla="*/ 3521593 h 6858000"/>
              <a:gd name="connsiteX47" fmla="*/ 95551 w 6292079"/>
              <a:gd name="connsiteY47" fmla="*/ 3456775 h 6858000"/>
              <a:gd name="connsiteX48" fmla="*/ 58296 w 6292079"/>
              <a:gd name="connsiteY48" fmla="*/ 3224475 h 6858000"/>
              <a:gd name="connsiteX49" fmla="*/ 63270 w 6292079"/>
              <a:gd name="connsiteY49" fmla="*/ 3097947 h 6858000"/>
              <a:gd name="connsiteX50" fmla="*/ 72130 w 6292079"/>
              <a:gd name="connsiteY50" fmla="*/ 3053885 h 6858000"/>
              <a:gd name="connsiteX51" fmla="*/ 86532 w 6292079"/>
              <a:gd name="connsiteY51" fmla="*/ 2980007 h 6858000"/>
              <a:gd name="connsiteX52" fmla="*/ 111003 w 6292079"/>
              <a:gd name="connsiteY52" fmla="*/ 2914025 h 6858000"/>
              <a:gd name="connsiteX53" fmla="*/ 98482 w 6292079"/>
              <a:gd name="connsiteY53" fmla="*/ 2847042 h 6858000"/>
              <a:gd name="connsiteX54" fmla="*/ 97880 w 6292079"/>
              <a:gd name="connsiteY54" fmla="*/ 2789385 h 6858000"/>
              <a:gd name="connsiteX55" fmla="*/ 104654 w 6292079"/>
              <a:gd name="connsiteY55" fmla="*/ 2785130 h 6858000"/>
              <a:gd name="connsiteX56" fmla="*/ 105266 w 6292079"/>
              <a:gd name="connsiteY56" fmla="*/ 2777753 h 6858000"/>
              <a:gd name="connsiteX57" fmla="*/ 167835 w 6292079"/>
              <a:gd name="connsiteY57" fmla="*/ 2669363 h 6858000"/>
              <a:gd name="connsiteX58" fmla="*/ 202206 w 6292079"/>
              <a:gd name="connsiteY58" fmla="*/ 2562841 h 6858000"/>
              <a:gd name="connsiteX59" fmla="*/ 213902 w 6292079"/>
              <a:gd name="connsiteY59" fmla="*/ 2508449 h 6858000"/>
              <a:gd name="connsiteX60" fmla="*/ 233809 w 6292079"/>
              <a:gd name="connsiteY60" fmla="*/ 2449158 h 6858000"/>
              <a:gd name="connsiteX61" fmla="*/ 237400 w 6292079"/>
              <a:gd name="connsiteY61" fmla="*/ 2386081 h 6858000"/>
              <a:gd name="connsiteX62" fmla="*/ 235660 w 6292079"/>
              <a:gd name="connsiteY62" fmla="*/ 2226872 h 6858000"/>
              <a:gd name="connsiteX63" fmla="*/ 250116 w 6292079"/>
              <a:gd name="connsiteY63" fmla="*/ 2186312 h 6858000"/>
              <a:gd name="connsiteX64" fmla="*/ 285163 w 6292079"/>
              <a:gd name="connsiteY64" fmla="*/ 2054201 h 6858000"/>
              <a:gd name="connsiteX65" fmla="*/ 297869 w 6292079"/>
              <a:gd name="connsiteY65" fmla="*/ 2009411 h 6858000"/>
              <a:gd name="connsiteX66" fmla="*/ 339406 w 6292079"/>
              <a:gd name="connsiteY66" fmla="*/ 1985345 h 6858000"/>
              <a:gd name="connsiteX67" fmla="*/ 380873 w 6292079"/>
              <a:gd name="connsiteY67" fmla="*/ 1908912 h 6858000"/>
              <a:gd name="connsiteX68" fmla="*/ 399636 w 6292079"/>
              <a:gd name="connsiteY68" fmla="*/ 1815242 h 6858000"/>
              <a:gd name="connsiteX69" fmla="*/ 374372 w 6292079"/>
              <a:gd name="connsiteY69" fmla="*/ 1616165 h 6858000"/>
              <a:gd name="connsiteX70" fmla="*/ 392730 w 6292079"/>
              <a:gd name="connsiteY70" fmla="*/ 1566131 h 6858000"/>
              <a:gd name="connsiteX71" fmla="*/ 372639 w 6292079"/>
              <a:gd name="connsiteY71" fmla="*/ 1478507 h 6858000"/>
              <a:gd name="connsiteX72" fmla="*/ 401555 w 6292079"/>
              <a:gd name="connsiteY72" fmla="*/ 1428806 h 6858000"/>
              <a:gd name="connsiteX73" fmla="*/ 410243 w 6292079"/>
              <a:gd name="connsiteY73" fmla="*/ 1415134 h 6858000"/>
              <a:gd name="connsiteX74" fmla="*/ 411524 w 6292079"/>
              <a:gd name="connsiteY74" fmla="*/ 1406469 h 6858000"/>
              <a:gd name="connsiteX75" fmla="*/ 408887 w 6292079"/>
              <a:gd name="connsiteY75" fmla="*/ 1392331 h 6858000"/>
              <a:gd name="connsiteX76" fmla="*/ 414309 w 6292079"/>
              <a:gd name="connsiteY76" fmla="*/ 1387628 h 6858000"/>
              <a:gd name="connsiteX77" fmla="*/ 415362 w 6292079"/>
              <a:gd name="connsiteY77" fmla="*/ 1380497 h 6858000"/>
              <a:gd name="connsiteX78" fmla="*/ 421850 w 6292079"/>
              <a:gd name="connsiteY78" fmla="*/ 1331725 h 6858000"/>
              <a:gd name="connsiteX79" fmla="*/ 417310 w 6292079"/>
              <a:gd name="connsiteY79" fmla="*/ 1256042 h 6858000"/>
              <a:gd name="connsiteX80" fmla="*/ 415023 w 6292079"/>
              <a:gd name="connsiteY80" fmla="*/ 1150134 h 6858000"/>
              <a:gd name="connsiteX81" fmla="*/ 406174 w 6292079"/>
              <a:gd name="connsiteY81" fmla="*/ 1005645 h 6858000"/>
              <a:gd name="connsiteX82" fmla="*/ 431864 w 6292079"/>
              <a:gd name="connsiteY82" fmla="*/ 899691 h 6858000"/>
              <a:gd name="connsiteX83" fmla="*/ 462617 w 6292079"/>
              <a:gd name="connsiteY83" fmla="*/ 689088 h 6858000"/>
              <a:gd name="connsiteX84" fmla="*/ 510810 w 6292079"/>
              <a:gd name="connsiteY84" fmla="*/ 526328 h 6858000"/>
              <a:gd name="connsiteX85" fmla="*/ 542477 w 6292079"/>
              <a:gd name="connsiteY85" fmla="*/ 433873 h 6858000"/>
              <a:gd name="connsiteX86" fmla="*/ 549936 w 6292079"/>
              <a:gd name="connsiteY86" fmla="*/ 301688 h 6858000"/>
              <a:gd name="connsiteX87" fmla="*/ 554757 w 6292079"/>
              <a:gd name="connsiteY87" fmla="*/ 279945 h 6858000"/>
              <a:gd name="connsiteX88" fmla="*/ 550124 w 6292079"/>
              <a:gd name="connsiteY88" fmla="*/ 248508 h 6858000"/>
              <a:gd name="connsiteX89" fmla="*/ 530424 w 6292079"/>
              <a:gd name="connsiteY89" fmla="*/ 122373 h 6858000"/>
              <a:gd name="connsiteX90" fmla="*/ 504802 w 6292079"/>
              <a:gd name="connsiteY90" fmla="*/ 218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92079" h="6858000">
                <a:moveTo>
                  <a:pt x="509785" y="0"/>
                </a:moveTo>
                <a:lnTo>
                  <a:pt x="4089208" y="0"/>
                </a:lnTo>
                <a:lnTo>
                  <a:pt x="4500513" y="0"/>
                </a:lnTo>
                <a:lnTo>
                  <a:pt x="4642260" y="0"/>
                </a:lnTo>
                <a:lnTo>
                  <a:pt x="6127274" y="0"/>
                </a:lnTo>
                <a:lnTo>
                  <a:pt x="6292079" y="0"/>
                </a:lnTo>
                <a:lnTo>
                  <a:pt x="6292079" y="6858000"/>
                </a:lnTo>
                <a:lnTo>
                  <a:pt x="6127274" y="6858000"/>
                </a:lnTo>
                <a:lnTo>
                  <a:pt x="4642260" y="6858000"/>
                </a:lnTo>
                <a:lnTo>
                  <a:pt x="4500513" y="6858000"/>
                </a:lnTo>
                <a:lnTo>
                  <a:pt x="4089208" y="6858000"/>
                </a:lnTo>
                <a:lnTo>
                  <a:pt x="435967" y="6858000"/>
                </a:lnTo>
                <a:lnTo>
                  <a:pt x="439099" y="6835478"/>
                </a:lnTo>
                <a:cubicBezTo>
                  <a:pt x="443053" y="6807961"/>
                  <a:pt x="446597" y="6775838"/>
                  <a:pt x="443695" y="6725985"/>
                </a:cubicBezTo>
                <a:cubicBezTo>
                  <a:pt x="406361" y="6709462"/>
                  <a:pt x="444551" y="6685701"/>
                  <a:pt x="428041" y="6661430"/>
                </a:cubicBezTo>
                <a:cubicBezTo>
                  <a:pt x="415709" y="6603739"/>
                  <a:pt x="402107" y="6561674"/>
                  <a:pt x="376884" y="6504597"/>
                </a:cubicBezTo>
                <a:cubicBezTo>
                  <a:pt x="304684" y="6477597"/>
                  <a:pt x="338577" y="6353549"/>
                  <a:pt x="269239" y="6290076"/>
                </a:cubicBezTo>
                <a:cubicBezTo>
                  <a:pt x="241348" y="6225029"/>
                  <a:pt x="266460" y="6201087"/>
                  <a:pt x="219811" y="6127001"/>
                </a:cubicBezTo>
                <a:cubicBezTo>
                  <a:pt x="241964" y="6106503"/>
                  <a:pt x="210775" y="6088480"/>
                  <a:pt x="205094" y="6073766"/>
                </a:cubicBezTo>
                <a:cubicBezTo>
                  <a:pt x="195202" y="6057134"/>
                  <a:pt x="163788" y="6050649"/>
                  <a:pt x="150183" y="6014538"/>
                </a:cubicBezTo>
                <a:cubicBezTo>
                  <a:pt x="131236" y="5955076"/>
                  <a:pt x="160082" y="5847195"/>
                  <a:pt x="117093" y="5729681"/>
                </a:cubicBezTo>
                <a:cubicBezTo>
                  <a:pt x="106713" y="5695413"/>
                  <a:pt x="63130" y="5649897"/>
                  <a:pt x="46363" y="5613732"/>
                </a:cubicBezTo>
                <a:lnTo>
                  <a:pt x="29717" y="5572630"/>
                </a:lnTo>
                <a:lnTo>
                  <a:pt x="32614" y="5564839"/>
                </a:lnTo>
                <a:lnTo>
                  <a:pt x="34209" y="5564057"/>
                </a:lnTo>
                <a:lnTo>
                  <a:pt x="17311" y="5442591"/>
                </a:lnTo>
                <a:cubicBezTo>
                  <a:pt x="14639" y="5436675"/>
                  <a:pt x="13713" y="5428633"/>
                  <a:pt x="16750" y="5415829"/>
                </a:cubicBezTo>
                <a:lnTo>
                  <a:pt x="18217" y="5412980"/>
                </a:lnTo>
                <a:lnTo>
                  <a:pt x="12055" y="5390064"/>
                </a:lnTo>
                <a:cubicBezTo>
                  <a:pt x="9079" y="5382538"/>
                  <a:pt x="5182" y="5375682"/>
                  <a:pt x="0" y="5369830"/>
                </a:cubicBezTo>
                <a:cubicBezTo>
                  <a:pt x="31894" y="5299689"/>
                  <a:pt x="23872" y="5225525"/>
                  <a:pt x="32211" y="5145466"/>
                </a:cubicBezTo>
                <a:cubicBezTo>
                  <a:pt x="34746" y="5048037"/>
                  <a:pt x="41698" y="4890019"/>
                  <a:pt x="40891" y="4778922"/>
                </a:cubicBezTo>
                <a:cubicBezTo>
                  <a:pt x="9869" y="4689468"/>
                  <a:pt x="28501" y="4651846"/>
                  <a:pt x="16777" y="4554239"/>
                </a:cubicBezTo>
                <a:cubicBezTo>
                  <a:pt x="56871" y="4507954"/>
                  <a:pt x="15779" y="4455514"/>
                  <a:pt x="25115" y="4402702"/>
                </a:cubicBezTo>
                <a:cubicBezTo>
                  <a:pt x="-10420" y="4412229"/>
                  <a:pt x="47425" y="4340221"/>
                  <a:pt x="8134" y="4331397"/>
                </a:cubicBezTo>
                <a:lnTo>
                  <a:pt x="21852" y="4299998"/>
                </a:lnTo>
                <a:lnTo>
                  <a:pt x="24178" y="4280659"/>
                </a:lnTo>
                <a:lnTo>
                  <a:pt x="33357" y="4276475"/>
                </a:lnTo>
                <a:lnTo>
                  <a:pt x="42965" y="4248279"/>
                </a:lnTo>
                <a:cubicBezTo>
                  <a:pt x="45246" y="4237522"/>
                  <a:pt x="46159" y="4225720"/>
                  <a:pt x="44865" y="4212329"/>
                </a:cubicBezTo>
                <a:cubicBezTo>
                  <a:pt x="25826" y="4166207"/>
                  <a:pt x="69917" y="4097341"/>
                  <a:pt x="44366" y="4040266"/>
                </a:cubicBezTo>
                <a:cubicBezTo>
                  <a:pt x="38101" y="4019019"/>
                  <a:pt x="37876" y="3951695"/>
                  <a:pt x="49504" y="3938016"/>
                </a:cubicBezTo>
                <a:cubicBezTo>
                  <a:pt x="51863" y="3923784"/>
                  <a:pt x="47442" y="3907760"/>
                  <a:pt x="59997" y="3900263"/>
                </a:cubicBezTo>
                <a:cubicBezTo>
                  <a:pt x="75066" y="3888337"/>
                  <a:pt x="50846" y="3841280"/>
                  <a:pt x="68907" y="3846813"/>
                </a:cubicBezTo>
                <a:cubicBezTo>
                  <a:pt x="52296" y="3813347"/>
                  <a:pt x="68378" y="3745138"/>
                  <a:pt x="75836" y="3715292"/>
                </a:cubicBezTo>
                <a:cubicBezTo>
                  <a:pt x="78813" y="3662330"/>
                  <a:pt x="86378" y="3567665"/>
                  <a:pt x="86775" y="3529044"/>
                </a:cubicBezTo>
                <a:cubicBezTo>
                  <a:pt x="89267" y="3527082"/>
                  <a:pt x="91576" y="3524572"/>
                  <a:pt x="93628" y="3521593"/>
                </a:cubicBezTo>
                <a:cubicBezTo>
                  <a:pt x="105546" y="3504295"/>
                  <a:pt x="106408" y="3475272"/>
                  <a:pt x="95551" y="3456775"/>
                </a:cubicBezTo>
                <a:cubicBezTo>
                  <a:pt x="61828" y="3371150"/>
                  <a:pt x="64401" y="3295875"/>
                  <a:pt x="58296" y="3224475"/>
                </a:cubicBezTo>
                <a:cubicBezTo>
                  <a:pt x="55319" y="3144058"/>
                  <a:pt x="94983" y="3200876"/>
                  <a:pt x="63270" y="3097947"/>
                </a:cubicBezTo>
                <a:cubicBezTo>
                  <a:pt x="77539" y="3088512"/>
                  <a:pt x="78452" y="3075895"/>
                  <a:pt x="72130" y="3053885"/>
                </a:cubicBezTo>
                <a:cubicBezTo>
                  <a:pt x="71735" y="3014911"/>
                  <a:pt x="107041" y="3021320"/>
                  <a:pt x="86532" y="2980007"/>
                </a:cubicBezTo>
                <a:lnTo>
                  <a:pt x="111003" y="2914025"/>
                </a:lnTo>
                <a:cubicBezTo>
                  <a:pt x="105238" y="2917158"/>
                  <a:pt x="98864" y="2862805"/>
                  <a:pt x="98482" y="2847042"/>
                </a:cubicBezTo>
                <a:cubicBezTo>
                  <a:pt x="100672" y="2813890"/>
                  <a:pt x="74268" y="2807204"/>
                  <a:pt x="97880" y="2789385"/>
                </a:cubicBezTo>
                <a:lnTo>
                  <a:pt x="104654" y="2785130"/>
                </a:lnTo>
                <a:cubicBezTo>
                  <a:pt x="104858" y="2782671"/>
                  <a:pt x="105062" y="2780212"/>
                  <a:pt x="105266" y="2777753"/>
                </a:cubicBezTo>
                <a:cubicBezTo>
                  <a:pt x="106158" y="2754272"/>
                  <a:pt x="151678" y="2705182"/>
                  <a:pt x="167835" y="2669363"/>
                </a:cubicBezTo>
                <a:lnTo>
                  <a:pt x="202206" y="2562841"/>
                </a:lnTo>
                <a:lnTo>
                  <a:pt x="213902" y="2508449"/>
                </a:lnTo>
                <a:lnTo>
                  <a:pt x="233809" y="2449158"/>
                </a:lnTo>
                <a:cubicBezTo>
                  <a:pt x="251664" y="2436763"/>
                  <a:pt x="229153" y="2410096"/>
                  <a:pt x="237400" y="2386081"/>
                </a:cubicBezTo>
                <a:cubicBezTo>
                  <a:pt x="227267" y="2347359"/>
                  <a:pt x="241573" y="2261841"/>
                  <a:pt x="235660" y="2226872"/>
                </a:cubicBezTo>
                <a:cubicBezTo>
                  <a:pt x="251820" y="2220679"/>
                  <a:pt x="261258" y="2210661"/>
                  <a:pt x="250116" y="2186312"/>
                </a:cubicBezTo>
                <a:lnTo>
                  <a:pt x="285163" y="2054201"/>
                </a:lnTo>
                <a:cubicBezTo>
                  <a:pt x="307497" y="2045213"/>
                  <a:pt x="272623" y="2017046"/>
                  <a:pt x="297869" y="2009411"/>
                </a:cubicBezTo>
                <a:cubicBezTo>
                  <a:pt x="320898" y="2035913"/>
                  <a:pt x="315992" y="1967554"/>
                  <a:pt x="339406" y="1985345"/>
                </a:cubicBezTo>
                <a:cubicBezTo>
                  <a:pt x="353240" y="1968595"/>
                  <a:pt x="370836" y="1937261"/>
                  <a:pt x="380873" y="1908912"/>
                </a:cubicBezTo>
                <a:cubicBezTo>
                  <a:pt x="350104" y="1811824"/>
                  <a:pt x="395613" y="1878362"/>
                  <a:pt x="399636" y="1815242"/>
                </a:cubicBezTo>
                <a:cubicBezTo>
                  <a:pt x="398754" y="1757178"/>
                  <a:pt x="409420" y="1701224"/>
                  <a:pt x="374372" y="1616165"/>
                </a:cubicBezTo>
                <a:cubicBezTo>
                  <a:pt x="373220" y="1574646"/>
                  <a:pt x="393018" y="1589074"/>
                  <a:pt x="392730" y="1566131"/>
                </a:cubicBezTo>
                <a:cubicBezTo>
                  <a:pt x="365412" y="1510101"/>
                  <a:pt x="394197" y="1511406"/>
                  <a:pt x="372639" y="1478507"/>
                </a:cubicBezTo>
                <a:cubicBezTo>
                  <a:pt x="377761" y="1454951"/>
                  <a:pt x="391457" y="1440777"/>
                  <a:pt x="401555" y="1428806"/>
                </a:cubicBezTo>
                <a:lnTo>
                  <a:pt x="410243" y="1415134"/>
                </a:lnTo>
                <a:lnTo>
                  <a:pt x="411524" y="1406469"/>
                </a:lnTo>
                <a:lnTo>
                  <a:pt x="408887" y="1392331"/>
                </a:lnTo>
                <a:lnTo>
                  <a:pt x="414309" y="1387628"/>
                </a:lnTo>
                <a:lnTo>
                  <a:pt x="415362" y="1380497"/>
                </a:lnTo>
                <a:cubicBezTo>
                  <a:pt x="418872" y="1361702"/>
                  <a:pt x="422095" y="1344022"/>
                  <a:pt x="421850" y="1331725"/>
                </a:cubicBezTo>
                <a:cubicBezTo>
                  <a:pt x="433626" y="1321844"/>
                  <a:pt x="424854" y="1278095"/>
                  <a:pt x="417310" y="1256042"/>
                </a:cubicBezTo>
                <a:cubicBezTo>
                  <a:pt x="413501" y="1216720"/>
                  <a:pt x="436826" y="1191313"/>
                  <a:pt x="415023" y="1150134"/>
                </a:cubicBezTo>
                <a:cubicBezTo>
                  <a:pt x="409434" y="1105134"/>
                  <a:pt x="413370" y="1057259"/>
                  <a:pt x="406174" y="1005645"/>
                </a:cubicBezTo>
                <a:cubicBezTo>
                  <a:pt x="395775" y="973629"/>
                  <a:pt x="433727" y="963997"/>
                  <a:pt x="431864" y="899691"/>
                </a:cubicBezTo>
                <a:cubicBezTo>
                  <a:pt x="435076" y="846170"/>
                  <a:pt x="459107" y="752452"/>
                  <a:pt x="462617" y="689088"/>
                </a:cubicBezTo>
                <a:cubicBezTo>
                  <a:pt x="447384" y="623113"/>
                  <a:pt x="508572" y="589979"/>
                  <a:pt x="510810" y="526328"/>
                </a:cubicBezTo>
                <a:cubicBezTo>
                  <a:pt x="481634" y="460515"/>
                  <a:pt x="546528" y="487988"/>
                  <a:pt x="542477" y="433873"/>
                </a:cubicBezTo>
                <a:cubicBezTo>
                  <a:pt x="514702" y="343844"/>
                  <a:pt x="563781" y="437996"/>
                  <a:pt x="549936" y="301688"/>
                </a:cubicBezTo>
                <a:cubicBezTo>
                  <a:pt x="545577" y="293639"/>
                  <a:pt x="549120" y="277645"/>
                  <a:pt x="554757" y="279945"/>
                </a:cubicBezTo>
                <a:cubicBezTo>
                  <a:pt x="552714" y="271180"/>
                  <a:pt x="541267" y="249562"/>
                  <a:pt x="550124" y="248508"/>
                </a:cubicBezTo>
                <a:cubicBezTo>
                  <a:pt x="549604" y="205525"/>
                  <a:pt x="542818" y="162084"/>
                  <a:pt x="530424" y="122373"/>
                </a:cubicBezTo>
                <a:cubicBezTo>
                  <a:pt x="542727" y="41074"/>
                  <a:pt x="502709" y="81459"/>
                  <a:pt x="504802" y="21894"/>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asellaDiTesto 8">
            <a:extLst>
              <a:ext uri="{FF2B5EF4-FFF2-40B4-BE49-F238E27FC236}">
                <a16:creationId xmlns:a16="http://schemas.microsoft.com/office/drawing/2014/main" id="{9F4FA32C-E44F-58C5-999C-692A27E22B27}"/>
              </a:ext>
            </a:extLst>
          </p:cNvPr>
          <p:cNvSpPr txBox="1"/>
          <p:nvPr/>
        </p:nvSpPr>
        <p:spPr>
          <a:xfrm>
            <a:off x="7034256" y="603624"/>
            <a:ext cx="4266089" cy="5650754"/>
          </a:xfrm>
          <a:prstGeom prst="rect">
            <a:avLst/>
          </a:prstGeom>
        </p:spPr>
        <p:txBody>
          <a:bodyPr vert="horz" lIns="91440" tIns="45720" rIns="91440" bIns="45720" rtlCol="0" anchor="ctr">
            <a:normAutofit/>
          </a:bodyPr>
          <a:lstStyle/>
          <a:p>
            <a:pPr>
              <a:spcAft>
                <a:spcPts val="600"/>
              </a:spcAft>
            </a:pPr>
            <a:r>
              <a:rPr lang="en-US" spc="50" dirty="0">
                <a:solidFill>
                  <a:schemeClr val="tx1">
                    <a:lumMod val="85000"/>
                    <a:lumOff val="15000"/>
                  </a:schemeClr>
                </a:solidFill>
                <a:ea typeface="Batang" panose="02030600000101010101" pitchFamily="18" charset="-127"/>
              </a:rPr>
              <a:t>Una volta </a:t>
            </a:r>
            <a:r>
              <a:rPr lang="en-US" spc="50" dirty="0" err="1">
                <a:solidFill>
                  <a:schemeClr val="tx1">
                    <a:lumMod val="85000"/>
                    <a:lumOff val="15000"/>
                  </a:schemeClr>
                </a:solidFill>
                <a:ea typeface="Batang" panose="02030600000101010101" pitchFamily="18" charset="-127"/>
              </a:rPr>
              <a:t>inseriti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i</a:t>
            </a:r>
            <a:r>
              <a:rPr lang="en-US" spc="50" dirty="0">
                <a:solidFill>
                  <a:schemeClr val="tx1">
                    <a:lumMod val="85000"/>
                    <a:lumOff val="15000"/>
                  </a:schemeClr>
                </a:solidFill>
                <a:ea typeface="Batang" panose="02030600000101010101" pitchFamily="18" charset="-127"/>
              </a:rPr>
              <a:t> dataset con </a:t>
            </a:r>
            <a:r>
              <a:rPr lang="en-US" spc="50" dirty="0" err="1">
                <a:solidFill>
                  <a:schemeClr val="tx1">
                    <a:lumMod val="85000"/>
                    <a:lumOff val="15000"/>
                  </a:schemeClr>
                </a:solidFill>
                <a:ea typeface="Batang" panose="02030600000101010101" pitchFamily="18" charset="-127"/>
              </a:rPr>
              <a:t>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relativi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collegamenti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si</a:t>
            </a:r>
            <a:r>
              <a:rPr lang="en-US" spc="50" dirty="0">
                <a:solidFill>
                  <a:schemeClr val="tx1">
                    <a:lumMod val="85000"/>
                    <a:lumOff val="15000"/>
                  </a:schemeClr>
                </a:solidFill>
                <a:ea typeface="Batang" panose="02030600000101010101" pitchFamily="18" charset="-127"/>
              </a:rPr>
              <a:t> è </a:t>
            </a:r>
            <a:r>
              <a:rPr lang="en-US" spc="50" dirty="0" err="1">
                <a:solidFill>
                  <a:schemeClr val="tx1">
                    <a:lumMod val="85000"/>
                    <a:lumOff val="15000"/>
                  </a:schemeClr>
                </a:solidFill>
                <a:ea typeface="Batang" panose="02030600000101010101" pitchFamily="18" charset="-127"/>
              </a:rPr>
              <a:t>passato</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alla</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rappresentazione</a:t>
            </a:r>
            <a:r>
              <a:rPr lang="en-US" spc="50" dirty="0">
                <a:solidFill>
                  <a:schemeClr val="tx1">
                    <a:lumMod val="85000"/>
                    <a:lumOff val="15000"/>
                  </a:schemeClr>
                </a:solidFill>
                <a:ea typeface="Batang" panose="02030600000101010101" pitchFamily="18" charset="-127"/>
              </a:rPr>
              <a:t>.</a:t>
            </a:r>
          </a:p>
          <a:p>
            <a:pPr>
              <a:spcAft>
                <a:spcPts val="600"/>
              </a:spcAft>
            </a:pPr>
            <a:endParaRPr lang="en-US" spc="50" dirty="0">
              <a:solidFill>
                <a:schemeClr val="tx1">
                  <a:lumMod val="85000"/>
                  <a:lumOff val="15000"/>
                </a:schemeClr>
              </a:solidFill>
              <a:ea typeface="Batang" panose="02030600000101010101" pitchFamily="18" charset="-127"/>
            </a:endParaRPr>
          </a:p>
          <a:p>
            <a:pPr>
              <a:spcAft>
                <a:spcPts val="600"/>
              </a:spcAft>
            </a:pPr>
            <a:r>
              <a:rPr lang="en-US" spc="50" dirty="0" err="1">
                <a:solidFill>
                  <a:schemeClr val="tx1">
                    <a:lumMod val="85000"/>
                    <a:lumOff val="15000"/>
                  </a:schemeClr>
                </a:solidFill>
                <a:ea typeface="Batang" panose="02030600000101010101" pitchFamily="18" charset="-127"/>
              </a:rPr>
              <a:t>Ciò</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che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risalta</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all’occhio</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dai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dati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ricavati</a:t>
            </a:r>
            <a:r>
              <a:rPr lang="en-US" spc="50" dirty="0">
                <a:solidFill>
                  <a:schemeClr val="tx1">
                    <a:lumMod val="85000"/>
                    <a:lumOff val="15000"/>
                  </a:schemeClr>
                </a:solidFill>
                <a:ea typeface="Batang" panose="02030600000101010101" pitchFamily="18" charset="-127"/>
              </a:rPr>
              <a:t> ed </a:t>
            </a:r>
            <a:r>
              <a:rPr lang="en-US" spc="50" dirty="0" err="1">
                <a:solidFill>
                  <a:schemeClr val="tx1">
                    <a:lumMod val="85000"/>
                    <a:lumOff val="15000"/>
                  </a:schemeClr>
                </a:solidFill>
                <a:ea typeface="Batang" panose="02030600000101010101" pitchFamily="18" charset="-127"/>
              </a:rPr>
              <a:t>elaborati</a:t>
            </a:r>
            <a:r>
              <a:rPr lang="en-US" spc="50" dirty="0">
                <a:solidFill>
                  <a:schemeClr val="tx1">
                    <a:lumMod val="85000"/>
                    <a:lumOff val="15000"/>
                  </a:schemeClr>
                </a:solidFill>
                <a:ea typeface="Batang" panose="02030600000101010101" pitchFamily="18" charset="-127"/>
              </a:rPr>
              <a:t> è la </a:t>
            </a:r>
            <a:r>
              <a:rPr lang="en-US" spc="50" dirty="0" err="1">
                <a:solidFill>
                  <a:schemeClr val="tx1">
                    <a:lumMod val="85000"/>
                    <a:lumOff val="15000"/>
                  </a:schemeClr>
                </a:solidFill>
                <a:ea typeface="Batang" panose="02030600000101010101" pitchFamily="18" charset="-127"/>
              </a:rPr>
              <a:t>preponderanza</a:t>
            </a:r>
            <a:r>
              <a:rPr lang="en-US" spc="50" dirty="0">
                <a:solidFill>
                  <a:schemeClr val="tx1">
                    <a:lumMod val="85000"/>
                    <a:lumOff val="15000"/>
                  </a:schemeClr>
                </a:solidFill>
                <a:ea typeface="Batang" panose="02030600000101010101" pitchFamily="18" charset="-127"/>
              </a:rPr>
              <a:t> in </a:t>
            </a:r>
            <a:r>
              <a:rPr lang="en-US" spc="50" dirty="0" err="1">
                <a:solidFill>
                  <a:schemeClr val="tx1">
                    <a:lumMod val="85000"/>
                    <a:lumOff val="15000"/>
                  </a:schemeClr>
                </a:solidFill>
                <a:ea typeface="Batang" panose="02030600000101010101" pitchFamily="18" charset="-127"/>
              </a:rPr>
              <a:t>ambito</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dei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finanziamenti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pubblici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delle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istituzioni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statali</a:t>
            </a:r>
            <a:r>
              <a:rPr lang="en-US" spc="50" dirty="0">
                <a:solidFill>
                  <a:schemeClr val="tx1">
                    <a:lumMod val="85000"/>
                    <a:lumOff val="15000"/>
                  </a:schemeClr>
                </a:solidFill>
                <a:ea typeface="Batang" panose="02030600000101010101" pitchFamily="18" charset="-127"/>
              </a:rPr>
              <a:t> (26% del </a:t>
            </a:r>
            <a:r>
              <a:rPr lang="en-US" spc="50" dirty="0" err="1">
                <a:solidFill>
                  <a:schemeClr val="tx1">
                    <a:lumMod val="85000"/>
                    <a:lumOff val="15000"/>
                  </a:schemeClr>
                </a:solidFill>
                <a:ea typeface="Batang" panose="02030600000101010101" pitchFamily="18" charset="-127"/>
              </a:rPr>
              <a:t>totale</a:t>
            </a:r>
            <a:r>
              <a:rPr lang="en-US" spc="50" dirty="0">
                <a:solidFill>
                  <a:schemeClr val="tx1">
                    <a:lumMod val="85000"/>
                    <a:lumOff val="15000"/>
                  </a:schemeClr>
                </a:solidFill>
                <a:ea typeface="Batang" panose="02030600000101010101" pitchFamily="18" charset="-127"/>
              </a:rPr>
              <a:t>) e </a:t>
            </a:r>
            <a:r>
              <a:rPr lang="en-US" spc="50" dirty="0" err="1">
                <a:solidFill>
                  <a:schemeClr val="tx1">
                    <a:lumMod val="85000"/>
                    <a:lumOff val="15000"/>
                  </a:schemeClr>
                </a:solidFill>
                <a:ea typeface="Batang" panose="02030600000101010101" pitchFamily="18" charset="-127"/>
              </a:rPr>
              <a:t>comunitarie</a:t>
            </a:r>
            <a:r>
              <a:rPr lang="en-US" spc="50" dirty="0">
                <a:solidFill>
                  <a:schemeClr val="tx1">
                    <a:lumMod val="85000"/>
                    <a:lumOff val="15000"/>
                  </a:schemeClr>
                </a:solidFill>
                <a:ea typeface="Batang" panose="02030600000101010101" pitchFamily="18" charset="-127"/>
              </a:rPr>
              <a:t> (25% del </a:t>
            </a:r>
            <a:r>
              <a:rPr lang="en-US" spc="50" dirty="0" err="1">
                <a:solidFill>
                  <a:schemeClr val="tx1">
                    <a:lumMod val="85000"/>
                    <a:lumOff val="15000"/>
                  </a:schemeClr>
                </a:solidFill>
                <a:ea typeface="Batang" panose="02030600000101010101" pitchFamily="18" charset="-127"/>
              </a:rPr>
              <a:t>totale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ovvero</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coloro</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che</a:t>
            </a:r>
            <a:r>
              <a:rPr lang="en-US" spc="50" dirty="0">
                <a:solidFill>
                  <a:schemeClr val="tx1">
                    <a:lumMod val="85000"/>
                    <a:lumOff val="15000"/>
                  </a:schemeClr>
                </a:solidFill>
                <a:ea typeface="Batang" panose="02030600000101010101" pitchFamily="18" charset="-127"/>
              </a:rPr>
              <a:t> in </a:t>
            </a:r>
            <a:r>
              <a:rPr lang="en-US" spc="50" dirty="0" err="1">
                <a:solidFill>
                  <a:schemeClr val="tx1">
                    <a:lumMod val="85000"/>
                    <a:lumOff val="15000"/>
                  </a:schemeClr>
                </a:solidFill>
                <a:ea typeface="Batang" panose="02030600000101010101" pitchFamily="18" charset="-127"/>
              </a:rPr>
              <a:t>primis</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delineano</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linee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strategiche</a:t>
            </a:r>
            <a:r>
              <a:rPr lang="en-US" spc="50" dirty="0">
                <a:solidFill>
                  <a:schemeClr val="tx1">
                    <a:lumMod val="85000"/>
                    <a:lumOff val="15000"/>
                  </a:schemeClr>
                </a:solidFill>
                <a:ea typeface="Batang" panose="02030600000101010101" pitchFamily="18" charset="-127"/>
              </a:rPr>
              <a:t> di </a:t>
            </a:r>
            <a:r>
              <a:rPr lang="en-US" spc="50" dirty="0" err="1">
                <a:solidFill>
                  <a:schemeClr val="tx1">
                    <a:lumMod val="85000"/>
                    <a:lumOff val="15000"/>
                  </a:schemeClr>
                </a:solidFill>
                <a:ea typeface="Batang" panose="02030600000101010101" pitchFamily="18" charset="-127"/>
              </a:rPr>
              <a:t>intervento</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sia</a:t>
            </a:r>
            <a:r>
              <a:rPr lang="en-US" spc="50" dirty="0">
                <a:solidFill>
                  <a:schemeClr val="tx1">
                    <a:lumMod val="85000"/>
                    <a:lumOff val="15000"/>
                  </a:schemeClr>
                </a:solidFill>
                <a:ea typeface="Batang" panose="02030600000101010101" pitchFamily="18" charset="-127"/>
              </a:rPr>
              <a:t> in </a:t>
            </a:r>
            <a:r>
              <a:rPr lang="en-US" spc="50" dirty="0" err="1">
                <a:solidFill>
                  <a:schemeClr val="tx1">
                    <a:lumMod val="85000"/>
                    <a:lumOff val="15000"/>
                  </a:schemeClr>
                </a:solidFill>
                <a:ea typeface="Batang" panose="02030600000101010101" pitchFamily="18" charset="-127"/>
              </a:rPr>
              <a:t>maniera</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indipendente</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l’una</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dall’altra</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sia</a:t>
            </a:r>
            <a:r>
              <a:rPr lang="en-US" spc="50" dirty="0">
                <a:solidFill>
                  <a:schemeClr val="tx1">
                    <a:lumMod val="85000"/>
                    <a:lumOff val="15000"/>
                  </a:schemeClr>
                </a:solidFill>
                <a:ea typeface="Batang" panose="02030600000101010101" pitchFamily="18" charset="-127"/>
              </a:rPr>
              <a:t> in </a:t>
            </a:r>
            <a:r>
              <a:rPr lang="en-US" spc="50" dirty="0" err="1">
                <a:solidFill>
                  <a:schemeClr val="tx1">
                    <a:lumMod val="85000"/>
                    <a:lumOff val="15000"/>
                  </a:schemeClr>
                </a:solidFill>
                <a:ea typeface="Batang" panose="02030600000101010101" pitchFamily="18" charset="-127"/>
              </a:rPr>
              <a:t>maniera</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sinergica</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su</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obiettivi</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spesso</a:t>
            </a:r>
            <a:r>
              <a:rPr lang="en-US" spc="50" dirty="0">
                <a:solidFill>
                  <a:schemeClr val="tx1">
                    <a:lumMod val="85000"/>
                    <a:lumOff val="15000"/>
                  </a:schemeClr>
                </a:solidFill>
                <a:ea typeface="Batang" panose="02030600000101010101" pitchFamily="18" charset="-127"/>
              </a:rPr>
              <a:t> </a:t>
            </a:r>
            <a:r>
              <a:rPr lang="en-US" spc="50" dirty="0" err="1">
                <a:solidFill>
                  <a:schemeClr val="tx1">
                    <a:lumMod val="85000"/>
                    <a:lumOff val="15000"/>
                  </a:schemeClr>
                </a:solidFill>
                <a:ea typeface="Batang" panose="02030600000101010101" pitchFamily="18" charset="-127"/>
              </a:rPr>
              <a:t>comuni</a:t>
            </a:r>
            <a:endParaRPr lang="en-US" spc="50" dirty="0">
              <a:solidFill>
                <a:schemeClr val="tx1">
                  <a:lumMod val="85000"/>
                  <a:lumOff val="15000"/>
                </a:schemeClr>
              </a:solidFill>
              <a:ea typeface="Batang" panose="02030600000101010101" pitchFamily="18" charset="-127"/>
            </a:endParaRPr>
          </a:p>
        </p:txBody>
      </p:sp>
      <p:pic>
        <p:nvPicPr>
          <p:cNvPr id="8" name="Segnaposto contenuto 7">
            <a:extLst>
              <a:ext uri="{FF2B5EF4-FFF2-40B4-BE49-F238E27FC236}">
                <a16:creationId xmlns:a16="http://schemas.microsoft.com/office/drawing/2014/main" id="{787E3FC6-4EC5-3B02-9B73-440AE8C31BF1}"/>
              </a:ext>
            </a:extLst>
          </p:cNvPr>
          <p:cNvPicPr>
            <a:picLocks noGrp="1" noChangeAspect="1"/>
          </p:cNvPicPr>
          <p:nvPr>
            <p:ph idx="1"/>
          </p:nvPr>
        </p:nvPicPr>
        <p:blipFill>
          <a:blip r:embed="rId2"/>
          <a:stretch>
            <a:fillRect/>
          </a:stretch>
        </p:blipFill>
        <p:spPr>
          <a:xfrm>
            <a:off x="1233720" y="3783875"/>
            <a:ext cx="3919549" cy="1636411"/>
          </a:xfrm>
          <a:prstGeom prst="rect">
            <a:avLst/>
          </a:prstGeom>
        </p:spPr>
      </p:pic>
    </p:spTree>
    <p:extLst>
      <p:ext uri="{BB962C8B-B14F-4D97-AF65-F5344CB8AC3E}">
        <p14:creationId xmlns:p14="http://schemas.microsoft.com/office/powerpoint/2010/main" val="426845915"/>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551</TotalTime>
  <Words>1081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Batang</vt:lpstr>
      <vt:lpstr>Arial</vt:lpstr>
      <vt:lpstr>Bembo</vt:lpstr>
      <vt:lpstr>ArchiveVTI</vt:lpstr>
      <vt:lpstr>Analisi dei Progetti PNRR – OpenCUP</vt:lpstr>
      <vt:lpstr>Analisi dei Progetti Finanziati - PNRR e Copertura Finanziaria</vt:lpstr>
      <vt:lpstr>OBIETTIVI E STEP DI PROGETTO </vt:lpstr>
      <vt:lpstr>Descrizione dei Dataset</vt:lpstr>
      <vt:lpstr>Processo di Pre-elaborazione dei Dati con Python  Parte 1 </vt:lpstr>
      <vt:lpstr>Processo di Pre-elaborazione dei Dati con Python  Parte 2 </vt:lpstr>
      <vt:lpstr>Processo di Pre-elaborazione dei Dati con Python  Parte 3</vt:lpstr>
      <vt:lpstr>DA EXCEL A BI: STORIA DI UNA Struttura dello Star Schema in Power BI</vt:lpstr>
      <vt:lpstr>Visualizzazioni in Power BI - Panoramica dei Finanziamenti</vt:lpstr>
      <vt:lpstr>Analisi Settoriale e Stato del Progresso dei Progetti </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Pietro Vignoli</dc:creator>
  <cp:lastModifiedBy>Pietro Vignoli</cp:lastModifiedBy>
  <cp:revision>2</cp:revision>
  <dcterms:created xsi:type="dcterms:W3CDTF">2024-11-01T07:34:31Z</dcterms:created>
  <dcterms:modified xsi:type="dcterms:W3CDTF">2024-11-01T16:45:54Z</dcterms:modified>
</cp:coreProperties>
</file>