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1" r:id="rId3"/>
    <p:sldId id="257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90EA"/>
    <a:srgbClr val="FFD635"/>
    <a:srgbClr val="FF45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E2A2F-1B16-2EB4-B3E1-6A5431F2FB8F}" v="887" dt="2024-01-31T03:51:58.259"/>
    <p1510:client id="{A48E46FD-8D55-4B87-A9DA-24D8DECB6180}" v="61" dt="2024-01-31T02:54:42.295"/>
    <p1510:client id="{ACADB97F-4A9B-8340-86FC-CD0B0519146F}" v="1194" dt="2024-01-31T04:05:11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1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8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1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4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2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4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lage of many images&#10;&#10;Description automatically generated">
            <a:extLst>
              <a:ext uri="{FF2B5EF4-FFF2-40B4-BE49-F238E27FC236}">
                <a16:creationId xmlns:a16="http://schemas.microsoft.com/office/drawing/2014/main" id="{F77585CF-003C-90C7-3BE2-45F8C7B2E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76" r="9769"/>
          <a:stretch/>
        </p:blipFill>
        <p:spPr>
          <a:xfrm>
            <a:off x="4285861" y="0"/>
            <a:ext cx="7906139" cy="6857989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92970" cy="68580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613" y="1122363"/>
            <a:ext cx="3541909" cy="238760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r/place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613" y="3642421"/>
            <a:ext cx="3541909" cy="2387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by Kaden Buckley &amp; Brogan Pietrocini</a:t>
            </a:r>
            <a:endParaRPr lang="en-US"/>
          </a:p>
        </p:txBody>
      </p:sp>
      <p:pic>
        <p:nvPicPr>
          <p:cNvPr id="5" name="Picture 4" descr="A logo with a white face in a red circle&#10;&#10;Description automatically generated">
            <a:extLst>
              <a:ext uri="{FF2B5EF4-FFF2-40B4-BE49-F238E27FC236}">
                <a16:creationId xmlns:a16="http://schemas.microsoft.com/office/drawing/2014/main" id="{C14B5C54-7154-3301-846A-8F034FCE2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5" y="768302"/>
            <a:ext cx="3731491" cy="24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C462-6927-A6B3-AEAA-410E6467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88" y="550312"/>
            <a:ext cx="8223624" cy="922152"/>
          </a:xfrm>
        </p:spPr>
        <p:txBody>
          <a:bodyPr>
            <a:normAutofit fontScale="90000"/>
          </a:bodyPr>
          <a:lstStyle/>
          <a:p>
            <a:r>
              <a:rPr lang="en-US" err="1"/>
              <a:t>Jupyter</a:t>
            </a:r>
            <a:r>
              <a:rPr lang="en-US"/>
              <a:t> Notebook Data Processing &amp; Preparation</a:t>
            </a:r>
          </a:p>
        </p:txBody>
      </p:sp>
      <p:pic>
        <p:nvPicPr>
          <p:cNvPr id="5" name="Picture 4" descr="A logo with a white face in a red circle&#10;&#10;Description automatically generated">
            <a:extLst>
              <a:ext uri="{FF2B5EF4-FFF2-40B4-BE49-F238E27FC236}">
                <a16:creationId xmlns:a16="http://schemas.microsoft.com/office/drawing/2014/main" id="{6A36EEC2-C63C-B451-20E8-59FC47C69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620"/>
            <a:ext cx="923636" cy="615757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77A52FE-B30B-2484-F9F2-9F78A077D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36" y="1927371"/>
            <a:ext cx="4117123" cy="4372249"/>
          </a:xfrm>
          <a:prstGeom prst="rect">
            <a:avLst/>
          </a:prstGeom>
        </p:spPr>
      </p:pic>
      <p:pic>
        <p:nvPicPr>
          <p:cNvPr id="11" name="Content Placeholder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2BADC28-3BBD-6AAD-6AA2-CF0AED957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66899" y="1926910"/>
            <a:ext cx="5550789" cy="403653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38C1D0-0F57-F535-F36C-99991FF6DA5E}"/>
              </a:ext>
            </a:extLst>
          </p:cNvPr>
          <p:cNvSpPr txBox="1"/>
          <p:nvPr/>
        </p:nvSpPr>
        <p:spPr>
          <a:xfrm>
            <a:off x="840509" y="1557578"/>
            <a:ext cx="268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Step 1</a:t>
            </a:r>
            <a:r>
              <a:rPr lang="en-US"/>
              <a:t>: Unzip .</a:t>
            </a:r>
            <a:r>
              <a:rPr lang="en-US" err="1"/>
              <a:t>gzip</a:t>
            </a:r>
            <a:r>
              <a:rPr lang="en-US"/>
              <a:t> files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E7990-A539-950C-AA94-6204FEAFC063}"/>
              </a:ext>
            </a:extLst>
          </p:cNvPr>
          <p:cNvSpPr txBox="1"/>
          <p:nvPr/>
        </p:nvSpPr>
        <p:spPr>
          <a:xfrm>
            <a:off x="6096000" y="1557774"/>
            <a:ext cx="434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Step 2</a:t>
            </a:r>
            <a:r>
              <a:rPr lang="en-US"/>
              <a:t>: Combine .csv files into .parquet</a:t>
            </a:r>
          </a:p>
        </p:txBody>
      </p:sp>
    </p:spTree>
    <p:extLst>
      <p:ext uri="{BB962C8B-B14F-4D97-AF65-F5344CB8AC3E}">
        <p14:creationId xmlns:p14="http://schemas.microsoft.com/office/powerpoint/2010/main" val="318140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3B2A7-A44E-4940-9367-4788F280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DBF9A7D-DF04-4422-981B-76DFC7208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75937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8F978-2238-DACA-8675-4669E207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>
                <a:cs typeface="Posterama"/>
              </a:rPr>
              <a:t>Most Popular Pixel Colors</a:t>
            </a:r>
            <a:endParaRPr lang="en-US"/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70DDA95-97F8-4B64-28B5-1E9B652D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101" y="2264791"/>
            <a:ext cx="4070363" cy="403542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BB63BA7-8934-EAFF-E4DF-43C7ADBD2C11}"/>
              </a:ext>
            </a:extLst>
          </p:cNvPr>
          <p:cNvSpPr/>
          <p:nvPr/>
        </p:nvSpPr>
        <p:spPr>
          <a:xfrm>
            <a:off x="3001936" y="2992664"/>
            <a:ext cx="529379" cy="529379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5881E8-CE46-ADE8-7C19-3310DE2D17CD}"/>
              </a:ext>
            </a:extLst>
          </p:cNvPr>
          <p:cNvSpPr/>
          <p:nvPr/>
        </p:nvSpPr>
        <p:spPr>
          <a:xfrm>
            <a:off x="3001936" y="3637584"/>
            <a:ext cx="529379" cy="529379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B1D899-A4EB-0AD4-5412-A4DD08A38D55}"/>
              </a:ext>
            </a:extLst>
          </p:cNvPr>
          <p:cNvSpPr/>
          <p:nvPr/>
        </p:nvSpPr>
        <p:spPr>
          <a:xfrm>
            <a:off x="3001936" y="4282503"/>
            <a:ext cx="529379" cy="529379"/>
          </a:xfrm>
          <a:prstGeom prst="ellipse">
            <a:avLst/>
          </a:prstGeom>
          <a:solidFill>
            <a:srgbClr val="FF4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7CE209-775A-14C4-CF17-C50BD5FB6A62}"/>
              </a:ext>
            </a:extLst>
          </p:cNvPr>
          <p:cNvSpPr/>
          <p:nvPr/>
        </p:nvSpPr>
        <p:spPr>
          <a:xfrm>
            <a:off x="3001936" y="4927423"/>
            <a:ext cx="529379" cy="529379"/>
          </a:xfrm>
          <a:prstGeom prst="ellipse">
            <a:avLst/>
          </a:prstGeom>
          <a:solidFill>
            <a:srgbClr val="FFD6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C6FC0C-8603-F6F2-6EB3-4638D2027893}"/>
              </a:ext>
            </a:extLst>
          </p:cNvPr>
          <p:cNvSpPr/>
          <p:nvPr/>
        </p:nvSpPr>
        <p:spPr>
          <a:xfrm>
            <a:off x="3001936" y="5572343"/>
            <a:ext cx="529379" cy="529379"/>
          </a:xfrm>
          <a:prstGeom prst="ellipse">
            <a:avLst/>
          </a:prstGeom>
          <a:solidFill>
            <a:srgbClr val="3690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C57B1F-C6E0-99AA-8047-B82218769A32}"/>
              </a:ext>
            </a:extLst>
          </p:cNvPr>
          <p:cNvCxnSpPr>
            <a:cxnSpLocks/>
          </p:cNvCxnSpPr>
          <p:nvPr/>
        </p:nvCxnSpPr>
        <p:spPr>
          <a:xfrm>
            <a:off x="3639070" y="3358260"/>
            <a:ext cx="1311204" cy="118893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5B43A8-C365-2349-C65F-FD646257027D}"/>
              </a:ext>
            </a:extLst>
          </p:cNvPr>
          <p:cNvCxnSpPr>
            <a:cxnSpLocks/>
          </p:cNvCxnSpPr>
          <p:nvPr/>
        </p:nvCxnSpPr>
        <p:spPr>
          <a:xfrm>
            <a:off x="3639070" y="3952726"/>
            <a:ext cx="1311204" cy="91692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A845CB-CDAA-4E2D-B313-34D5F4648B9E}"/>
              </a:ext>
            </a:extLst>
          </p:cNvPr>
          <p:cNvCxnSpPr>
            <a:cxnSpLocks/>
          </p:cNvCxnSpPr>
          <p:nvPr/>
        </p:nvCxnSpPr>
        <p:spPr>
          <a:xfrm>
            <a:off x="3639070" y="4547193"/>
            <a:ext cx="1311204" cy="64492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C3CA37-0FDE-5912-4AF8-CAE74CC048B5}"/>
              </a:ext>
            </a:extLst>
          </p:cNvPr>
          <p:cNvCxnSpPr>
            <a:cxnSpLocks/>
          </p:cNvCxnSpPr>
          <p:nvPr/>
        </p:nvCxnSpPr>
        <p:spPr>
          <a:xfrm>
            <a:off x="3639070" y="5189902"/>
            <a:ext cx="1311204" cy="27421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B6B93C-B28B-6CD3-2F42-622CB18CAEA9}"/>
              </a:ext>
            </a:extLst>
          </p:cNvPr>
          <p:cNvCxnSpPr>
            <a:cxnSpLocks/>
          </p:cNvCxnSpPr>
          <p:nvPr/>
        </p:nvCxnSpPr>
        <p:spPr>
          <a:xfrm flipV="1">
            <a:off x="3639070" y="5784368"/>
            <a:ext cx="1311204" cy="5512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logo with a white face in a red circle&#10;&#10;Description automatically generated">
            <a:extLst>
              <a:ext uri="{FF2B5EF4-FFF2-40B4-BE49-F238E27FC236}">
                <a16:creationId xmlns:a16="http://schemas.microsoft.com/office/drawing/2014/main" id="{0EF3AEB9-C234-896F-E74C-0CFF180FB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620"/>
            <a:ext cx="923636" cy="6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8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BD137-0C84-90CF-A223-194A1809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2325590"/>
          </a:xfrm>
        </p:spPr>
        <p:txBody>
          <a:bodyPr>
            <a:normAutofit/>
          </a:bodyPr>
          <a:lstStyle/>
          <a:p>
            <a:r>
              <a:rPr lang="en-US" sz="4100">
                <a:cs typeface="Posterama"/>
              </a:rPr>
              <a:t>Unique Users &amp; Total Pixels Placed by Each User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7194FD-61A6-9A80-8303-308FEE09F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3"/>
            <a:ext cx="4769671" cy="2325590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pic>
        <p:nvPicPr>
          <p:cNvPr id="5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D20F063-78B8-2C3A-B67F-69EF053B5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89" y="3462299"/>
            <a:ext cx="3597901" cy="2680436"/>
          </a:xfrm>
          <a:prstGeom prst="rect">
            <a:avLst/>
          </a:prstGeom>
        </p:spPr>
      </p:pic>
      <p:pic>
        <p:nvPicPr>
          <p:cNvPr id="4" name="Content Placeholder 3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327D67F1-7106-CE8E-1112-46F4C7F14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726" y="773785"/>
            <a:ext cx="4592625" cy="2215941"/>
          </a:xfrm>
          <a:prstGeom prst="rect">
            <a:avLst/>
          </a:prstGeom>
        </p:spPr>
      </p:pic>
      <p:pic>
        <p:nvPicPr>
          <p:cNvPr id="6" name="Picture 5" descr="A logo with a white face in a red circle&#10;&#10;Description automatically generated">
            <a:extLst>
              <a:ext uri="{FF2B5EF4-FFF2-40B4-BE49-F238E27FC236}">
                <a16:creationId xmlns:a16="http://schemas.microsoft.com/office/drawing/2014/main" id="{3228AFE6-DF2B-1142-5448-7E1F37119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620"/>
            <a:ext cx="923636" cy="6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1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1BEC-65F0-878B-D69A-640A2DD1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Suspicion and issues around Bots</a:t>
            </a:r>
          </a:p>
        </p:txBody>
      </p:sp>
      <p:pic>
        <p:nvPicPr>
          <p:cNvPr id="4" name="Content Placeholder 3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9CA7A371-1ACA-B68C-0A8C-50A7954AC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338" y="2007501"/>
            <a:ext cx="10173323" cy="670933"/>
          </a:xfrm>
        </p:spPr>
      </p:pic>
      <p:pic>
        <p:nvPicPr>
          <p:cNvPr id="6" name="Picture 5" descr="A logo with a white face in a red circle&#10;&#10;Description automatically generated">
            <a:extLst>
              <a:ext uri="{FF2B5EF4-FFF2-40B4-BE49-F238E27FC236}">
                <a16:creationId xmlns:a16="http://schemas.microsoft.com/office/drawing/2014/main" id="{3A6ACD4C-51E6-E4FF-7FCD-F6CA360A9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620"/>
            <a:ext cx="923636" cy="615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E66D0A-1AB8-0904-8A9A-C0971977E04A}"/>
              </a:ext>
            </a:extLst>
          </p:cNvPr>
          <p:cNvSpPr txBox="1"/>
          <p:nvPr/>
        </p:nvSpPr>
        <p:spPr>
          <a:xfrm>
            <a:off x="1009338" y="2802588"/>
            <a:ext cx="1048996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800"/>
              <a:t>r/place spanned from 7/20/23 to 7/25/23</a:t>
            </a:r>
          </a:p>
          <a:p>
            <a:pPr marL="285750" indent="-285750">
              <a:buFont typeface="Calibri"/>
              <a:buChar char="-"/>
            </a:pPr>
            <a:r>
              <a:rPr lang="en-US" sz="2800"/>
              <a:t>7,200 minutes total</a:t>
            </a:r>
          </a:p>
          <a:p>
            <a:pPr marL="285750" indent="-285750">
              <a:buFont typeface="Calibri"/>
              <a:buChar char="-"/>
            </a:pPr>
            <a:r>
              <a:rPr lang="en-US" sz="2800"/>
              <a:t>1,440 possible entries per user, given the 5-minute minimum</a:t>
            </a:r>
          </a:p>
          <a:p>
            <a:pPr marL="285750" indent="-285750">
              <a:buFont typeface="Calibri"/>
              <a:buChar char="-"/>
            </a:pPr>
            <a:r>
              <a:rPr lang="en-US" sz="2800"/>
              <a:t>Bots ruin the integrity of a community event such as r/place</a:t>
            </a:r>
          </a:p>
          <a:p>
            <a:pPr marL="742950" lvl="1" indent="-285750">
              <a:buFont typeface="Calibri"/>
              <a:buChar char="-"/>
            </a:pPr>
            <a:r>
              <a:rPr lang="en-US" sz="2800"/>
              <a:t>Ex: Covering Art</a:t>
            </a:r>
          </a:p>
          <a:p>
            <a:pPr marL="285750" indent="-285750">
              <a:buFont typeface="Calibri"/>
              <a:buChar char="-"/>
            </a:pPr>
            <a:r>
              <a:rPr lang="en-US" sz="2800" b="1"/>
              <a:t>User LG03’s Opinion:</a:t>
            </a:r>
            <a:r>
              <a:rPr lang="en-US" sz="2800"/>
              <a:t> “An increase in bot activity is an increase in activity, and that looks good to investors. The admins have no reason to do anything...”</a:t>
            </a:r>
          </a:p>
        </p:txBody>
      </p:sp>
      <p:pic>
        <p:nvPicPr>
          <p:cNvPr id="5" name="Picture 4" descr="A cartoon face of a robot&#10;&#10;Description automatically generated">
            <a:extLst>
              <a:ext uri="{FF2B5EF4-FFF2-40B4-BE49-F238E27FC236}">
                <a16:creationId xmlns:a16="http://schemas.microsoft.com/office/drawing/2014/main" id="{2A454E8A-7FA1-A812-73E9-1CC17797C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27490" y="1017405"/>
            <a:ext cx="879731" cy="86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0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6507-9926-28F2-4BE5-F25526C7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Bot Policy Recommendations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6E0CA-D2C7-FF08-E31A-C5EB560F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504020202020204" pitchFamily="34" charset="0"/>
              <a:buChar char="-"/>
            </a:pPr>
            <a:r>
              <a:rPr lang="en-US"/>
              <a:t>Implement a Karma requirement</a:t>
            </a:r>
          </a:p>
          <a:p>
            <a:pPr marL="571500" lvl="1" indent="-342900">
              <a:buFont typeface="Calibri" panose="020B0504020202020204" pitchFamily="34" charset="0"/>
              <a:buChar char="-"/>
            </a:pPr>
            <a:r>
              <a:rPr lang="en-US" sz="1600" b="1"/>
              <a:t>Reddit Karma</a:t>
            </a:r>
            <a:r>
              <a:rPr lang="en-US" sz="1600"/>
              <a:t>: User score based on contribution to Reddit Community</a:t>
            </a:r>
          </a:p>
          <a:p>
            <a:pPr marL="571500" lvl="1" indent="-342900">
              <a:buFont typeface="Calibri" panose="020B0504020202020204" pitchFamily="34" charset="0"/>
              <a:buChar char="-"/>
            </a:pPr>
            <a:r>
              <a:rPr lang="en-US" sz="1600"/>
              <a:t>Brand new Reddit accounts start with 1 Karma</a:t>
            </a:r>
          </a:p>
          <a:p>
            <a:pPr marL="342900" indent="-342900">
              <a:buFont typeface="Calibri" panose="020B0504020202020204" pitchFamily="34" charset="0"/>
              <a:buChar char="-"/>
            </a:pPr>
            <a:r>
              <a:rPr lang="en-US"/>
              <a:t>Account age requirement</a:t>
            </a:r>
          </a:p>
          <a:p>
            <a:pPr marL="571500" lvl="1" indent="-342900">
              <a:buFont typeface="Calibri" panose="020B0504020202020204" pitchFamily="34" charset="0"/>
              <a:buChar char="-"/>
            </a:pPr>
            <a:r>
              <a:rPr lang="en-US" sz="1600"/>
              <a:t>Ex.) Accounts must be at least two weeks old</a:t>
            </a:r>
          </a:p>
          <a:p>
            <a:pPr marL="342900" indent="-342900">
              <a:buFont typeface="Calibri" panose="020B0504020202020204" pitchFamily="34" charset="0"/>
              <a:buChar char="-"/>
            </a:pPr>
            <a:r>
              <a:rPr lang="en-US"/>
              <a:t>Create a minimum post requirement to use r/place</a:t>
            </a:r>
          </a:p>
          <a:p>
            <a:pPr marL="342900" indent="-342900">
              <a:buFont typeface="Calibri" panose="020B0504020202020204" pitchFamily="34" charset="0"/>
              <a:buChar char="-"/>
            </a:pPr>
            <a:r>
              <a:rPr lang="en-US"/>
              <a:t>Calculate Variance of pixels placed by each user</a:t>
            </a:r>
          </a:p>
          <a:p>
            <a:pPr marL="571500" lvl="1" indent="-342900">
              <a:buFont typeface="Calibri" panose="020B0504020202020204" pitchFamily="34" charset="0"/>
              <a:buChar char="-"/>
            </a:pPr>
            <a:r>
              <a:rPr lang="en-US"/>
              <a:t>Accounts with less variable timing between pixel placement are more likely to be bots</a:t>
            </a:r>
          </a:p>
          <a:p>
            <a:endParaRPr lang="en-US"/>
          </a:p>
        </p:txBody>
      </p:sp>
      <p:pic>
        <p:nvPicPr>
          <p:cNvPr id="6" name="Picture 5" descr="A logo with a white face in a red circle&#10;&#10;Description automatically generated">
            <a:extLst>
              <a:ext uri="{FF2B5EF4-FFF2-40B4-BE49-F238E27FC236}">
                <a16:creationId xmlns:a16="http://schemas.microsoft.com/office/drawing/2014/main" id="{79ECB031-CB02-17CC-5E05-2B1DFF84A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781" y="1238265"/>
            <a:ext cx="3731491" cy="2487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314C68-7681-4570-45A0-EEB7A2269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473" y="3201553"/>
            <a:ext cx="2299853" cy="14944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3FDD60-C8E3-DDF0-7224-6B53DC56812A}"/>
              </a:ext>
            </a:extLst>
          </p:cNvPr>
          <p:cNvCxnSpPr>
            <a:cxnSpLocks/>
          </p:cNvCxnSpPr>
          <p:nvPr/>
        </p:nvCxnSpPr>
        <p:spPr>
          <a:xfrm>
            <a:off x="8589818" y="3429000"/>
            <a:ext cx="471054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364B92-CD86-0F8F-4D5E-B4A06B1E71CA}"/>
              </a:ext>
            </a:extLst>
          </p:cNvPr>
          <p:cNvSpPr txBox="1"/>
          <p:nvPr/>
        </p:nvSpPr>
        <p:spPr>
          <a:xfrm>
            <a:off x="7039487" y="3167390"/>
            <a:ext cx="14487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Subreddit</a:t>
            </a:r>
          </a:p>
          <a:p>
            <a:pPr algn="ctr"/>
            <a:r>
              <a:rPr lang="en-US" sz="1400" err="1"/>
              <a:t>AutoModerator</a:t>
            </a:r>
            <a:endParaRPr lang="en-US" sz="1400"/>
          </a:p>
          <a:p>
            <a:pPr algn="ctr"/>
            <a:r>
              <a:rPr lang="en-US" sz="1400"/>
              <a:t>(3</a:t>
            </a:r>
            <a:r>
              <a:rPr lang="en-US" sz="1400" baseline="30000"/>
              <a:t>rd</a:t>
            </a:r>
            <a:r>
              <a:rPr lang="en-US" sz="1400"/>
              <a:t> Party)</a:t>
            </a:r>
          </a:p>
        </p:txBody>
      </p:sp>
    </p:spTree>
    <p:extLst>
      <p:ext uri="{BB962C8B-B14F-4D97-AF65-F5344CB8AC3E}">
        <p14:creationId xmlns:p14="http://schemas.microsoft.com/office/powerpoint/2010/main" val="44109884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SplashVTI</vt:lpstr>
      <vt:lpstr>r/place </vt:lpstr>
      <vt:lpstr>Jupyter Notebook Data Processing &amp; Preparation</vt:lpstr>
      <vt:lpstr>Most Popular Pixel Colors</vt:lpstr>
      <vt:lpstr>Unique Users &amp; Total Pixels Placed by Each User</vt:lpstr>
      <vt:lpstr>Suspicion and issues around Bots</vt:lpstr>
      <vt:lpstr>Bot Policy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2024-01-31T01:45:58Z</dcterms:created>
  <dcterms:modified xsi:type="dcterms:W3CDTF">2024-01-31T16:41:11Z</dcterms:modified>
</cp:coreProperties>
</file>