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9" r:id="rId3"/>
    <p:sldId id="298" r:id="rId4"/>
    <p:sldId id="260" r:id="rId5"/>
    <p:sldId id="256" r:id="rId6"/>
    <p:sldId id="261" r:id="rId7"/>
    <p:sldId id="262" r:id="rId8"/>
    <p:sldId id="300" r:id="rId9"/>
    <p:sldId id="301" r:id="rId10"/>
    <p:sldId id="303" r:id="rId11"/>
    <p:sldId id="304" r:id="rId12"/>
    <p:sldId id="302" r:id="rId13"/>
    <p:sldId id="258" r:id="rId14"/>
    <p:sldId id="263" r:id="rId15"/>
    <p:sldId id="266" r:id="rId16"/>
    <p:sldId id="267" r:id="rId17"/>
    <p:sldId id="268" r:id="rId18"/>
    <p:sldId id="291" r:id="rId19"/>
    <p:sldId id="276" r:id="rId20"/>
    <p:sldId id="278" r:id="rId21"/>
    <p:sldId id="279" r:id="rId22"/>
    <p:sldId id="269" r:id="rId23"/>
    <p:sldId id="271" r:id="rId24"/>
    <p:sldId id="273" r:id="rId25"/>
    <p:sldId id="274" r:id="rId26"/>
    <p:sldId id="286" r:id="rId27"/>
    <p:sldId id="275" r:id="rId28"/>
    <p:sldId id="280" r:id="rId29"/>
    <p:sldId id="281" r:id="rId30"/>
    <p:sldId id="282" r:id="rId31"/>
    <p:sldId id="283" r:id="rId32"/>
    <p:sldId id="293" r:id="rId33"/>
    <p:sldId id="294" r:id="rId34"/>
    <p:sldId id="287" r:id="rId35"/>
    <p:sldId id="297" r:id="rId36"/>
    <p:sldId id="288" r:id="rId37"/>
    <p:sldId id="299" r:id="rId38"/>
    <p:sldId id="295" r:id="rId39"/>
    <p:sldId id="296" r:id="rId40"/>
    <p:sldId id="310" r:id="rId41"/>
    <p:sldId id="284" r:id="rId42"/>
    <p:sldId id="306" r:id="rId43"/>
    <p:sldId id="308" r:id="rId44"/>
    <p:sldId id="309" r:id="rId45"/>
    <p:sldId id="314" r:id="rId46"/>
    <p:sldId id="312" r:id="rId47"/>
    <p:sldId id="313" r:id="rId48"/>
    <p:sldId id="315" r:id="rId49"/>
    <p:sldId id="316" r:id="rId50"/>
    <p:sldId id="311" r:id="rId51"/>
    <p:sldId id="317" r:id="rId52"/>
    <p:sldId id="318" r:id="rId53"/>
    <p:sldId id="319" r:id="rId54"/>
    <p:sldId id="320" r:id="rId55"/>
    <p:sldId id="321" r:id="rId56"/>
    <p:sldId id="285" r:id="rId57"/>
    <p:sldId id="322" r:id="rId58"/>
    <p:sldId id="289" r:id="rId59"/>
    <p:sldId id="290" r:id="rId60"/>
    <p:sldId id="323" r:id="rId61"/>
    <p:sldId id="324" r:id="rId62"/>
    <p:sldId id="277" r:id="rId63"/>
    <p:sldId id="326" r:id="rId64"/>
    <p:sldId id="325" r:id="rId65"/>
    <p:sldId id="327" r:id="rId66"/>
    <p:sldId id="265" r:id="rId67"/>
    <p:sldId id="27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E9"/>
    <a:srgbClr val="FF66FF"/>
    <a:srgbClr val="CC00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 jasny 2 — Ak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842" autoAdjust="0"/>
  </p:normalViewPr>
  <p:slideViewPr>
    <p:cSldViewPr snapToGrid="0">
      <p:cViewPr varScale="1">
        <p:scale>
          <a:sx n="86" d="100"/>
          <a:sy n="86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82C8B-644B-4E05-877B-DCA44D0F2F75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5E50-0A7C-41BA-898F-174D2F2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CC033-2325-431E-B46D-C4FA86C6B8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18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Pomiędzy wczesnym okresem choroby retrowirusowej a progresją do AIDS, mogą wystąpić różne choroby i stany związane z zakażeniem HIV lub wskazujące na upośledzenie odporności oraz choroby, których przebieg kliniczny bądź leczenie mogą być powikłane lub utrudnione z powodu zakażenia HIV. Stadium to określane bywa </a:t>
            </a:r>
            <a:r>
              <a:rPr lang="pl-PL" b="1" dirty="0" smtClean="0"/>
              <a:t>okresem klinicznym B</a:t>
            </a:r>
            <a:r>
              <a:rPr lang="pl-PL" dirty="0" smtClean="0"/>
              <a:t>.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Ośrodkowy układ nerwowy (OUN) </a:t>
            </a:r>
            <a:r>
              <a:rPr lang="pl-PL" b="0" dirty="0" smtClean="0"/>
              <a:t>stanowi dla HIV szczególne miejsce, do którego z łatwością przenika wirus i rozpoczyna tam długotrwały proces prowadzący do zniszczenia neuronów. </a:t>
            </a:r>
          </a:p>
          <a:p>
            <a:endParaRPr lang="pl-PL" b="1" dirty="0" smtClean="0"/>
          </a:p>
          <a:p>
            <a:r>
              <a:rPr lang="pl-PL" b="1" dirty="0" smtClean="0"/>
              <a:t>Okolice</a:t>
            </a:r>
            <a:r>
              <a:rPr lang="pl-PL" b="1" baseline="0" dirty="0" smtClean="0"/>
              <a:t> </a:t>
            </a:r>
            <a:r>
              <a:rPr lang="pl-PL" b="1" dirty="0" smtClean="0"/>
              <a:t>podkorowe: </a:t>
            </a:r>
            <a:r>
              <a:rPr lang="pl-PL" dirty="0" smtClean="0"/>
              <a:t>hipokamp, jądra podstawy.</a:t>
            </a:r>
          </a:p>
          <a:p>
            <a:r>
              <a:rPr lang="pl-PL" b="1" dirty="0" smtClean="0"/>
              <a:t>Okolice korowe: </a:t>
            </a:r>
            <a:r>
              <a:rPr lang="pl-PL" dirty="0" smtClean="0"/>
              <a:t>płaty czołowe, skroniowe i ciemieniowe.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Inne przyczyny </a:t>
            </a:r>
            <a:r>
              <a:rPr lang="pl-PL" dirty="0" smtClean="0"/>
              <a:t>obejmują działanie toksyn, zarówno leukocytów chorego, jak i wirusów (</a:t>
            </a:r>
            <a:r>
              <a:rPr lang="pl-PL" dirty="0" err="1" smtClean="0"/>
              <a:t>wirotoksyn</a:t>
            </a:r>
            <a:r>
              <a:rPr lang="pl-PL" dirty="0" smtClean="0"/>
              <a:t>), a także reakcje autoimmunologiczne. </a:t>
            </a:r>
          </a:p>
          <a:p>
            <a:r>
              <a:rPr lang="pl-PL" dirty="0" smtClean="0"/>
              <a:t>Około 1 na 1000 osób zarażonych HIV przejawia objawy ADC.</a:t>
            </a:r>
          </a:p>
          <a:p>
            <a:r>
              <a:rPr lang="pl-PL" b="1" dirty="0" smtClean="0"/>
              <a:t>Cytokiny zapalne </a:t>
            </a:r>
            <a:r>
              <a:rPr lang="pl-PL" dirty="0" smtClean="0"/>
              <a:t>wydzielane przez zakażone makrofagi – TNF-</a:t>
            </a:r>
            <a:r>
              <a:rPr lang="el-GR" dirty="0" smtClean="0"/>
              <a:t>α</a:t>
            </a:r>
            <a:r>
              <a:rPr lang="pl-PL" dirty="0" smtClean="0"/>
              <a:t>, IL-1, IL-6, GM-CSF, IFN-</a:t>
            </a:r>
            <a:r>
              <a:rPr lang="el-GR" dirty="0" smtClean="0"/>
              <a:t>α</a:t>
            </a:r>
            <a:r>
              <a:rPr lang="pl-PL" dirty="0" smtClean="0"/>
              <a:t>, INF-</a:t>
            </a:r>
            <a:r>
              <a:rPr lang="el-GR" dirty="0" smtClean="0"/>
              <a:t>γ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Chemokiny</a:t>
            </a:r>
            <a:r>
              <a:rPr lang="pl-PL" dirty="0" smtClean="0"/>
              <a:t> - </a:t>
            </a:r>
            <a:r>
              <a:rPr lang="fr-FR" dirty="0" smtClean="0">
                <a:latin typeface="TimesNewRoman"/>
              </a:rPr>
              <a:t>MCP1-3, RANTES,</a:t>
            </a:r>
            <a:r>
              <a:rPr lang="pl-PL" baseline="0" dirty="0" smtClean="0">
                <a:latin typeface="TimesNewRoman"/>
              </a:rPr>
              <a:t> </a:t>
            </a:r>
            <a:r>
              <a:rPr lang="pl-PL" dirty="0" smtClean="0">
                <a:latin typeface="TimesNewRoman"/>
              </a:rPr>
              <a:t>MIP-1α/β.</a:t>
            </a:r>
          </a:p>
          <a:p>
            <a:r>
              <a:rPr lang="pl-PL" b="1" dirty="0" smtClean="0">
                <a:latin typeface="TimesNewRoman"/>
              </a:rPr>
              <a:t>Inne czynniki zapalne </a:t>
            </a:r>
            <a:r>
              <a:rPr lang="pl-PL" dirty="0" smtClean="0">
                <a:latin typeface="TimesNewRoman"/>
              </a:rPr>
              <a:t>- kwas arachidonowy, czynnik aktywacji płytek</a:t>
            </a:r>
            <a:r>
              <a:rPr lang="pl-PL" baseline="0" dirty="0" smtClean="0">
                <a:latin typeface="TimesNewRoman"/>
              </a:rPr>
              <a:t> </a:t>
            </a:r>
            <a:r>
              <a:rPr lang="pl-PL" dirty="0" smtClean="0">
                <a:latin typeface="TimesNewRoman"/>
              </a:rPr>
              <a:t>PAF, podtlenek azotu, kwas chinolowy.</a:t>
            </a:r>
          </a:p>
          <a:p>
            <a:endParaRPr lang="pl-PL" dirty="0" smtClean="0">
              <a:latin typeface="TimesNewRoman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Czynniki zapalne uszkadzają sąsiadujące neurony bezpośrednio oraz pośrednio przez naruszenie funkcji i struktury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astrocytów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utrzymujących neurony. W początkowym okresie naruszeniu ulega aktywność neuronów, co może być zjawiskiem odwracalnym, jednak w miarę przebiegu zakażenia dochodzi do demielinizacji i nieodwracalnego ich zniszczenia, czyli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zaniku mózgu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3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Mimo wieloletnich badań, nie zostały wystarczająco dobrze poznane przyczyny oraz wzorzec zaburzeń neuropsychologicznych u osób HIV(+) skutecznie leczonych przeciwwirusowo.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2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Czynniki medyczne </a:t>
            </a:r>
            <a:r>
              <a:rPr lang="pl-PL" dirty="0" smtClean="0"/>
              <a:t>związane z samym zakażeniem takie, jak: </a:t>
            </a:r>
          </a:p>
          <a:p>
            <a:r>
              <a:rPr lang="pl-PL" dirty="0" smtClean="0"/>
              <a:t>stan immunologiczny,</a:t>
            </a:r>
          </a:p>
          <a:p>
            <a:r>
              <a:rPr lang="pl-PL" dirty="0" smtClean="0"/>
              <a:t>poziom wiremii, </a:t>
            </a:r>
          </a:p>
          <a:p>
            <a:r>
              <a:rPr lang="pl-PL" dirty="0" smtClean="0"/>
              <a:t>toksyczność terapii, </a:t>
            </a:r>
          </a:p>
          <a:p>
            <a:r>
              <a:rPr lang="pl-PL" dirty="0" smtClean="0"/>
              <a:t>występowanie chorób oportunistycznych, </a:t>
            </a:r>
          </a:p>
          <a:p>
            <a:r>
              <a:rPr lang="pl-PL" dirty="0" smtClean="0"/>
              <a:t>miażdżyca naczyń mózgowych, </a:t>
            </a:r>
          </a:p>
          <a:p>
            <a:r>
              <a:rPr lang="pl-PL" dirty="0" smtClean="0"/>
              <a:t>cukrzyca i inne choroby,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5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latin typeface="TimesNewRomanPSMT"/>
              </a:rPr>
              <a:t>Sprawność motoryczna, funkcje wykonawcze oraz prędkość przetwarzania informacji są wśród zdolności poznawczych tymi, które ulegają </a:t>
            </a:r>
            <a:r>
              <a:rPr lang="pl-PL" b="1" dirty="0" smtClean="0">
                <a:latin typeface="TimesNewRomanPSMT"/>
              </a:rPr>
              <a:t>największemu obniżeniu </a:t>
            </a:r>
            <a:r>
              <a:rPr lang="pl-PL" dirty="0" smtClean="0">
                <a:latin typeface="TimesNewRomanPSMT"/>
              </a:rPr>
              <a:t>od początku zakażenia do późnego HIV. 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08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latin typeface="TimesNewRoman"/>
              </a:rPr>
              <a:t>Możliwa jest również ocena cech osobniczych</a:t>
            </a:r>
          </a:p>
          <a:p>
            <a:r>
              <a:rPr lang="pl-PL" dirty="0" smtClean="0">
                <a:latin typeface="TimesNewRoman"/>
              </a:rPr>
              <a:t>zakażonego, w tym stanu układu odpornościowego przez ilościowe oznaczenie</a:t>
            </a:r>
          </a:p>
          <a:p>
            <a:r>
              <a:rPr lang="pl-PL" dirty="0" smtClean="0">
                <a:latin typeface="TimesNewRoman"/>
              </a:rPr>
              <a:t>limfocytów T CD4</a:t>
            </a:r>
            <a:r>
              <a:rPr lang="pl-PL" sz="500" dirty="0" smtClean="0">
                <a:latin typeface="TimesNewRoman"/>
              </a:rPr>
              <a:t>+</a:t>
            </a:r>
            <a:r>
              <a:rPr lang="pl-PL" dirty="0" smtClean="0">
                <a:latin typeface="TimesNewRoman"/>
              </a:rPr>
              <a:t>, T CD8</a:t>
            </a:r>
            <a:r>
              <a:rPr lang="pl-PL" sz="500" dirty="0" smtClean="0">
                <a:latin typeface="TimesNewRoman"/>
              </a:rPr>
              <a:t>+</a:t>
            </a:r>
            <a:r>
              <a:rPr lang="pl-PL" dirty="0" smtClean="0">
                <a:latin typeface="TimesNewRoman"/>
              </a:rPr>
              <a:t>, określenie obecności genów kodujących receptory</a:t>
            </a:r>
          </a:p>
          <a:p>
            <a:r>
              <a:rPr lang="pl-PL" b="1" dirty="0" smtClean="0">
                <a:latin typeface="TimesNewRoman"/>
              </a:rPr>
              <a:t>CXCR4</a:t>
            </a:r>
            <a:r>
              <a:rPr lang="pl-PL" dirty="0" smtClean="0">
                <a:latin typeface="TimesNewRoman"/>
              </a:rPr>
              <a:t>, </a:t>
            </a:r>
            <a:r>
              <a:rPr lang="pl-PL" b="1" dirty="0" smtClean="0">
                <a:latin typeface="TimesNewRoman"/>
              </a:rPr>
              <a:t>CCR5</a:t>
            </a:r>
            <a:r>
              <a:rPr lang="pl-PL" dirty="0" smtClean="0">
                <a:latin typeface="TimesNewRoman"/>
              </a:rPr>
              <a:t>, które są wykorzystywane przez HIV-1 przy wnikaniu do komórek</a:t>
            </a:r>
          </a:p>
          <a:p>
            <a:r>
              <a:rPr lang="pl-PL" dirty="0" smtClean="0">
                <a:latin typeface="TimesNewRoman"/>
              </a:rPr>
              <a:t>gospodarza, obecności genów związanych z reakcją organizmu na podanie</a:t>
            </a:r>
          </a:p>
          <a:p>
            <a:r>
              <a:rPr lang="pl-PL" dirty="0" smtClean="0">
                <a:latin typeface="TimesNewRoman"/>
              </a:rPr>
              <a:t>określonych leków </a:t>
            </a:r>
            <a:r>
              <a:rPr lang="pl-PL" dirty="0" err="1" smtClean="0">
                <a:latin typeface="TimesNewRoman"/>
              </a:rPr>
              <a:t>przeciwretrowirusowych</a:t>
            </a:r>
            <a:r>
              <a:rPr lang="pl-PL" dirty="0" smtClean="0">
                <a:latin typeface="TimesNewRoman"/>
              </a:rPr>
              <a:t>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4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latin typeface="TimesNewRoman"/>
              </a:rPr>
              <a:t>W osoczu/surowicy (próba 1) wykonywany jest przesiewowy test immunoenzymatyczny.</a:t>
            </a:r>
          </a:p>
          <a:p>
            <a:r>
              <a:rPr lang="pl-PL" dirty="0" smtClean="0">
                <a:latin typeface="TimesNewRoman"/>
              </a:rPr>
              <a:t>Ujemny wynik przesiewowego testu EIA nie wymaga weryfikacji laboratoryjnej</a:t>
            </a:r>
          </a:p>
          <a:p>
            <a:r>
              <a:rPr lang="pl-PL" dirty="0" smtClean="0">
                <a:latin typeface="TimesNewRoman"/>
              </a:rPr>
              <a:t>i jest przekazywany lekarzowi/konsultantowi, który skierował pacjenta</a:t>
            </a:r>
          </a:p>
          <a:p>
            <a:r>
              <a:rPr lang="pl-PL" dirty="0" smtClean="0">
                <a:latin typeface="TimesNewRoman"/>
              </a:rPr>
              <a:t>na badania. W uzasadnionych przypadkach (np. badanie wykonane w czasie „okienka</a:t>
            </a:r>
          </a:p>
          <a:p>
            <a:r>
              <a:rPr lang="pl-PL" dirty="0" smtClean="0">
                <a:latin typeface="TimesNewRoman"/>
              </a:rPr>
              <a:t>serologicznego”) lekarz powinien rozważyć wykonanie dodatkowych testów (np.</a:t>
            </a:r>
          </a:p>
          <a:p>
            <a:r>
              <a:rPr lang="pl-PL" dirty="0" smtClean="0">
                <a:latin typeface="TimesNewRoman"/>
              </a:rPr>
              <a:t>HIV RNA, HIV DNA) i powtórzyć przesiewowe testy serologiczne po upływie co</a:t>
            </a:r>
          </a:p>
          <a:p>
            <a:r>
              <a:rPr lang="pl-PL" dirty="0" smtClean="0">
                <a:latin typeface="TimesNewRoman"/>
              </a:rPr>
              <a:t>najmniej 2 tygodni. Dodatni wynik przesiewowego testu EIA uzyskany w próbie 1</a:t>
            </a:r>
          </a:p>
          <a:p>
            <a:r>
              <a:rPr lang="pl-PL" dirty="0" smtClean="0">
                <a:latin typeface="TimesNewRoman"/>
              </a:rPr>
              <a:t>wymaga powtórzenia badania metodą EIA w próbie 2. Jeśli wynik uzyskany w drugim</a:t>
            </a:r>
          </a:p>
          <a:p>
            <a:r>
              <a:rPr lang="pl-PL" dirty="0" smtClean="0">
                <a:latin typeface="TimesNewRoman"/>
              </a:rPr>
              <a:t>badaniu przesiewowym jest ujemny, należy ponownie pobrać krew do badań</a:t>
            </a:r>
          </a:p>
          <a:p>
            <a:r>
              <a:rPr lang="pl-PL" dirty="0" smtClean="0">
                <a:latin typeface="TimesNewRoman"/>
              </a:rPr>
              <a:t>i powtórzyć diagnostykę. W przypadku powtórnego uzyskania wyniku dodatniego</a:t>
            </a:r>
          </a:p>
          <a:p>
            <a:r>
              <a:rPr lang="pl-PL" dirty="0" smtClean="0">
                <a:latin typeface="TimesNewRoman"/>
              </a:rPr>
              <a:t>w teście przesiewowym konieczne jest wykonanie testu potwierdzenia. Stwierdzenie</a:t>
            </a:r>
          </a:p>
          <a:p>
            <a:r>
              <a:rPr lang="pl-PL" dirty="0" smtClean="0">
                <a:latin typeface="TimesNewRoman"/>
              </a:rPr>
              <a:t>dodatnich wyników w trzech wykonanych oznaczeniach (w dwóch badaniach</a:t>
            </a:r>
          </a:p>
          <a:p>
            <a:r>
              <a:rPr lang="pl-PL" dirty="0" smtClean="0">
                <a:latin typeface="TimesNewRoman"/>
              </a:rPr>
              <a:t>przesiewowych oraz w teście potwierdzenia) świadczy o obecności przeciwciał</a:t>
            </a:r>
          </a:p>
          <a:p>
            <a:r>
              <a:rPr lang="pl-PL" dirty="0" smtClean="0">
                <a:latin typeface="TimesNewRoman"/>
              </a:rPr>
              <a:t>anty-HIV.</a:t>
            </a:r>
          </a:p>
          <a:p>
            <a:endParaRPr lang="pl-PL" dirty="0" smtClean="0">
              <a:latin typeface="TimesNewRoman"/>
            </a:endParaRPr>
          </a:p>
          <a:p>
            <a:r>
              <a:rPr lang="pl-PL" dirty="0" smtClean="0">
                <a:latin typeface="TimesNewRoman"/>
              </a:rPr>
              <a:t>Jeśli w dwóch testach przesiewowych uzyskano wyniki dodatnie, a w teście potwierdzenia</a:t>
            </a:r>
          </a:p>
          <a:p>
            <a:r>
              <a:rPr lang="pl-PL" dirty="0" smtClean="0">
                <a:latin typeface="TimesNewRoman"/>
              </a:rPr>
              <a:t>wynik nierozstrzygnięty (wątpliwy) lub ujemny – wynik postępowania</a:t>
            </a:r>
          </a:p>
          <a:p>
            <a:r>
              <a:rPr lang="pl-PL" dirty="0" smtClean="0">
                <a:latin typeface="TimesNewRoman"/>
              </a:rPr>
              <a:t>diagnostycznego pozostaje nierozstrzygnięty. Wszelkie rozbieżności między wynikami</a:t>
            </a:r>
          </a:p>
          <a:p>
            <a:r>
              <a:rPr lang="pl-PL" dirty="0" smtClean="0">
                <a:latin typeface="TimesNewRoman"/>
              </a:rPr>
              <a:t>przeprowadzonych badań muszą być interpretowane ze szczególną ostrożnością.</a:t>
            </a:r>
          </a:p>
          <a:p>
            <a:r>
              <a:rPr lang="pl-PL" dirty="0" smtClean="0">
                <a:latin typeface="TimesNewRoman"/>
              </a:rPr>
              <a:t>W takim przypadku lekarz powinien rozważyć wykonanie dodatkowych</a:t>
            </a:r>
          </a:p>
          <a:p>
            <a:r>
              <a:rPr lang="pl-PL" dirty="0" smtClean="0">
                <a:latin typeface="TimesNewRoman"/>
              </a:rPr>
              <a:t>badań wirusologicznych (np. HIV RNA, HIV DNA) oraz powtórzyć diagnostykę serologiczną</a:t>
            </a:r>
          </a:p>
          <a:p>
            <a:r>
              <a:rPr lang="pl-PL" dirty="0" smtClean="0">
                <a:latin typeface="TimesNewRoman"/>
              </a:rPr>
              <a:t>(rozpoczynając od testu przesiewowego) po upływie co najmniej 2 tygodni</a:t>
            </a:r>
            <a:endParaRPr lang="pl-PL" dirty="0" smtClean="0"/>
          </a:p>
          <a:p>
            <a:endParaRPr lang="pl-PL" dirty="0" smtClean="0">
              <a:latin typeface="TimesNewRoman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 1985 roku </a:t>
            </a:r>
            <a:r>
              <a:rPr lang="pl-PL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Federal </a:t>
            </a:r>
            <a:r>
              <a:rPr lang="pl-PL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Drug</a:t>
            </a:r>
            <a:r>
              <a:rPr lang="pl-PL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Administation</a:t>
            </a:r>
            <a:r>
              <a:rPr lang="pl-PL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(USA) zatwierdziła </a:t>
            </a:r>
            <a:r>
              <a:rPr lang="pl-PL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pierwszy test </a:t>
            </a:r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wykrywający przeciwciała anty-HIV. </a:t>
            </a:r>
          </a:p>
          <a:p>
            <a:endParaRPr lang="pl-PL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Testy przesiewowe </a:t>
            </a:r>
            <a:r>
              <a:rPr lang="pl-PL" dirty="0" smtClean="0"/>
              <a:t>z natury swojej mogą wykazywać wyniki fałszywie dodatnie, zależne od np. chorób współistniejących; inną przyczyną, szacowaną na 0,0005% badań, mogą być wewnątrzlaboratoryjne błędy techniczne.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Dlatego, zgodnie z regulacjami obowiązującymi również w Polsce, dodatni wynik testu przesiewowego winien być zweryfikowany testem potwierdzenia, w przeciwnym razie nie może być wydany pacjentowi.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92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Obecnie za </a:t>
            </a:r>
            <a:r>
              <a:rPr lang="pl-PL" sz="1200" b="0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„złoty standard” 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diagnostyczny uznaje się </a:t>
            </a:r>
            <a:r>
              <a:rPr lang="pl-PL" b="1" dirty="0" smtClean="0"/>
              <a:t>technologię PCR</a:t>
            </a:r>
            <a:r>
              <a:rPr lang="pl-PL" b="1" baseline="0" dirty="0" smtClean="0"/>
              <a:t> </a:t>
            </a:r>
            <a:r>
              <a:rPr lang="pl-PL" dirty="0" smtClean="0"/>
              <a:t>– z jej wynikami są porównywane rezultaty uzyskane innymi metodami.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1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Retrowirusy</a:t>
            </a:r>
            <a:r>
              <a:rPr lang="pl-PL" dirty="0" smtClean="0"/>
              <a:t> – rodzina wirusów RNA, które przeprowadzają proces odwrotnej transkrypcji. Retrowirusy wywołują wiele chorób, w tym AIDS i niektóre nowotwory. Genom retrowirusa zawiera dwie identyczne kopie jednoniciowego RNA i koduje odwrotną transkryptazę, która ma zdolność przepisywania informacji z RNA na DNA.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48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Sondy i </a:t>
            </a:r>
            <a:r>
              <a:rPr lang="pl-PL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primery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stosowane w powyższych technikach, są syntezowane na podstawie informacji uzyskanych poprzez 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sekwencjonowanie genomu HIV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Powszechnie stosuje się opublikowaną w 1977 roku 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metodę </a:t>
            </a:r>
            <a:r>
              <a:rPr lang="pl-PL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Sangera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wsp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Wykorzystuje ona zasadę przerywania wydłużania (</a:t>
            </a:r>
            <a:r>
              <a:rPr lang="pl-PL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terminacji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elongacji) potomnej nici DNA przez wbudowanie </a:t>
            </a:r>
            <a:r>
              <a:rPr lang="pl-PL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dwudeoksynukleotydu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Sekwencjonowanie jest jednym z podstawowych narzędzi współczesnej genetyki. Jest stosowane w badaniach podstawowych do charakteryzowania badanych genomów lub ich fragmentów. Umożliwia także poznanie genetycznych podstaw chorobotwórczości patogenów. Jednocześnie w ostatnich latach sekwencjonowanie stało się samodzielną metodą diagnostyczną, na przykład w diagnostyce HIV służy identyfikacji wariantów genetycznych w dochodzeniach epidemiologicznych lub – częściej – wykrywaniu mutacji warunkujących lekooporność.</a:t>
            </a:r>
          </a:p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Wyniki sekwencjonowania umożliwiają również syntezę peptydów stosowanych np. w testach serologicznych lub szczepionkach.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59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Oznaczenia liczby T CD4+ dokonuje się w krwi pełnej pobranej do probówki z dowolnym antykoagulantem. Wymagana jest niewielka (50–100 µl)</a:t>
            </a:r>
            <a:r>
              <a:rPr lang="pl-PL" baseline="0" dirty="0" smtClean="0"/>
              <a:t> </a:t>
            </a:r>
            <a:r>
              <a:rPr lang="pl-PL" dirty="0" smtClean="0"/>
              <a:t>ilość krwi. Badania </a:t>
            </a:r>
            <a:r>
              <a:rPr lang="pl-PL" b="1" dirty="0" err="1" smtClean="0"/>
              <a:t>cytometryczne</a:t>
            </a:r>
            <a:r>
              <a:rPr lang="pl-PL" dirty="0" smtClean="0"/>
              <a:t> umożliwiają ocenę innych markerów</a:t>
            </a:r>
          </a:p>
          <a:p>
            <a:r>
              <a:rPr lang="pl-PL" dirty="0" smtClean="0"/>
              <a:t>pobudzenia immunologicznego – CD3+, CD19+ (limfocyty T i B) oraz</a:t>
            </a:r>
            <a:r>
              <a:rPr lang="pl-PL" baseline="0" dirty="0" smtClean="0"/>
              <a:t> </a:t>
            </a:r>
            <a:r>
              <a:rPr lang="pl-PL" dirty="0" smtClean="0"/>
              <a:t>CD16/56+ (komórki NK).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46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Diagnostyka laboratoryjna HIV składa się z </a:t>
            </a:r>
            <a:r>
              <a:rPr lang="pl-PL" b="1" dirty="0" smtClean="0"/>
              <a:t>kilku etapów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każdym</a:t>
            </a:r>
            <a:r>
              <a:rPr lang="pl-PL" baseline="0" dirty="0" smtClean="0"/>
              <a:t> </a:t>
            </a:r>
            <a:r>
              <a:rPr lang="pl-PL" dirty="0" smtClean="0"/>
              <a:t>z nich stosowane testy odpowiadają na inne pytania. Wykrycie zakażenia</a:t>
            </a:r>
            <a:r>
              <a:rPr lang="pl-PL" baseline="0" dirty="0" smtClean="0"/>
              <a:t> </a:t>
            </a:r>
            <a:r>
              <a:rPr lang="pl-PL" dirty="0" smtClean="0"/>
              <a:t>HIV, śledzenie rozwoju zakażenia oraz monitorowanie leczenia wymusza</a:t>
            </a:r>
            <a:r>
              <a:rPr lang="pl-PL" baseline="0" dirty="0" smtClean="0"/>
              <a:t> </a:t>
            </a:r>
            <a:r>
              <a:rPr lang="pl-PL" dirty="0" smtClean="0"/>
              <a:t>zastosowanie różnych testów.</a:t>
            </a:r>
          </a:p>
          <a:p>
            <a:r>
              <a:rPr lang="pl-PL" dirty="0" smtClean="0"/>
              <a:t>W trakcie okienka serologicznego wirus replikuje bardzo intensywnie,</a:t>
            </a:r>
            <a:r>
              <a:rPr lang="pl-PL" baseline="0" dirty="0" smtClean="0"/>
              <a:t> </a:t>
            </a:r>
            <a:r>
              <a:rPr lang="pl-PL" dirty="0" smtClean="0"/>
              <a:t>ilość kopii wirusa jest najwyższa w całym przebiegu choroby. Pozwala to na wykrycie zakażenia poprzez wykazanie obecności antygenu p24 HIV.</a:t>
            </a:r>
          </a:p>
          <a:p>
            <a:r>
              <a:rPr lang="pl-PL" dirty="0" smtClean="0"/>
              <a:t>W tym celu stosuje się </a:t>
            </a:r>
            <a:r>
              <a:rPr lang="pl-PL" b="1" dirty="0" smtClean="0"/>
              <a:t>testy IV generacji </a:t>
            </a:r>
            <a:r>
              <a:rPr lang="pl-PL" dirty="0" smtClean="0"/>
              <a:t>lub wykrywające </a:t>
            </a:r>
            <a:r>
              <a:rPr lang="pl-PL" b="1" dirty="0" smtClean="0"/>
              <a:t>jedynie antygen</a:t>
            </a:r>
            <a:r>
              <a:rPr lang="pl-PL" b="1" baseline="0" dirty="0" smtClean="0"/>
              <a:t> </a:t>
            </a:r>
            <a:r>
              <a:rPr lang="pl-PL" b="1" dirty="0" smtClean="0"/>
              <a:t>p24</a:t>
            </a:r>
            <a:r>
              <a:rPr lang="pl-PL" dirty="0" smtClean="0"/>
              <a:t>. </a:t>
            </a:r>
          </a:p>
          <a:p>
            <a:r>
              <a:rPr lang="pl-PL" dirty="0" smtClean="0"/>
              <a:t>W uzasadnionych wypadkach, np. wysokiego prawdopodobieństwa</a:t>
            </a:r>
            <a:r>
              <a:rPr lang="pl-PL" baseline="0" dirty="0" smtClean="0"/>
              <a:t> </a:t>
            </a:r>
            <a:r>
              <a:rPr lang="pl-PL" dirty="0" smtClean="0"/>
              <a:t>zakażenia, zasadne i dopuszczalne jest wykonanie pierwszego diagnozowania testem genetycznym. Jego wynik uważa się za ostateczny.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1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Ocena profilu immunologicznego</a:t>
            </a:r>
            <a:r>
              <a:rPr lang="pl-PL" dirty="0" smtClean="0"/>
              <a:t>, mimo że jest zależna także od innych czynników, wydaje się metodą dokładniej opisującą przebieg zakażenia.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Ocena ilościowa wiremii </a:t>
            </a:r>
            <a:r>
              <a:rPr lang="pl-PL" dirty="0" smtClean="0"/>
              <a:t>jest mniej podatna na proceduralne zafałszowania i fizjologiczne fluktuacje, ale jest znacznie droższa.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celu oznaczenia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wiremii HIV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należy pobrać krew pełną w ilości 4,5 ml do probówek z K3EDTA.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Warunki pobrania, przechowywania i transportu są identyczne jak w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badaniu </a:t>
            </a:r>
            <a:r>
              <a:rPr lang="pl-PL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cytometrycznym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Obydwa rodzaje badań mogą być wykonane z tego samego pobrania.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0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 aktualnych zaleceniach zasugerowano </a:t>
            </a:r>
            <a:r>
              <a:rPr lang="pl-PL" b="1" dirty="0" smtClean="0"/>
              <a:t>stosowanie hybrydyzacji jako „systemu wczesnego</a:t>
            </a:r>
            <a:r>
              <a:rPr lang="pl-PL" b="1" baseline="0" dirty="0" smtClean="0"/>
              <a:t> </a:t>
            </a:r>
            <a:r>
              <a:rPr lang="pl-PL" b="1" dirty="0" smtClean="0"/>
              <a:t>ostrzegania”</a:t>
            </a:r>
            <a:r>
              <a:rPr lang="pl-PL" dirty="0" smtClean="0"/>
              <a:t>, wykrywającego pojawiające się w czasie leczenia mutanty lekooporne. Z kolei sekwencjonowania powinno używać się jako</a:t>
            </a:r>
            <a:r>
              <a:rPr lang="pl-PL" baseline="0" dirty="0" smtClean="0"/>
              <a:t> </a:t>
            </a:r>
            <a:r>
              <a:rPr lang="pl-PL" dirty="0" smtClean="0"/>
              <a:t>dokładnego</a:t>
            </a:r>
            <a:r>
              <a:rPr lang="pl-PL" baseline="0" dirty="0" smtClean="0"/>
              <a:t> </a:t>
            </a:r>
            <a:r>
              <a:rPr lang="pl-PL" dirty="0" smtClean="0"/>
              <a:t>instrumentu wykrywania nowych zmian w genomie HIV.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1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Warianty receptorów </a:t>
            </a:r>
            <a:r>
              <a:rPr lang="pl-PL" dirty="0" err="1" smtClean="0"/>
              <a:t>chemokin</a:t>
            </a:r>
            <a:r>
              <a:rPr lang="pl-PL" dirty="0" smtClean="0"/>
              <a:t> i ich ligandów powodują zmiany w ilości receptora na powierzchni komórek, a co za tym idzie mogą zmniejszać lub zwiększać ilość dostępnych „bram”,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przez które HIV wnika do komórki, modyfikując podatność na zakażenie oraz wpływając na szybkość progresji.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Polimorfizmy</a:t>
            </a:r>
            <a:r>
              <a:rPr lang="pl-PL" dirty="0" smtClean="0"/>
              <a:t> receptorów </a:t>
            </a:r>
            <a:r>
              <a:rPr lang="pl-PL" dirty="0" err="1" smtClean="0"/>
              <a:t>chemokin</a:t>
            </a:r>
            <a:r>
              <a:rPr lang="pl-PL" dirty="0" smtClean="0"/>
              <a:t> i ich ligandów nie są jedynym czynnikiem wpływającym na zakażenie HIV,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ale wraz z polimorfizmami w układzie HLA, zmiennością genetyczną samego wirusa tworzą skomplikowany układ wielu zmiennych. </a:t>
            </a:r>
            <a:endParaRPr lang="en-GB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7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Wirion</a:t>
            </a:r>
            <a:r>
              <a:rPr lang="pl-PL" baseline="0" dirty="0" smtClean="0"/>
              <a:t> - </a:t>
            </a:r>
            <a:r>
              <a:rPr lang="pl-PL" dirty="0" smtClean="0"/>
              <a:t>pojedyncza, kompletna cząstka wirusowa, zdolna do przetrwania poza komórką i zakażenia jej.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1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Problemem diagnostycznym we wczesnej fazie zakażenia HIV jest tzw. </a:t>
            </a:r>
            <a:r>
              <a:rPr lang="pl-PL" b="1" dirty="0" smtClean="0"/>
              <a:t>okno serologiczne</a:t>
            </a:r>
            <a:r>
              <a:rPr lang="pl-PL" dirty="0" smtClean="0"/>
              <a:t>. </a:t>
            </a:r>
          </a:p>
          <a:p>
            <a:r>
              <a:rPr lang="pl-PL" dirty="0" smtClean="0"/>
              <a:t>Jeśli osoba po potencjalnym narażeniu na zakażenie HIV wykona test zbyt wcześnie, to jego wynik będzie ujemny pomimo istniejącego zakażenia. </a:t>
            </a:r>
          </a:p>
          <a:p>
            <a:r>
              <a:rPr lang="pl-PL" dirty="0" smtClean="0"/>
              <a:t>Oficjalnie uznanym okresem "okna serologicznego" w diagnostyce HIV jest 12 tygodni. </a:t>
            </a:r>
          </a:p>
          <a:p>
            <a:r>
              <a:rPr lang="pl-PL" dirty="0" smtClean="0"/>
              <a:t>Konsultacja lekarska i zalecenie powtórzenia testu po określonym czasie mają na celu wyeliminowanie takich sytuacji. 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 upływie 1–2 tygodni od zakażenia, wraz z narastającą wiremią, we krwi pojawia się antygen rdzeniowy </a:t>
            </a:r>
            <a:r>
              <a:rPr lang="pl-PL" b="1" dirty="0" smtClean="0"/>
              <a:t>p24</a:t>
            </a:r>
            <a:r>
              <a:rPr lang="pl-PL" dirty="0" smtClean="0"/>
              <a:t>, który utrzymuje się zwykle do czasu ustąpienia objawów ostrej choroby retrowirusowej i wystąpienia serokonwersji (pojawienia się pierwszych przeciwciał). Nieswoiste objawy </a:t>
            </a:r>
            <a:r>
              <a:rPr lang="pl-PL" b="1" dirty="0" smtClean="0"/>
              <a:t>ostrej choroby retrowirusowej </a:t>
            </a:r>
            <a:r>
              <a:rPr lang="pl-PL" dirty="0" smtClean="0"/>
              <a:t>pojawiają się 1–8 tygodni po zakażeniu HIV i utrzymują od kilku dni do kilkunastu tygodni (zwykle &lt;14 dni).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8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Ostra choroba retrowirusowa przebiega najczęściej z: </a:t>
            </a:r>
          </a:p>
          <a:p>
            <a:r>
              <a:rPr lang="pl-PL" b="1" dirty="0" smtClean="0"/>
              <a:t>gorączką</a:t>
            </a:r>
            <a:r>
              <a:rPr lang="pl-PL" dirty="0" smtClean="0"/>
              <a:t> (u ok. 75–85% chorych), </a:t>
            </a:r>
          </a:p>
          <a:p>
            <a:r>
              <a:rPr lang="pl-PL" b="1" dirty="0" smtClean="0"/>
              <a:t>nudnościami</a:t>
            </a:r>
            <a:r>
              <a:rPr lang="pl-PL" dirty="0" smtClean="0"/>
              <a:t> (70%), </a:t>
            </a:r>
          </a:p>
          <a:p>
            <a:r>
              <a:rPr lang="pl-PL" b="1" dirty="0" smtClean="0"/>
              <a:t>bólami mięśniowo-stawowymi </a:t>
            </a:r>
            <a:r>
              <a:rPr lang="pl-PL" dirty="0" smtClean="0"/>
              <a:t>(60%), </a:t>
            </a:r>
          </a:p>
          <a:p>
            <a:r>
              <a:rPr lang="pl-PL" b="1" dirty="0" smtClean="0"/>
              <a:t>wysypką grudkowo-plamistą</a:t>
            </a:r>
            <a:r>
              <a:rPr lang="pl-PL" dirty="0" smtClean="0"/>
              <a:t> z wykwitami o średnicy 0,5–1 cm na twarzy, tułowiu i dłoniach (60%), </a:t>
            </a:r>
          </a:p>
          <a:p>
            <a:r>
              <a:rPr lang="pl-PL" b="1" dirty="0" smtClean="0"/>
              <a:t>bólami głowy </a:t>
            </a:r>
            <a:r>
              <a:rPr lang="pl-PL" dirty="0" smtClean="0"/>
              <a:t>(50%), </a:t>
            </a:r>
          </a:p>
          <a:p>
            <a:r>
              <a:rPr lang="pl-PL" b="1" dirty="0" smtClean="0"/>
              <a:t>bólami gardła </a:t>
            </a:r>
            <a:r>
              <a:rPr lang="pl-PL" dirty="0" smtClean="0"/>
              <a:t>(45%), </a:t>
            </a:r>
          </a:p>
          <a:p>
            <a:r>
              <a:rPr lang="pl-PL" b="1" dirty="0" smtClean="0"/>
              <a:t>powiększeniem węzłów chłonnych </a:t>
            </a:r>
            <a:r>
              <a:rPr lang="pl-PL" dirty="0" smtClean="0"/>
              <a:t>(40%), </a:t>
            </a:r>
          </a:p>
          <a:p>
            <a:r>
              <a:rPr lang="pl-PL" b="1" dirty="0" smtClean="0"/>
              <a:t>bólami brzucha z biegunką</a:t>
            </a:r>
            <a:r>
              <a:rPr lang="pl-PL" dirty="0" smtClean="0"/>
              <a:t>, </a:t>
            </a:r>
          </a:p>
          <a:p>
            <a:r>
              <a:rPr lang="pl-PL" b="1" dirty="0" smtClean="0"/>
              <a:t>utratą apetytu</a:t>
            </a:r>
            <a:r>
              <a:rPr lang="pl-PL" dirty="0" smtClean="0"/>
              <a:t>.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Płyny fizjologiczne zawierające wirusa</a:t>
            </a:r>
            <a:r>
              <a:rPr lang="pl-PL" dirty="0" smtClean="0"/>
              <a:t>:</a:t>
            </a:r>
          </a:p>
          <a:p>
            <a:r>
              <a:rPr lang="pl-PL" dirty="0" smtClean="0"/>
              <a:t>krew, </a:t>
            </a:r>
          </a:p>
          <a:p>
            <a:r>
              <a:rPr lang="pl-PL" dirty="0" smtClean="0"/>
              <a:t>nasienie, </a:t>
            </a:r>
          </a:p>
          <a:p>
            <a:r>
              <a:rPr lang="pl-PL" dirty="0" smtClean="0"/>
              <a:t>wydzielina z pochwy, </a:t>
            </a:r>
          </a:p>
          <a:p>
            <a:r>
              <a:rPr lang="pl-PL" dirty="0" smtClean="0"/>
              <a:t>mleko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Wysypka i gorączka są najbardziej charakterystycznymi objawami ostrej infekcji</a:t>
            </a:r>
            <a:r>
              <a:rPr lang="pl-PL" baseline="0" dirty="0" smtClean="0"/>
              <a:t> </a:t>
            </a:r>
            <a:r>
              <a:rPr lang="pl-PL" dirty="0" smtClean="0"/>
              <a:t>pierwotnej, czyli ostrej choroby retrowirusowej.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0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 okresie ostrego objawowego zakażenia HIV dochodzi do częściowej odbudowy układu immunologicznego, jednak nie na takim poziomie jak przez zakażeniem. Równocześnie obserwuje się spadek wiremii HIV. Chory wchodzi w </a:t>
            </a:r>
            <a:r>
              <a:rPr lang="pl-PL" b="1" dirty="0" smtClean="0"/>
              <a:t>okres bezobjawowego zakażenia</a:t>
            </a:r>
            <a:r>
              <a:rPr lang="pl-PL" dirty="0" smtClean="0"/>
              <a:t>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5E50-0A7C-41BA-898F-174D2F2DA9E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58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8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8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B7BE-03C3-4965-AAE2-4A44CF56231A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1F45-3270-409F-A894-5505005CE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14.emf"/><Relationship Id="rId9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529773" y="2956126"/>
            <a:ext cx="934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 NABYTEGO  BRAKU  ODPORNOŚCI  (AIDS)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8171411" y="5112327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Dr n. med. Krzysztof Pietruczuk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Katedra i Zakład Fizjopatologii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Gdański Uniwersytet Medyczny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Pierwotne i nabyte niedobory odporności</a:t>
            </a:r>
          </a:p>
          <a:p>
            <a:pPr algn="ctr"/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Termin: 18-19.IX.2020</a:t>
            </a:r>
          </a:p>
        </p:txBody>
      </p:sp>
    </p:spTree>
    <p:extLst>
      <p:ext uri="{BB962C8B-B14F-4D97-AF65-F5344CB8AC3E}">
        <p14:creationId xmlns:p14="http://schemas.microsoft.com/office/powerpoint/2010/main" val="36739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8646"/>
              </p:ext>
            </p:extLst>
          </p:nvPr>
        </p:nvGraphicFramePr>
        <p:xfrm>
          <a:off x="1028700" y="1717390"/>
          <a:ext cx="10054936" cy="458144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5790">
                  <a:extLst>
                    <a:ext uri="{9D8B030D-6E8A-4147-A177-3AD203B41FA5}">
                      <a16:colId xmlns:a16="http://schemas.microsoft.com/office/drawing/2014/main" val="193851808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231098905"/>
                    </a:ext>
                  </a:extLst>
                </a:gridCol>
                <a:gridCol w="7666066">
                  <a:extLst>
                    <a:ext uri="{9D8B030D-6E8A-4147-A177-3AD203B41FA5}">
                      <a16:colId xmlns:a16="http://schemas.microsoft.com/office/drawing/2014/main" val="2310118610"/>
                    </a:ext>
                  </a:extLst>
                </a:gridCol>
              </a:tblGrid>
              <a:tr h="46703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Gen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Białko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Najważniejsze</a:t>
                      </a:r>
                      <a:r>
                        <a:rPr lang="pl-PL" baseline="0" dirty="0" smtClean="0"/>
                        <a:t> wybrane funkcje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83075"/>
                  </a:ext>
                </a:extLst>
              </a:tr>
              <a:tr h="152271">
                <a:tc rowSpan="3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pol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odwrotna transkryptaza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jest odpowiedzialna za syntezę komplementarnego dwuniciowego DNA oraz degradację wirusowego RNA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95030"/>
                  </a:ext>
                </a:extLst>
              </a:tr>
              <a:tr h="213489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integraza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integruje prowirusa (dwuniciowe DNA) z genomem gospodarza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00518"/>
                  </a:ext>
                </a:extLst>
              </a:tr>
              <a:tr h="15227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proteaza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rozszczepia prekursorowe białka </a:t>
                      </a:r>
                      <a:r>
                        <a:rPr lang="pl-PL" i="1" dirty="0" smtClean="0"/>
                        <a:t>gag</a:t>
                      </a:r>
                      <a:r>
                        <a:rPr lang="pl-PL" dirty="0" smtClean="0"/>
                        <a:t> oraz </a:t>
                      </a:r>
                      <a:r>
                        <a:rPr lang="pl-PL" i="1" dirty="0" smtClean="0"/>
                        <a:t>gag-pol</a:t>
                      </a:r>
                      <a:endParaRPr lang="en-GB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88333"/>
                  </a:ext>
                </a:extLst>
              </a:tr>
              <a:tr h="152271">
                <a:tc rowSpan="3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env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prekursor gp160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białka otoczki wirusa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282"/>
                  </a:ext>
                </a:extLst>
              </a:tr>
              <a:tr h="213489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gp120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rozpoznaje i wiąże na komórce docelowej cząsteczkę CD4, następnie w skutek zmian konformacji odpowiedni koreceptor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53816"/>
                  </a:ext>
                </a:extLst>
              </a:tr>
              <a:tr h="152271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gp41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umożliwia fuzję</a:t>
                      </a:r>
                      <a:r>
                        <a:rPr lang="pl-PL" baseline="0" dirty="0" smtClean="0"/>
                        <a:t> błony wirusowej z błoną komórkową i wniknięcie do komórki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491343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tat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tat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aktywuje transkrypcję wszystkich genów wirusa (czynnik </a:t>
                      </a:r>
                      <a:r>
                        <a:rPr lang="pl-PL" dirty="0" err="1" smtClean="0"/>
                        <a:t>elongacyjny</a:t>
                      </a:r>
                      <a:r>
                        <a:rPr lang="pl-PL" dirty="0" smtClean="0"/>
                        <a:t> dla polimerazy II),</a:t>
                      </a:r>
                      <a:r>
                        <a:rPr lang="pl-PL" baseline="0" dirty="0" smtClean="0"/>
                        <a:t> obniża ekspresję cząsteczek MHC I, uwalniane w formie rozpuszczalnej, indukuje apoptozę niezakażonych komórek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637950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rev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rev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umożliwia transport niepociętego mRNA z jadra do cytoplazmy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87344"/>
                  </a:ext>
                </a:extLst>
              </a:tr>
            </a:tbl>
          </a:graphicData>
        </a:graphic>
      </p:graphicFrame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  wirusa  HIV-1</a:t>
            </a:r>
          </a:p>
        </p:txBody>
      </p:sp>
    </p:spTree>
    <p:extLst>
      <p:ext uri="{BB962C8B-B14F-4D97-AF65-F5344CB8AC3E}">
        <p14:creationId xmlns:p14="http://schemas.microsoft.com/office/powerpoint/2010/main" val="21180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16071"/>
              </p:ext>
            </p:extLst>
          </p:nvPr>
        </p:nvGraphicFramePr>
        <p:xfrm>
          <a:off x="1050174" y="1855967"/>
          <a:ext cx="10139796" cy="43989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92">
                  <a:extLst>
                    <a:ext uri="{9D8B030D-6E8A-4147-A177-3AD203B41FA5}">
                      <a16:colId xmlns:a16="http://schemas.microsoft.com/office/drawing/2014/main" val="1938518087"/>
                    </a:ext>
                  </a:extLst>
                </a:gridCol>
                <a:gridCol w="1893958">
                  <a:extLst>
                    <a:ext uri="{9D8B030D-6E8A-4147-A177-3AD203B41FA5}">
                      <a16:colId xmlns:a16="http://schemas.microsoft.com/office/drawing/2014/main" val="3231098905"/>
                    </a:ext>
                  </a:extLst>
                </a:gridCol>
                <a:gridCol w="7453746">
                  <a:extLst>
                    <a:ext uri="{9D8B030D-6E8A-4147-A177-3AD203B41FA5}">
                      <a16:colId xmlns:a16="http://schemas.microsoft.com/office/drawing/2014/main" val="2310118610"/>
                    </a:ext>
                  </a:extLst>
                </a:gridCol>
              </a:tblGrid>
              <a:tr h="46703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Gen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Białko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Najważniejsze</a:t>
                      </a:r>
                      <a:r>
                        <a:rPr lang="pl-PL" baseline="0" dirty="0" smtClean="0"/>
                        <a:t> wybrane funkcje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83075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nef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nef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zmniejsza ekspresję cząsteczek CD4 na powierzchni zakażonej komórki, zwiększając poziom jego endocytozy z powierzchni, obniża także ekspresję cząsteczek MHC klasy 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78136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vif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vif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odpowiedzialne jest za neutralizację enzymów z grupy </a:t>
                      </a:r>
                      <a:r>
                        <a:rPr lang="pl-PL" dirty="0" err="1" smtClean="0"/>
                        <a:t>deaminaz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cytydyny</a:t>
                      </a:r>
                      <a:r>
                        <a:rPr lang="pl-PL" dirty="0" smtClean="0"/>
                        <a:t> (np. APOBEC3),</a:t>
                      </a:r>
                      <a:r>
                        <a:rPr lang="pl-PL" baseline="0" dirty="0" smtClean="0"/>
                        <a:t> będących elementami wewnątrz komórkowej nieswoistej odporności przeciwwirusowej</a:t>
                      </a:r>
                      <a:r>
                        <a:rPr lang="pl-PL" dirty="0" smtClean="0"/>
                        <a:t> 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505288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vpu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vpu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degraduje CD4 na etapie syntezy białek (w zakażonej komórce równoczesna synteza CD4 i gp160 powoduje ich wiązanie w siateczce śródplazmatycznej), umożliwiając</a:t>
                      </a:r>
                      <a:r>
                        <a:rPr lang="pl-PL" baseline="0" dirty="0" smtClean="0"/>
                        <a:t> transport białek otoczkowych na powierzchnię komórki; doprowadza również do degradacji białek należących do nieswoistej odporności przeciwwirusowej - teteryn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54936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vpr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vpr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białko to zawiera sekwencje lokalizacji jądrowej i uczestniczy w transporcie prowirusa do jądra komórkowego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548912"/>
                  </a:ext>
                </a:extLst>
              </a:tr>
            </a:tbl>
          </a:graphicData>
        </a:graphic>
      </p:graphicFrame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  wirusa  HIV-1</a:t>
            </a:r>
          </a:p>
        </p:txBody>
      </p:sp>
    </p:spTree>
    <p:extLst>
      <p:ext uri="{BB962C8B-B14F-4D97-AF65-F5344CB8AC3E}">
        <p14:creationId xmlns:p14="http://schemas.microsoft.com/office/powerpoint/2010/main" val="22895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 wirus  HIV  łączy  się  z  limfocytem T </a:t>
            </a:r>
          </a:p>
        </p:txBody>
      </p:sp>
      <p:sp>
        <p:nvSpPr>
          <p:cNvPr id="5" name="Prostokąt 4"/>
          <p:cNvSpPr/>
          <p:nvPr/>
        </p:nvSpPr>
        <p:spPr>
          <a:xfrm>
            <a:off x="2564234" y="3109398"/>
            <a:ext cx="6709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</a:rPr>
              <a:t>Połączenie </a:t>
            </a:r>
            <a:r>
              <a:rPr lang="pl-PL" dirty="0">
                <a:latin typeface="Arial" panose="020B0604020202020204" pitchFamily="34" charset="0"/>
              </a:rPr>
              <a:t>gp120 z CD4 powoduje odsłonięcie pętli V3 (zmiennego fragmentu gp120), który wiąże jeden z </a:t>
            </a:r>
            <a:r>
              <a:rPr lang="pl-PL" dirty="0" err="1">
                <a:latin typeface="Arial" panose="020B0604020202020204" pitchFamily="34" charset="0"/>
              </a:rPr>
              <a:t>koreceptorów</a:t>
            </a:r>
            <a:r>
              <a:rPr lang="pl-PL" dirty="0">
                <a:latin typeface="Arial" panose="020B0604020202020204" pitchFamily="34" charset="0"/>
              </a:rPr>
              <a:t>. To powoduje zmiany w glikoproteinie gp41, która zakotwicza wirusa w błonie komórkowej i umożliwia jego endocytozę.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735766" y="1812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</a:rPr>
              <a:t>Cząsteczka CD4 rozpoznawana jest przez białko otoczkowe wirusa gp120. </a:t>
            </a:r>
          </a:p>
        </p:txBody>
      </p:sp>
    </p:spTree>
    <p:extLst>
      <p:ext uri="{BB962C8B-B14F-4D97-AF65-F5344CB8AC3E}">
        <p14:creationId xmlns:p14="http://schemas.microsoft.com/office/powerpoint/2010/main" val="9435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5376674" y="692455"/>
            <a:ext cx="4911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  replikacyjny  wirusa  HIV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97" y="184291"/>
            <a:ext cx="3429000" cy="645795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586892" y="1818243"/>
            <a:ext cx="63825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Organizm zostaje zakażony wtedy, gdy dojdzie do wniknięcia wirusa i jego połączenia z receptorem CD4 na limfocytach T gospodarza. 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Przez złożony proces połączenia glikoproteiny HIV z receptorem limfocytu T gospodarza i chemokinowym koreceptorem 5 (CCR5), HIV łączy swoją otoczkę z błoną komórkową limfocytu.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Wirusowe RNA i enzymy, takie jak odwrotna transkryptaza, dostają się do wnętrza komórki, po czym RNA wirusowe ulega transkrypcji do DNA. 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DNA wirusa wnika do jądra komórki gospodarza i jest integrowane z genomem komórki.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5376674" y="692455"/>
            <a:ext cx="4911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  replikacyjny  wirusa  HIV</a:t>
            </a:r>
          </a:p>
        </p:txBody>
      </p:sp>
      <p:sp>
        <p:nvSpPr>
          <p:cNvPr id="7" name="Prostokąt 6"/>
          <p:cNvSpPr/>
          <p:nvPr/>
        </p:nvSpPr>
        <p:spPr>
          <a:xfrm>
            <a:off x="5575442" y="1930855"/>
            <a:ext cx="59521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Kiedy komórka gospodarza jest pobudzona, odbywa się transkrypcja, co pozwala na przetworzenie DNA na RNA genomu oraz informacyjny RNA (messenger RNA, mRNA). 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bazie mRNA powstają białka wirusowe, które z kopiami RNA genomu tworzą kompletne wiriony, uwalniane następnie z komórki. Cykl zakażenia, replikacji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uwolnienia potomnych wirionów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powtarza się w nowo zakażonym organizmie, prowadząc do powstania miliardów wirionów w ciągu doby.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97" y="184291"/>
            <a:ext cx="3429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Drogi  przenoszenia  zakażenia  wirusem  HIV</a:t>
            </a:r>
          </a:p>
        </p:txBody>
      </p:sp>
      <p:sp>
        <p:nvSpPr>
          <p:cNvPr id="7" name="Prostokąt 6"/>
          <p:cNvSpPr/>
          <p:nvPr/>
        </p:nvSpPr>
        <p:spPr>
          <a:xfrm>
            <a:off x="1222625" y="1378151"/>
            <a:ext cx="9626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Istnieją trzy drogi przenoszenia zakażenia HIV:</a:t>
            </a:r>
          </a:p>
        </p:txBody>
      </p:sp>
      <p:sp>
        <p:nvSpPr>
          <p:cNvPr id="8" name="Prostokąt 7"/>
          <p:cNvSpPr/>
          <p:nvPr/>
        </p:nvSpPr>
        <p:spPr>
          <a:xfrm>
            <a:off x="952077" y="1872872"/>
            <a:ext cx="103482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niezabezpieczony 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(tzn. bez prezerwatywy) stosunek płciowy z osobą, która jest zakażona wirusem,</a:t>
            </a:r>
          </a:p>
        </p:txBody>
      </p:sp>
      <p:sp>
        <p:nvSpPr>
          <p:cNvPr id="9" name="Prostokąt 8"/>
          <p:cNvSpPr/>
          <p:nvPr/>
        </p:nvSpPr>
        <p:spPr>
          <a:xfrm>
            <a:off x="955502" y="3075678"/>
            <a:ext cx="6780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przedostanie 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 zakażonej krwi do naszego </a:t>
            </a: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organizmu.</a:t>
            </a:r>
            <a:endParaRPr lang="pl-PL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52077" y="2623248"/>
            <a:ext cx="1062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zakażonej HIV matki na jej dziecko w trakcie ciąży, porodu lub podczas karmienia </a:t>
            </a: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piersią,</a:t>
            </a:r>
            <a:endParaRPr lang="pl-PL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11"/>
          <p:cNvCxnSpPr/>
          <p:nvPr/>
        </p:nvCxnSpPr>
        <p:spPr>
          <a:xfrm>
            <a:off x="589056" y="3289273"/>
            <a:ext cx="281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az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18" y="4013772"/>
            <a:ext cx="5772150" cy="2657475"/>
          </a:xfrm>
          <a:prstGeom prst="rect">
            <a:avLst/>
          </a:prstGeom>
        </p:spPr>
      </p:pic>
      <p:cxnSp>
        <p:nvCxnSpPr>
          <p:cNvPr id="24" name="Łącznik prosty 23"/>
          <p:cNvCxnSpPr/>
          <p:nvPr/>
        </p:nvCxnSpPr>
        <p:spPr>
          <a:xfrm>
            <a:off x="589056" y="2845770"/>
            <a:ext cx="281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>
            <a:off x="597622" y="2104316"/>
            <a:ext cx="281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wal 13"/>
          <p:cNvSpPr/>
          <p:nvPr/>
        </p:nvSpPr>
        <p:spPr>
          <a:xfrm>
            <a:off x="4500081" y="3330439"/>
            <a:ext cx="2691829" cy="10156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 co  nie  zarazimy  się  wirusem  HIV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804147" y="3330439"/>
            <a:ext cx="2229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HIV  NIE  PRZENOSI  SIĘ PRZEZ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2334" y="4022936"/>
            <a:ext cx="273088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Droga pokarmowa przez żywność.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50741" y="3009755"/>
            <a:ext cx="33009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Korzystanie z tej samej toalety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930584" y="2221903"/>
            <a:ext cx="218521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Ugryzienia owadów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6159941" y="1520119"/>
            <a:ext cx="340074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Wspólne podróżowanie, pracę z osobami zakażonymi,</a:t>
            </a:r>
          </a:p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Uścisk ręki z osobą zakażoną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7256947" y="4713512"/>
            <a:ext cx="382668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Korzystanie z basenów publicznych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858282" y="3215102"/>
            <a:ext cx="425350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Pocałunek lub uścisk, gdy nie dochodzi do ekspozycji na krew lub inne zakaźne płyny ustrojowe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50174" y="5325903"/>
            <a:ext cx="588116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Dotykanie klamek, używanie tych samych telefonów,</a:t>
            </a:r>
          </a:p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przętu komputerowego itp., używanie ręczników i grzebieni w salonach fryzjerskich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Łącznik prosty ze strzałką 23"/>
          <p:cNvCxnSpPr/>
          <p:nvPr/>
        </p:nvCxnSpPr>
        <p:spPr>
          <a:xfrm flipV="1">
            <a:off x="6369978" y="2517169"/>
            <a:ext cx="821932" cy="813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 flipV="1">
            <a:off x="4455711" y="2671281"/>
            <a:ext cx="1138286" cy="659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/>
          <p:nvPr/>
        </p:nvCxnSpPr>
        <p:spPr>
          <a:xfrm flipH="1" flipV="1">
            <a:off x="2930584" y="3452117"/>
            <a:ext cx="1525127" cy="386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3585485" y="4159418"/>
            <a:ext cx="1060391" cy="199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4645876" y="4419132"/>
            <a:ext cx="948121" cy="787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6472719" y="4358888"/>
            <a:ext cx="719191" cy="539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>
            <a:off x="7191910" y="3645193"/>
            <a:ext cx="565079" cy="31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le tekstowe 10"/>
          <p:cNvSpPr txBox="1"/>
          <p:nvPr/>
        </p:nvSpPr>
        <p:spPr>
          <a:xfrm>
            <a:off x="535886" y="2703353"/>
            <a:ext cx="1561670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Wirus zaczyna</a:t>
            </a:r>
          </a:p>
          <a:p>
            <a:pPr algn="ctr"/>
            <a:r>
              <a:rPr lang="pl-PL" dirty="0"/>
              <a:t>n</a:t>
            </a:r>
            <a:r>
              <a:rPr lang="pl-PL" dirty="0" smtClean="0"/>
              <a:t>amnażać się</a:t>
            </a:r>
          </a:p>
          <a:p>
            <a:pPr algn="ctr"/>
            <a:r>
              <a:rPr lang="pl-PL" dirty="0" smtClean="0"/>
              <a:t>w organizmie</a:t>
            </a:r>
            <a:endParaRPr lang="en-GB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Przebieg  zakażenia  HIV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okresie  od  momentu  zakażenia</a:t>
            </a:r>
          </a:p>
        </p:txBody>
      </p:sp>
      <p:sp>
        <p:nvSpPr>
          <p:cNvPr id="8" name="Objaśnienie prostokątne 7"/>
          <p:cNvSpPr/>
          <p:nvPr/>
        </p:nvSpPr>
        <p:spPr>
          <a:xfrm>
            <a:off x="535884" y="2280023"/>
            <a:ext cx="1561672" cy="423329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ole tekstowe 11"/>
          <p:cNvSpPr txBox="1"/>
          <p:nvPr/>
        </p:nvSpPr>
        <p:spPr>
          <a:xfrm>
            <a:off x="708829" y="2310845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ZAKAŻENIE</a:t>
            </a:r>
            <a:endParaRPr lang="en-GB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704807" y="2703352"/>
            <a:ext cx="1952091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Ostra choroba retrowirusowa, trwająca zazwyczaj ok. 14 dni</a:t>
            </a:r>
          </a:p>
        </p:txBody>
      </p:sp>
      <p:sp>
        <p:nvSpPr>
          <p:cNvPr id="14" name="Objaśnienie prostokątne 13"/>
          <p:cNvSpPr/>
          <p:nvPr/>
        </p:nvSpPr>
        <p:spPr>
          <a:xfrm>
            <a:off x="2704805" y="2280022"/>
            <a:ext cx="1952093" cy="423329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ole tekstowe 14"/>
          <p:cNvSpPr txBox="1"/>
          <p:nvPr/>
        </p:nvSpPr>
        <p:spPr>
          <a:xfrm>
            <a:off x="2812440" y="2310844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 DO 6 TYGODNI</a:t>
            </a:r>
            <a:endParaRPr lang="en-GB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264147" y="2703353"/>
            <a:ext cx="1777428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Okres bezobjawowego zakażenia HIV</a:t>
            </a:r>
            <a:endParaRPr lang="en-GB" dirty="0"/>
          </a:p>
        </p:txBody>
      </p:sp>
      <p:sp>
        <p:nvSpPr>
          <p:cNvPr id="17" name="Objaśnienie prostokątne 16"/>
          <p:cNvSpPr/>
          <p:nvPr/>
        </p:nvSpPr>
        <p:spPr>
          <a:xfrm>
            <a:off x="5264145" y="2280023"/>
            <a:ext cx="1777430" cy="423329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ole tekstowe 17"/>
          <p:cNvSpPr txBox="1"/>
          <p:nvPr/>
        </p:nvSpPr>
        <p:spPr>
          <a:xfrm>
            <a:off x="5437090" y="2307021"/>
            <a:ext cx="143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 DO 12 LAT</a:t>
            </a:r>
            <a:endParaRPr lang="en-GB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7648822" y="2943953"/>
            <a:ext cx="1561670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Okres objawowy zakażenia</a:t>
            </a:r>
            <a:endParaRPr lang="en-GB" dirty="0"/>
          </a:p>
        </p:txBody>
      </p:sp>
      <p:sp>
        <p:nvSpPr>
          <p:cNvPr id="20" name="Objaśnienie prostokątne 19"/>
          <p:cNvSpPr/>
          <p:nvPr/>
        </p:nvSpPr>
        <p:spPr>
          <a:xfrm>
            <a:off x="7648820" y="2274046"/>
            <a:ext cx="1561672" cy="669907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ole tekstowe 20"/>
          <p:cNvSpPr txBox="1"/>
          <p:nvPr/>
        </p:nvSpPr>
        <p:spPr>
          <a:xfrm>
            <a:off x="7821765" y="2284321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PO 10-12 </a:t>
            </a:r>
          </a:p>
          <a:p>
            <a:pPr algn="ctr"/>
            <a:r>
              <a:rPr lang="pl-PL" dirty="0" smtClean="0"/>
              <a:t>latach</a:t>
            </a:r>
            <a:endParaRPr lang="en-GB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9817737" y="2703351"/>
            <a:ext cx="1871927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Wyniszczenie układu odpornościowego organizmu</a:t>
            </a:r>
            <a:endParaRPr lang="en-GB" dirty="0"/>
          </a:p>
        </p:txBody>
      </p:sp>
      <p:sp>
        <p:nvSpPr>
          <p:cNvPr id="23" name="Objaśnienie prostokątne 22"/>
          <p:cNvSpPr/>
          <p:nvPr/>
        </p:nvSpPr>
        <p:spPr>
          <a:xfrm>
            <a:off x="9817736" y="2280021"/>
            <a:ext cx="1871928" cy="423329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ole tekstowe 23"/>
          <p:cNvSpPr txBox="1"/>
          <p:nvPr/>
        </p:nvSpPr>
        <p:spPr>
          <a:xfrm>
            <a:off x="10286627" y="229404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AIDS</a:t>
            </a:r>
            <a:endParaRPr lang="en-GB" dirty="0"/>
          </a:p>
        </p:txBody>
      </p:sp>
      <p:sp>
        <p:nvSpPr>
          <p:cNvPr id="25" name="Prostokąt 24"/>
          <p:cNvSpPr/>
          <p:nvPr/>
        </p:nvSpPr>
        <p:spPr>
          <a:xfrm>
            <a:off x="535884" y="5332289"/>
            <a:ext cx="11153780" cy="410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ole tekstowe 25"/>
          <p:cNvSpPr txBox="1"/>
          <p:nvPr/>
        </p:nvSpPr>
        <p:spPr>
          <a:xfrm>
            <a:off x="350807" y="6010382"/>
            <a:ext cx="213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Do </a:t>
            </a:r>
            <a:r>
              <a:rPr lang="pl-PL" b="1" dirty="0" smtClean="0"/>
              <a:t>12 tygodni</a:t>
            </a:r>
          </a:p>
          <a:p>
            <a:r>
              <a:rPr lang="pl-PL" dirty="0"/>
              <a:t>o</a:t>
            </a:r>
            <a:r>
              <a:rPr lang="pl-PL" dirty="0" smtClean="0"/>
              <a:t>kienko serologiczne</a:t>
            </a:r>
            <a:endParaRPr lang="en-GB" dirty="0"/>
          </a:p>
        </p:txBody>
      </p:sp>
      <p:cxnSp>
        <p:nvCxnSpPr>
          <p:cNvPr id="28" name="Łącznik prosty 27"/>
          <p:cNvCxnSpPr/>
          <p:nvPr/>
        </p:nvCxnSpPr>
        <p:spPr>
          <a:xfrm>
            <a:off x="535884" y="5250094"/>
            <a:ext cx="0" cy="7602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1316720" y="5250094"/>
            <a:ext cx="0" cy="7602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>
            <a:off x="11689579" y="5250094"/>
            <a:ext cx="0" cy="7602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922524" y="5250094"/>
            <a:ext cx="0" cy="57535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>
            <a:off x="10604983" y="5250094"/>
            <a:ext cx="0" cy="57535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stCxn id="11" idx="2"/>
          </p:cNvCxnSpPr>
          <p:nvPr/>
        </p:nvCxnSpPr>
        <p:spPr>
          <a:xfrm flipH="1">
            <a:off x="535883" y="3626683"/>
            <a:ext cx="780838" cy="162341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13" idx="2"/>
          </p:cNvCxnSpPr>
          <p:nvPr/>
        </p:nvCxnSpPr>
        <p:spPr>
          <a:xfrm flipH="1">
            <a:off x="708829" y="3903681"/>
            <a:ext cx="2972024" cy="13464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16" idx="2"/>
            <a:endCxn id="25" idx="0"/>
          </p:cNvCxnSpPr>
          <p:nvPr/>
        </p:nvCxnSpPr>
        <p:spPr>
          <a:xfrm flipH="1">
            <a:off x="6112774" y="3626683"/>
            <a:ext cx="40087" cy="170560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19" idx="2"/>
          </p:cNvCxnSpPr>
          <p:nvPr/>
        </p:nvCxnSpPr>
        <p:spPr>
          <a:xfrm>
            <a:off x="8429657" y="3867283"/>
            <a:ext cx="2653979" cy="138281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22" idx="2"/>
          </p:cNvCxnSpPr>
          <p:nvPr/>
        </p:nvCxnSpPr>
        <p:spPr>
          <a:xfrm>
            <a:off x="10753701" y="3903680"/>
            <a:ext cx="935878" cy="13464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Okno  serologiczne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2118186" y="1744673"/>
            <a:ext cx="76014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okres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następujący tuż po zakażeniu HIV, w którym testy w kierunku wirusa pozostają ujemne z powodu braku lub bardzo niskiego poziomu (poniżej progu wykrywalności testu) przeciwciał lub antygenu p24 HIV.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1741100" y="1940312"/>
            <a:ext cx="37708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/>
          <p:cNvSpPr/>
          <p:nvPr/>
        </p:nvSpPr>
        <p:spPr>
          <a:xfrm>
            <a:off x="2870893" y="38589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Okno serologiczne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przypadku testów wykrywających tylko przeciwciała trwa zazwyczaj od 2 do 6 tygodni, czasem dłużej. W przypadku testów wykrywających jednocześnie antygen i przeciwciała, okno serologiczne skraca się do 14–17 dni.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388983"/>
            <a:ext cx="8210550" cy="521017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Przebieg  zakażenia  HIV</a:t>
            </a:r>
          </a:p>
        </p:txBody>
      </p:sp>
    </p:spTree>
    <p:extLst>
      <p:ext uri="{BB962C8B-B14F-4D97-AF65-F5344CB8AC3E}">
        <p14:creationId xmlns:p14="http://schemas.microsoft.com/office/powerpoint/2010/main" val="1752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Czym  jest  HIV  a  czym  AIDS ?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co  je  łączy ?</a:t>
            </a:r>
          </a:p>
        </p:txBody>
      </p:sp>
      <p:sp>
        <p:nvSpPr>
          <p:cNvPr id="5" name="Prostokąt 4"/>
          <p:cNvSpPr/>
          <p:nvPr/>
        </p:nvSpPr>
        <p:spPr>
          <a:xfrm>
            <a:off x="397268" y="3104759"/>
            <a:ext cx="4842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rganizm ludzki wyposażony jest w mechanizm obronny – układ odpornościowy, który zwalcza infekcje wirusowe oraz inne choroby. HIV powoli go osłabia, aż do zupełnego zniszczenia.</a:t>
            </a:r>
          </a:p>
          <a:p>
            <a:pPr algn="just"/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Wirus może długo (średnio 8–10 lat) dokonywać uszkodzeń w układzie immunologicznym, zanim osoba zakażona zacznie chorować.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97268" y="1667857"/>
            <a:ext cx="4842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Immunodeficiency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Virus 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czyli ludzki wirus nabytego niedoboru odporności.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347824" y="1629176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</a:t>
            </a:r>
            <a:endParaRPr lang="en-GB" dirty="0"/>
          </a:p>
        </p:txBody>
      </p:sp>
      <p:sp>
        <p:nvSpPr>
          <p:cNvPr id="9" name="Prostokąt 8"/>
          <p:cNvSpPr/>
          <p:nvPr/>
        </p:nvSpPr>
        <p:spPr>
          <a:xfrm>
            <a:off x="8463206" y="1647309"/>
            <a:ext cx="798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AIDS</a:t>
            </a:r>
            <a:endParaRPr lang="en-GB" dirty="0"/>
          </a:p>
        </p:txBody>
      </p:sp>
      <p:sp>
        <p:nvSpPr>
          <p:cNvPr id="10" name="Prostokąt 9"/>
          <p:cNvSpPr/>
          <p:nvPr/>
        </p:nvSpPr>
        <p:spPr>
          <a:xfrm>
            <a:off x="6390523" y="3140374"/>
            <a:ext cx="54453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AIDS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nie jest pojedynczą chorobą, lecz zespołem różnych chorób, które atakują osoby zakażone HIV. Są to choroby wskaźnikowe, tzw. Zakażenia oportunistyczne. Wiele z nich występuje powszechnie i nie są szczególnie groźne dla osób z nieuszkodzonym układem immunologicznym. Jednak dla kogoś z niedoborem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odporności mogą być śmiertelne.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390524" y="1962929"/>
            <a:ext cx="5230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Acquired Immunodeficiency Syndrome</a:t>
            </a:r>
            <a:endParaRPr lang="pl-P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czyli zespół nabytego niedoboru odporności</a:t>
            </a: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Klasyfikacja  stadiów  zakażenia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kryteria  laboratoryjne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55644"/>
              </p:ext>
            </p:extLst>
          </p:nvPr>
        </p:nvGraphicFramePr>
        <p:xfrm>
          <a:off x="1050174" y="2956616"/>
          <a:ext cx="5239114" cy="18272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63876">
                  <a:extLst>
                    <a:ext uri="{9D8B030D-6E8A-4147-A177-3AD203B41FA5}">
                      <a16:colId xmlns:a16="http://schemas.microsoft.com/office/drawing/2014/main" val="1938518087"/>
                    </a:ext>
                  </a:extLst>
                </a:gridCol>
                <a:gridCol w="3275238">
                  <a:extLst>
                    <a:ext uri="{9D8B030D-6E8A-4147-A177-3AD203B41FA5}">
                      <a16:colId xmlns:a16="http://schemas.microsoft.com/office/drawing/2014/main" val="3231098905"/>
                    </a:ext>
                  </a:extLst>
                </a:gridCol>
              </a:tblGrid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Stadium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Kryteria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83075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r>
                        <a:rPr lang="pl-PL" dirty="0" smtClean="0"/>
                        <a:t>Stadium 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 CD4+ ≥ 500/μl lub ≥ 29%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46775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r>
                        <a:rPr lang="pl-PL" dirty="0" smtClean="0"/>
                        <a:t>Stadium II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 </a:t>
                      </a:r>
                      <a:r>
                        <a:rPr lang="en-GB" dirty="0" smtClean="0"/>
                        <a:t>CD4+ 200–499/</a:t>
                      </a:r>
                      <a:r>
                        <a:rPr lang="el-GR" dirty="0" smtClean="0"/>
                        <a:t>μ</a:t>
                      </a:r>
                      <a:r>
                        <a:rPr lang="en-GB" dirty="0" smtClean="0"/>
                        <a:t>l lub 14–28%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95030"/>
                  </a:ext>
                </a:extLst>
              </a:tr>
              <a:tr h="456814">
                <a:tc>
                  <a:txBody>
                    <a:bodyPr/>
                    <a:lstStyle/>
                    <a:p>
                      <a:r>
                        <a:rPr lang="pl-PL" dirty="0" smtClean="0"/>
                        <a:t>Stadium III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 CD4+ &lt; 200/μl lub &lt; 14% 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282"/>
                  </a:ext>
                </a:extLst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6641879" y="3224248"/>
            <a:ext cx="5047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każdym przypadku niezbędne jest laboratoryjne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potwierdzenie zakażenia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HIV (testem Western blot lub innym testem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potwierdzającym).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Pojawianie się markerów zakażenia HIV we krwi w różnym czasie po zakażeniu</a:t>
            </a:r>
            <a:endParaRPr lang="pl-PL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47" y="1323145"/>
            <a:ext cx="6835001" cy="4584708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634139" y="6431073"/>
            <a:ext cx="9449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- okres tzw. pierwotnego zakażenia HIV, w którym mogą pojawić się objawy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ostrej choroby </a:t>
            </a:r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retrowirusowej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klinika  AIDS</a:t>
            </a:r>
          </a:p>
        </p:txBody>
      </p:sp>
      <p:sp>
        <p:nvSpPr>
          <p:cNvPr id="6" name="Prostokąt 5"/>
          <p:cNvSpPr/>
          <p:nvPr/>
        </p:nvSpPr>
        <p:spPr>
          <a:xfrm>
            <a:off x="2289836" y="1806814"/>
            <a:ext cx="72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przebiegu naturalnym zakażenia HIV wyróżnia się kilka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stadiów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klinicznych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(A, B, C).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224951" y="5560471"/>
            <a:ext cx="6096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Początkowo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przebieg zakażenia jest bezobjawowy lub skąpoobjawowy, co utrudnia wczesne rozpoznanie choroby.</a:t>
            </a:r>
          </a:p>
        </p:txBody>
      </p:sp>
      <p:sp>
        <p:nvSpPr>
          <p:cNvPr id="8" name="Prostokąt 7"/>
          <p:cNvSpPr/>
          <p:nvPr/>
        </p:nvSpPr>
        <p:spPr>
          <a:xfrm>
            <a:off x="1067211" y="3078881"/>
            <a:ext cx="3279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Stosowane klasyfikacje:</a:t>
            </a:r>
            <a:endParaRPr lang="pl-PL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547966" y="3546684"/>
            <a:ext cx="9335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Klasyfikacja wg. CDC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(Center for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and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Centrum Kontroli i Prewencji Chorób).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547965" y="4526191"/>
            <a:ext cx="9504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Klasyfikacja wg. WHO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(World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Światowa Organizacja Zdrowia).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48183" y="4732344"/>
            <a:ext cx="4321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okres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bezobjawowy zakażenia.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kres  kliniczny  A</a:t>
            </a:r>
          </a:p>
        </p:txBody>
      </p:sp>
      <p:sp>
        <p:nvSpPr>
          <p:cNvPr id="6" name="Prostokąt 5"/>
          <p:cNvSpPr/>
          <p:nvPr/>
        </p:nvSpPr>
        <p:spPr>
          <a:xfrm>
            <a:off x="828781" y="2083269"/>
            <a:ext cx="83665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Okres kliniczny 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 (wg CDC) zakażenia HIV jest wczesną fazą, o niespecyficznych objawach, w której wyróżnić można 3 stany chorobowe: </a:t>
            </a:r>
          </a:p>
        </p:txBody>
      </p:sp>
      <p:sp>
        <p:nvSpPr>
          <p:cNvPr id="7" name="Prostokąt 6"/>
          <p:cNvSpPr/>
          <p:nvPr/>
        </p:nvSpPr>
        <p:spPr>
          <a:xfrm>
            <a:off x="4648183" y="3250262"/>
            <a:ext cx="341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ostrą chorobę retrowirusową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648183" y="3991303"/>
            <a:ext cx="4434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przetrwałą uogólnioną limfadenopatię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Łącznik prosty 9"/>
          <p:cNvCxnSpPr>
            <a:endCxn id="7" idx="1"/>
          </p:cNvCxnSpPr>
          <p:nvPr/>
        </p:nvCxnSpPr>
        <p:spPr>
          <a:xfrm flipV="1">
            <a:off x="4325420" y="3450317"/>
            <a:ext cx="322763" cy="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4325419" y="4187846"/>
            <a:ext cx="322763" cy="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4325419" y="4947723"/>
            <a:ext cx="322763" cy="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Ostra  choroba  retrowirusowa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4" y="1595941"/>
            <a:ext cx="5137895" cy="515418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6096000" y="2647702"/>
            <a:ext cx="5593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okresie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ostrej choroby retrowirusowej następuje gwałtowne namnażanie się wirusa.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6144734" y="3811271"/>
            <a:ext cx="54961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Rozwija się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ona u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większości osób zakażonych w ciągu 2–4 tygodni od ekspozycji na materiał zakaźny. Objawy występują nagle i utrzymują przez około 3 tygodnie.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Ostra  choroba  retrowirusowa</a:t>
            </a:r>
          </a:p>
        </p:txBody>
      </p:sp>
      <p:sp>
        <p:nvSpPr>
          <p:cNvPr id="5" name="Prostokąt 4"/>
          <p:cNvSpPr/>
          <p:nvPr/>
        </p:nvSpPr>
        <p:spPr>
          <a:xfrm>
            <a:off x="1529773" y="1614455"/>
            <a:ext cx="89478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przebiegu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ostrej choroby retrowirusowej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chorzy mają bardzo wysoką wiremię HIV, dlatego ich płyny fizjologiczne zawierające wirusa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są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wysoce zakaźne.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870893" y="27864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 większości chorych dochodzi do gwałtownego zmniejszenia liczby limfocytów CD4. Znaczne zmniejszenie liczby limfocytów CD4 może wiązać się z wystąpieniem chorób oportunistycznych już na tym wczesnym etapie zakażenia.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529772" y="5126655"/>
            <a:ext cx="8947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Nasilone i przedłużające się objawy ostrej choroby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retrowirusowej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wskazują na duże ryzyko szybkiej progresji zakażenia do AIDS.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82570" y="4631248"/>
            <a:ext cx="8873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Jej rozległość jest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zmienna, od kilku wykwitów, łatwych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przeoczenia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zarówno przez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pacjenta, jak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i lekarza, do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mnogich zmian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skórnych, może być także uogólniona,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 prowadzić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może do błędów diagnostycznych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Ostra  choroba  </a:t>
            </a:r>
            <a:r>
              <a:rPr lang="pl-PL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retrowirusowa</a:t>
            </a:r>
            <a:endParaRPr lang="pl-PL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wysypka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97" y="1992583"/>
            <a:ext cx="2162175" cy="21145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1369" y="2754823"/>
            <a:ext cx="1866900" cy="187642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2839726" y="1883788"/>
            <a:ext cx="7397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Często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ostrej chorobie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retrowirusowej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towarzyszy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wysypka, czerwonawa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nieswędząca,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odro lub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różyczkopodobna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czasem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plamisto-grudkowa.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839726" y="3185205"/>
            <a:ext cx="5698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Początkowo może obejmować tułów, później kończyny, także dłonie i stopy, może się pojawić również na twarzy. </a:t>
            </a:r>
          </a:p>
        </p:txBody>
      </p:sp>
    </p:spTree>
    <p:extLst>
      <p:ext uri="{BB962C8B-B14F-4D97-AF65-F5344CB8AC3E}">
        <p14:creationId xmlns:p14="http://schemas.microsoft.com/office/powerpoint/2010/main" val="40250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23" y="2766771"/>
            <a:ext cx="4634480" cy="3473147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Przetrwała  uogólniona  limfadenopatia</a:t>
            </a:r>
          </a:p>
        </p:txBody>
      </p:sp>
      <p:sp>
        <p:nvSpPr>
          <p:cNvPr id="5" name="Prostokąt 4"/>
          <p:cNvSpPr/>
          <p:nvPr/>
        </p:nvSpPr>
        <p:spPr>
          <a:xfrm>
            <a:off x="613191" y="444655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Najczęściej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powiększeniu ulegają węzły chłonne szyjne i pachowe. W badaniu lekarskim wyczuwalne są pojedyncze, niebolesne, ruchome względem podłoża węzły chłonne.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025571" y="1569969"/>
            <a:ext cx="7367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Przetrwałe uogólnione powiększenie węzłów chłonnych (limfadenopatia) zazwyczaj rozwija się w ciągu kilku miesięcy po zakażeniu HIV.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13191" y="300826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Definiuje się ją jako powiększenie węzłów chłonnych &gt;1cm co najmniej w dwóch okolicach poza pachwinami, utrzymujące się ponad 3 miesiące.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Okres  bezobjawowy  zakażenia</a:t>
            </a:r>
          </a:p>
        </p:txBody>
      </p:sp>
      <p:sp>
        <p:nvSpPr>
          <p:cNvPr id="5" name="Prostokąt 4"/>
          <p:cNvSpPr/>
          <p:nvPr/>
        </p:nvSpPr>
        <p:spPr>
          <a:xfrm>
            <a:off x="601050" y="3821713"/>
            <a:ext cx="109404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naturalny postęp choroby wpływ ma wiele czynników zależnych od wirusa (np. zjadliwość wirusa, typ wirusa o określonym powinowactwie do limfocytów i monocytów/makrofagów, wysoka zmienność genetyczna wirusa HIV) i gospodarza (m.in. receptory na komórkach układu immunologicznego zapewniające określoną podatność na zakażenie).</a:t>
            </a:r>
          </a:p>
          <a:p>
            <a:pPr algn="just"/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Progresja choroby jest w dużej mierze wypadkową tych czynników. Kontrola immunologiczna zakażenia HIV jest więc osobniczo zmienna. Jednak nawet u osób wykazujących intensywną kontrolę immunologiczną HIV dochodzi do powolnego zmniejszenia liczby limfocytów CD4 i progresji zakażenia.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529773" y="1257026"/>
            <a:ext cx="6053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Okres bezobjawowego zakażenia trwa zwykle 8–10 lat. W tym okresie jedynym objawem zakażenia może być utrzymujące się powiększenie węzłów chłonnych.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676374" y="231667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Niestety, w przebiegu bezobjawowego zakażenia HIV dochodzi do powolnego zmniejszania się liczby limfocytów CD4 i postępującego upośledzenia odporności.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okres  kliniczny 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91864" y="1874481"/>
            <a:ext cx="7458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rozpoznanie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okresu klinicznego B zakażenia HIV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wskazują: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388413" y="2534617"/>
            <a:ext cx="97106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biegunka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utrzymująca się ponad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miesiąc,</a:t>
            </a: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gorączka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&gt;38,5°C utrzymująca się ponad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miesiąc,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określone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zakażenia bakteryjne (m.in. listerioza, zapalenie narządów miednicy mniejszej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zakażenia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wirusowe (półpasiec rozległy lub nawrotowy, leukoplakia włochata jamy ustnej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zakażenia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grzybicze gardła lub narządów płciowych, nawracające lub niepoddające się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leczeniu,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zapalenie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nerwów obwodowych (drętwienie, mrowienie, palący ból w obrębie kończyn, wrażenie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osłabienia kończyn),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małopłytkowość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samoistna (krwawienia z nosa, dziąseł, obfite krwawienia miesiączkowe u kobiet, wybroczyny na skórze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 przed nowotworowy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i wczesne stadium raka szyjki macicy.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2130260" y="2743199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2126543" y="3029416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>
            <a:off x="2133980" y="3337928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2130266" y="3936372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2126542" y="4545974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2133986" y="5177880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2130267" y="5776329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2126545" y="6385932"/>
            <a:ext cx="1652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Epidemiologia  zakażeń  HIV</a:t>
            </a:r>
          </a:p>
        </p:txBody>
      </p:sp>
      <p:sp>
        <p:nvSpPr>
          <p:cNvPr id="5" name="Prostokąt 4"/>
          <p:cNvSpPr/>
          <p:nvPr/>
        </p:nvSpPr>
        <p:spPr>
          <a:xfrm>
            <a:off x="1778079" y="1412795"/>
            <a:ext cx="8529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świecie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ok. 38 milionów osób jest zakażonych wirusem HIV i ta liczba stale wzrasta. W 2018 roku odnotowano łącznie ok. 1,7 miliona nowych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zakażeń.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778079" y="2795107"/>
            <a:ext cx="8529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Według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szacunków Krajowego Centrum ds.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AIDS,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Polsce żyje ok. 20 tys. osób z HIV i każdego dnia o zakażeniu dowiadują się 3-4 nowe osoby. Z meldunków epidemiologicznych NIZP-PZH wynika, że w 2018 r. odnotowano w Polsce 1304 nowe zakażenia HIV i 121 przypadków AIDS, a w 2019 r. (dane od 1 stycznia do 15 listopada) - 1521 nowych zakażeń HIV i 117 zachorowań na AIDS.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91865" y="5178839"/>
            <a:ext cx="11197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Szacuje się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że ok. 20 proc. osób żyjących z wirusem w Polsce może nadal nie wiedzieć o swoim zakażeniu. Ponadto wzrasta liczba tzw.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presenters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czyli osób z późnym rozpoznaniem choroby. Prawie 90 proc. Polaków uważa, że problem HIV ich nie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dotyczy.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507470" y="1064599"/>
            <a:ext cx="115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ŚWIAT</a:t>
            </a:r>
            <a:endParaRPr lang="en-GB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507470" y="246923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POLSKA</a:t>
            </a:r>
            <a:endParaRPr lang="en-GB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okres  kliniczny  C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10455" y="2440989"/>
            <a:ext cx="8216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kategorii klinicznej C mamy do czynienia z pełnoobjawowym AIDS. </a:t>
            </a:r>
          </a:p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Pojawiają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się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wtedy tzw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. choroby wskaźnikowe (zakażenia i nowotwory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oportunistyczne) umożliwiające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rozpoznanie AIDS nawet bez badań serologicznych, lub po potwierdzeniu obecności przeciwciał anty-HIV.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088341" y="4324714"/>
            <a:ext cx="5661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Bez leczenia antyretrowirusowego chory na AIDS umiera z powodu zakażeń lub nowotworów oportunistycznych.</a:t>
            </a:r>
          </a:p>
        </p:txBody>
      </p:sp>
    </p:spTree>
    <p:extLst>
      <p:ext uri="{BB962C8B-B14F-4D97-AF65-F5344CB8AC3E}">
        <p14:creationId xmlns:p14="http://schemas.microsoft.com/office/powerpoint/2010/main" val="23312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tzw.  choroby  wskaźnikowe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Łącznik prosty 6"/>
          <p:cNvCxnSpPr/>
          <p:nvPr/>
        </p:nvCxnSpPr>
        <p:spPr>
          <a:xfrm flipV="1">
            <a:off x="6110868" y="5241073"/>
            <a:ext cx="3100039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6110868" y="5865541"/>
            <a:ext cx="3546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17632"/>
              </p:ext>
            </p:extLst>
          </p:nvPr>
        </p:nvGraphicFramePr>
        <p:xfrm>
          <a:off x="720492" y="1970191"/>
          <a:ext cx="10780751" cy="4631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9571">
                  <a:extLst>
                    <a:ext uri="{9D8B030D-6E8A-4147-A177-3AD203B41FA5}">
                      <a16:colId xmlns:a16="http://schemas.microsoft.com/office/drawing/2014/main" val="2736868306"/>
                    </a:ext>
                  </a:extLst>
                </a:gridCol>
                <a:gridCol w="8051180">
                  <a:extLst>
                    <a:ext uri="{9D8B030D-6E8A-4147-A177-3AD203B41FA5}">
                      <a16:colId xmlns:a16="http://schemas.microsoft.com/office/drawing/2014/main" val="32337877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Choroby   tzw.  wskaźnikowe  wskazujące  na  AIDS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558790"/>
                  </a:ext>
                </a:extLst>
              </a:tr>
              <a:tr h="426049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zakażenia </a:t>
                      </a:r>
                      <a:r>
                        <a:rPr lang="en-GB" dirty="0" err="1" smtClean="0"/>
                        <a:t>oportunistyczne</a:t>
                      </a:r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bakteryjne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powtarzające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się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pozaszpitalne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zapalenia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płuc</a:t>
                      </a:r>
                      <a:r>
                        <a:rPr lang="en-GB" dirty="0" smtClean="0"/>
                        <a:t> (≥2 w </a:t>
                      </a:r>
                      <a:r>
                        <a:rPr lang="en-GB" dirty="0" err="1" smtClean="0"/>
                        <a:t>ciągu</a:t>
                      </a:r>
                      <a:r>
                        <a:rPr lang="en-GB" dirty="0" smtClean="0"/>
                        <a:t> 12 </a:t>
                      </a:r>
                      <a:r>
                        <a:rPr lang="en-GB" dirty="0" err="1" smtClean="0"/>
                        <a:t>mies</a:t>
                      </a:r>
                      <a:r>
                        <a:rPr lang="en-GB" dirty="0" smtClean="0"/>
                        <a:t>.)</a:t>
                      </a:r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nawracająca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bakteriemia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wywołana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przez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pałeczki</a:t>
                      </a:r>
                      <a:r>
                        <a:rPr lang="en-GB" dirty="0" smtClean="0"/>
                        <a:t> Salmonella</a:t>
                      </a:r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gruźlica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płuc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lub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pozapłucna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rozsiane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mykobakteriozy</a:t>
                      </a:r>
                      <a:r>
                        <a:rPr lang="en-GB" dirty="0" smtClean="0"/>
                        <a:t> (</a:t>
                      </a:r>
                      <a:r>
                        <a:rPr lang="en-GB" dirty="0" err="1" smtClean="0"/>
                        <a:t>prątki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nietypowe</a:t>
                      </a:r>
                      <a:r>
                        <a:rPr lang="en-GB" dirty="0" smtClean="0"/>
                        <a:t>)</a:t>
                      </a:r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kandydoza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przełyku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oskrzeli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tchawicy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lub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płuc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zapalenie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płuc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wywołane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przez</a:t>
                      </a:r>
                      <a:r>
                        <a:rPr lang="en-GB" dirty="0" smtClean="0"/>
                        <a:t> Pneumocystis </a:t>
                      </a:r>
                      <a:r>
                        <a:rPr lang="en-GB" dirty="0" err="1" smtClean="0"/>
                        <a:t>jiroveci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histoplazmoza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pozapłucna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kokcydioidomykoza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pozapłucna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kryptokokoza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pozapłucna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izosporoza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kryptosporydioza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zakażenia HSV – </a:t>
                      </a:r>
                      <a:r>
                        <a:rPr lang="en-GB" dirty="0" err="1" smtClean="0"/>
                        <a:t>przewlekłe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owrzodzenia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zapalenie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oskrzeli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płuc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lub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przełyku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cytomegalia</a:t>
                      </a:r>
                      <a:r>
                        <a:rPr lang="en-GB" dirty="0" smtClean="0"/>
                        <a:t> (</a:t>
                      </a:r>
                      <a:r>
                        <a:rPr lang="en-GB" dirty="0" err="1" smtClean="0"/>
                        <a:t>poza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wątrobą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śledzioną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węzłami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chłonnymi</a:t>
                      </a:r>
                      <a:r>
                        <a:rPr lang="en-GB" dirty="0" smtClean="0"/>
                        <a:t>)</a:t>
                      </a:r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toksoplazmoza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narządu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wewnętrznego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– </a:t>
                      </a:r>
                      <a:r>
                        <a:rPr lang="en-GB" dirty="0" err="1" smtClean="0"/>
                        <a:t>postępująca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wieloogniskowa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leukoencefalopatia</a:t>
                      </a:r>
                      <a:r>
                        <a:rPr lang="en-GB" dirty="0" smtClean="0"/>
                        <a:t> (PML)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1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75684"/>
              </p:ext>
            </p:extLst>
          </p:nvPr>
        </p:nvGraphicFramePr>
        <p:xfrm>
          <a:off x="671551" y="2807391"/>
          <a:ext cx="10780751" cy="226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9571">
                  <a:extLst>
                    <a:ext uri="{9D8B030D-6E8A-4147-A177-3AD203B41FA5}">
                      <a16:colId xmlns:a16="http://schemas.microsoft.com/office/drawing/2014/main" val="2736868306"/>
                    </a:ext>
                  </a:extLst>
                </a:gridCol>
                <a:gridCol w="8051180">
                  <a:extLst>
                    <a:ext uri="{9D8B030D-6E8A-4147-A177-3AD203B41FA5}">
                      <a16:colId xmlns:a16="http://schemas.microsoft.com/office/drawing/2014/main" val="3233787799"/>
                    </a:ext>
                  </a:extLst>
                </a:gridCol>
              </a:tblGrid>
              <a:tr h="343323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Choroby   tzw.  wskaźnikowe  wskazujące  na  AIDS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558790"/>
                  </a:ext>
                </a:extLst>
              </a:tr>
              <a:tr h="11158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nowotwory</a:t>
                      </a:r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pl-PL" dirty="0" smtClean="0"/>
                        <a:t>mięsak Kaposiego</a:t>
                      </a:r>
                      <a:endParaRPr lang="en-GB" dirty="0" smtClean="0"/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pl-PL" dirty="0" err="1" smtClean="0"/>
                        <a:t>chłoniaki</a:t>
                      </a:r>
                      <a:r>
                        <a:rPr lang="pl-PL" dirty="0" smtClean="0"/>
                        <a:t> (</a:t>
                      </a:r>
                      <a:r>
                        <a:rPr lang="pl-PL" dirty="0" err="1" smtClean="0"/>
                        <a:t>chłoniak</a:t>
                      </a:r>
                      <a:r>
                        <a:rPr lang="pl-PL" dirty="0" smtClean="0"/>
                        <a:t> rozlany z dużych komórek B, </a:t>
                      </a:r>
                      <a:r>
                        <a:rPr lang="pl-PL" dirty="0" err="1" smtClean="0"/>
                        <a:t>chłoniak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Burkita</a:t>
                      </a:r>
                      <a:r>
                        <a:rPr lang="pl-PL" dirty="0" smtClean="0"/>
                        <a:t>, pierwotny</a:t>
                      </a:r>
                      <a:r>
                        <a:rPr lang="pl-PL" baseline="0" dirty="0" smtClean="0"/>
                        <a:t>    </a:t>
                      </a:r>
                      <a:r>
                        <a:rPr lang="pl-PL" dirty="0" err="1" smtClean="0"/>
                        <a:t>chłoniak</a:t>
                      </a:r>
                      <a:r>
                        <a:rPr lang="pl-PL" dirty="0" smtClean="0"/>
                        <a:t> OUN)</a:t>
                      </a:r>
                      <a:endParaRPr lang="en-GB" dirty="0" smtClean="0"/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pl-PL" dirty="0" smtClean="0"/>
                        <a:t>inwazyjny rak szyjki macicy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17944"/>
                  </a:ext>
                </a:extLst>
              </a:tr>
              <a:tr h="70693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zespoły  chorobowe</a:t>
                      </a:r>
                      <a:endParaRPr lang="en-GB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pl-PL" dirty="0" smtClean="0"/>
                        <a:t>Encefalopatia związana z zakażeniem HIV,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pl-PL" dirty="0" smtClean="0"/>
                        <a:t>Zespół wyczerpania spowodowany zakażeniem HIV</a:t>
                      </a:r>
                      <a:endParaRPr lang="en-GB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59638"/>
                  </a:ext>
                </a:extLst>
              </a:tr>
            </a:tbl>
          </a:graphicData>
        </a:graphic>
      </p:graphicFrame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Stadia  kliniczne  zakażenia  HIV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tzw.  choroby  wskaźnikowe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70" y="3633816"/>
            <a:ext cx="2104673" cy="216584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1" y="2108193"/>
            <a:ext cx="2768872" cy="180489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45337" y="1487979"/>
            <a:ext cx="276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Grudkowate zmiany w </a:t>
            </a:r>
            <a:r>
              <a:rPr lang="pl-PL" b="1" dirty="0" smtClean="0"/>
              <a:t>mięsaku Kaposiego</a:t>
            </a:r>
            <a:endParaRPr lang="en-GB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40" y="4053730"/>
            <a:ext cx="2848116" cy="199622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45337" y="6122112"/>
            <a:ext cx="5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Mięsak Kaposiego z nadkażeniem drożdżakowym</a:t>
            </a:r>
            <a:r>
              <a:rPr lang="pl-PL" dirty="0" smtClean="0"/>
              <a:t> w jamie ustnej pacjenta chorego na AIDS</a:t>
            </a:r>
            <a:endParaRPr lang="en-GB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Widoczne  skutki  braku  odporności  spowodowane chorobą  AIDS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421" y="1791303"/>
            <a:ext cx="2953773" cy="1794269"/>
          </a:xfrm>
          <a:prstGeom prst="rect">
            <a:avLst/>
          </a:prstGeom>
        </p:spPr>
      </p:pic>
      <p:sp>
        <p:nvSpPr>
          <p:cNvPr id="15" name="Prostokąt 14"/>
          <p:cNvSpPr/>
          <p:nvPr/>
        </p:nvSpPr>
        <p:spPr>
          <a:xfrm>
            <a:off x="6613194" y="1968381"/>
            <a:ext cx="4984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Chłoniak rozlany </a:t>
            </a:r>
            <a:r>
              <a:rPr lang="pl-PL" dirty="0"/>
              <a:t>z dużych komórek B </a:t>
            </a:r>
            <a:r>
              <a:rPr lang="pl-PL" dirty="0" smtClean="0"/>
              <a:t>ośrodkowego  </a:t>
            </a:r>
            <a:r>
              <a:rPr lang="pl-PL" dirty="0"/>
              <a:t>układu  nerwowego  u  chorego  z  </a:t>
            </a:r>
            <a:r>
              <a:rPr lang="pl-PL" dirty="0" smtClean="0"/>
              <a:t>zakażeniem ludzkim </a:t>
            </a:r>
            <a:r>
              <a:rPr lang="pl-PL" dirty="0"/>
              <a:t>wirusem niedoboru odporności</a:t>
            </a:r>
            <a:endParaRPr lang="en-GB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978" y="3213416"/>
            <a:ext cx="2106765" cy="2193501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9416" y="4697626"/>
            <a:ext cx="2130050" cy="2003851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5951793" y="4279434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Toksoplazmoza mózgu </a:t>
            </a:r>
            <a:endParaRPr lang="en-GB" b="1" dirty="0"/>
          </a:p>
        </p:txBody>
      </p:sp>
      <p:sp>
        <p:nvSpPr>
          <p:cNvPr id="20" name="Prostokąt 19"/>
          <p:cNvSpPr/>
          <p:nvPr/>
        </p:nvSpPr>
        <p:spPr>
          <a:xfrm>
            <a:off x="4941810" y="4577882"/>
            <a:ext cx="3509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MRI- lokalizacja i charakter </a:t>
            </a:r>
            <a:r>
              <a:rPr lang="pl-PL" dirty="0" smtClean="0"/>
              <a:t>zmian.</a:t>
            </a:r>
            <a:endParaRPr lang="pl-PL" dirty="0"/>
          </a:p>
          <a:p>
            <a:pPr algn="just"/>
            <a:r>
              <a:rPr lang="pl-PL" dirty="0"/>
              <a:t>Najczęściej kilka zmian, w istocie szarej lub jądrach podstawy </a:t>
            </a:r>
            <a:r>
              <a:rPr lang="pl-PL" dirty="0" smtClean="0"/>
              <a:t>mózgu.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4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neurologiczne  w  infekcji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353516" y="1332126"/>
            <a:ext cx="70448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Konsekwencją rozpoczynających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się przemiany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immunologicznych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 terenie OUN,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jest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uwalnianie neurotoksyn w wyniku chronicznej reakcji zapalnej. 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Neurotoksyny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rozpoczynają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stały proces degeneracji komórek nerwowych.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062230" y="3341656"/>
            <a:ext cx="76274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Uszkodzenia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OUN były widoczne w badaniach sekcyjnych wśród 70 – 90% zakażonych. Istnieją dowody, że wirus jest obecny w płynie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mózgowo-rdzeniowym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(PMR) już w drugim tygodniu od zakażenia, zaś zmiany objętości istoty białej stwierdza się już po 6 miesiącach trwania infekcji. 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Wirus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 rozprzestrzenia się równomiernie w całym mózgu, najbardziej widoczne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zmiany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dotyczą istoty białej i szarej. Zauważalne zmiany występują w okolicach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podkorowych i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wzgórzu oraz w okolicach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korowych.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64" y="3341656"/>
            <a:ext cx="2789246" cy="2769213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41772" y="2304483"/>
            <a:ext cx="3163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Cechy zaawansowanego</a:t>
            </a:r>
          </a:p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zaniku korowo-podkorowego</a:t>
            </a:r>
          </a:p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mózgu.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28018" y="6177650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AIDS dementia complex – ADC</a:t>
            </a:r>
          </a:p>
        </p:txBody>
      </p:sp>
    </p:spTree>
    <p:extLst>
      <p:ext uri="{BB962C8B-B14F-4D97-AF65-F5344CB8AC3E}">
        <p14:creationId xmlns:p14="http://schemas.microsoft.com/office/powerpoint/2010/main" val="17568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 otępienny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przebiegu  AIDS 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444975" y="986295"/>
            <a:ext cx="8947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Encefalopatia AIDS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inaczej zespół otępienny w przebiegu AIDS (ang. AIDS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– ADC) lub encefalopatia HIV – zespół objawów neurologicznych i psychicznych występujący u ludzi zakażonych wirusem HIV.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870892" y="20856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Infekcja HIV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nie dotyczy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neuronów bezpośrednio,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jednak objawy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neurologiczne i psychiatryczne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są konsekwencją ich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uszkodzenia w przebiegu stanu zapalnego.</a:t>
            </a:r>
          </a:p>
        </p:txBody>
      </p:sp>
      <p:sp>
        <p:nvSpPr>
          <p:cNvPr id="9" name="Prostokąt 8"/>
          <p:cNvSpPr/>
          <p:nvPr/>
        </p:nvSpPr>
        <p:spPr>
          <a:xfrm>
            <a:off x="491869" y="3184116"/>
            <a:ext cx="1119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Istotną rolę 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patogenezie zmian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OUN spełniają makrofagi i komórki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mikrogleju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Makrofagi,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posiadające receptory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CCR5, stanowią ważne komórki transportujące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 do OUN, przede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wszystkim w początkowym okresie zakażenia HIV.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91866" y="4273598"/>
            <a:ext cx="1119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TimesNewRoman"/>
              </a:rPr>
              <a:t>Uszkodzenie OUN jest wynikiem działania </a:t>
            </a:r>
            <a:r>
              <a:rPr lang="pl-PL" dirty="0" smtClean="0">
                <a:latin typeface="TimesNewRoman"/>
              </a:rPr>
              <a:t>czynników neurotoksycznych gospodarza, bezpośredniego działania HIV </a:t>
            </a:r>
            <a:r>
              <a:rPr lang="pl-PL" dirty="0">
                <a:latin typeface="TimesNewRoman"/>
              </a:rPr>
              <a:t>i aktywacji immunologicznej oraz </a:t>
            </a:r>
            <a:r>
              <a:rPr lang="pl-PL" dirty="0" smtClean="0">
                <a:latin typeface="TimesNewRoman"/>
              </a:rPr>
              <a:t>zmian naczyniowych </a:t>
            </a:r>
            <a:r>
              <a:rPr lang="pl-PL" dirty="0">
                <a:latin typeface="TimesNewRoman"/>
              </a:rPr>
              <a:t>wskutek zwiększonej replikacji HIV </a:t>
            </a:r>
            <a:r>
              <a:rPr lang="pl-PL" dirty="0" smtClean="0">
                <a:latin typeface="TimesNewRoman"/>
              </a:rPr>
              <a:t>w makrofagach </a:t>
            </a:r>
            <a:r>
              <a:rPr lang="pl-PL" dirty="0">
                <a:latin typeface="TimesNewRoman"/>
              </a:rPr>
              <a:t>okołonaczyniowych.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491865" y="5372113"/>
            <a:ext cx="11197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Zakażone makrofagi i komórki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mikrogleju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wydzielają szereg cytokin stanu zapalnego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chemokin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oraz innych czynników.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22559" y="6082119"/>
            <a:ext cx="6238696" cy="52322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  ZAPALNY  =  ZANIK  MÓZGU</a:t>
            </a:r>
            <a:endParaRPr lang="pl-PL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75316" y="2497772"/>
            <a:ext cx="9318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Obecnie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rozważany jest zarówno „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korowy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”, jak i „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podkorowy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” obraz zaburzeń,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charakteryzujący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się nasilonymi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deficytami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 zakresie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funkcji: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psychiczne  w  infekcji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72497" y="5694117"/>
            <a:ext cx="8292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Dysfunkcje poznawcze występujące także u młodych osób HIV(+) porównuje się do trudności charakterystycznych dla zdrowych osób będących w znacznie starszym wieku.</a:t>
            </a:r>
          </a:p>
        </p:txBody>
      </p:sp>
      <p:sp>
        <p:nvSpPr>
          <p:cNvPr id="8" name="Prostokąt 7"/>
          <p:cNvSpPr/>
          <p:nvPr/>
        </p:nvSpPr>
        <p:spPr>
          <a:xfrm>
            <a:off x="2986667" y="3328933"/>
            <a:ext cx="65141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uczenia się,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utrzymywania informacji w pamięci i odtwarzania ich,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funkcji wykonawczych,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zmniejszonymi zdolnościami językowymi,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problemami w zakresie szybkości psychomotorycznej. </a:t>
            </a:r>
          </a:p>
        </p:txBody>
      </p:sp>
      <p:sp>
        <p:nvSpPr>
          <p:cNvPr id="9" name="Prostokąt 8"/>
          <p:cNvSpPr/>
          <p:nvPr/>
        </p:nvSpPr>
        <p:spPr>
          <a:xfrm>
            <a:off x="2672045" y="12138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Wczesne doniesienia 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potwierdzały tzw. podkorowy model uszkodzeń strukturalnych mózgu oraz dysfunkcji poznawczych. </a:t>
            </a:r>
          </a:p>
        </p:txBody>
      </p:sp>
    </p:spTree>
    <p:extLst>
      <p:ext uri="{BB962C8B-B14F-4D97-AF65-F5344CB8AC3E}">
        <p14:creationId xmlns:p14="http://schemas.microsoft.com/office/powerpoint/2010/main" val="75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psychiczne  w  infekcji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172835" y="2472657"/>
            <a:ext cx="97684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Większość zaburzeń psychicznych jest wynikiem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interakcji między strukturą osobowości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obciążającymi zdarzeniami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życiowymi. </a:t>
            </a:r>
            <a:endParaRPr lang="pl-P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l-P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Jeżeli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sytuacja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życiowa przekracza możliwości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adaptacyjne, pojawiają się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objawy psychopatologiczne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zaburzenia psychiczne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które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istocie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są wyrazem patologicznej adaptacji,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blokującej zasoby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psychiczne i uniemożliwiającej rozwój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życiowy. Zaburzenia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psychiczne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mogą być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pierwotne lub wtórne w odniesieniu do zakażenia.</a:t>
            </a:r>
          </a:p>
        </p:txBody>
      </p:sp>
    </p:spTree>
    <p:extLst>
      <p:ext uri="{BB962C8B-B14F-4D97-AF65-F5344CB8AC3E}">
        <p14:creationId xmlns:p14="http://schemas.microsoft.com/office/powerpoint/2010/main" val="2210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415830" y="3630341"/>
            <a:ext cx="74861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—"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czynniki medyczne związane z samym zakażeniem,</a:t>
            </a:r>
          </a:p>
          <a:p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—"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czynniki demograficzne,</a:t>
            </a:r>
          </a:p>
          <a:p>
            <a:pPr marL="342900" indent="-342900">
              <a:buFont typeface="Arial" panose="020B0604020202020204" pitchFamily="34" charset="0"/>
              <a:buChar char="—"/>
            </a:pP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—"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aktywność zawodowa i towarzyska, wsparcie społeczne, itp.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psychiczne  w  infekcji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670285" y="1937055"/>
            <a:ext cx="8917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 patomechanizmie oraz oznakach zaburzeń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neuropsychiatrycznych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decyduje prawdopodobnie równoległy lub nakładający się wpływ różnorodnych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czynników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takich jak: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poznawcze  w  infekcji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661751" y="2266287"/>
            <a:ext cx="5629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—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deficyty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pamięci,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—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spowolnienie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myślenia,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—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problemy z czytaniem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trudności ze rozumieniem. </a:t>
            </a:r>
          </a:p>
        </p:txBody>
      </p:sp>
      <p:sp>
        <p:nvSpPr>
          <p:cNvPr id="8" name="Prostokąt 7"/>
          <p:cNvSpPr/>
          <p:nvPr/>
        </p:nvSpPr>
        <p:spPr>
          <a:xfrm>
            <a:off x="629396" y="3969672"/>
            <a:ext cx="11027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późniejszym okresie u pacjentów HIV-pozytywnych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mogą dołączać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się deficyty uwagi, zaburzenia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koncentracji, mowy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czynności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wykonawczych, przetwarzania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informacji, a następnie sprawności motorycznej.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629396" y="5198821"/>
            <a:ext cx="1106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Spowolnienie psychoruchowe może być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predyktorem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zaawansowania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zajęcia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OUN 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przebiegu zakażenia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HIV, wyprzedzając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kliniczne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objawy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około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lata.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1946271" y="1759108"/>
            <a:ext cx="696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Początkowe objawy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zaburzeń poznawczych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często obejmują: </a:t>
            </a:r>
          </a:p>
        </p:txBody>
      </p:sp>
    </p:spTree>
    <p:extLst>
      <p:ext uri="{BB962C8B-B14F-4D97-AF65-F5344CB8AC3E}">
        <p14:creationId xmlns:p14="http://schemas.microsoft.com/office/powerpoint/2010/main" val="14072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ludzki wirus nabytego niedoboru odporności</a:t>
            </a:r>
          </a:p>
        </p:txBody>
      </p:sp>
      <p:sp>
        <p:nvSpPr>
          <p:cNvPr id="5" name="Prostokąt 4"/>
          <p:cNvSpPr/>
          <p:nvPr/>
        </p:nvSpPr>
        <p:spPr>
          <a:xfrm>
            <a:off x="1047964" y="3444445"/>
            <a:ext cx="10078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podstawie cech genetycznych i różnic antygenowych wyróżnia się dwa typy wirusa: HIV-1 i HIV-2. Wirusy HIV-1 i HIV-2 pod względem morfologicznym są nierozróżnialne.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678131" y="200650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Wirus HIV należy do rodzaju lentowirusów będących częścią rodziny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retrowirusów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047963" y="4698489"/>
            <a:ext cx="10078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Wirus HIV-1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jest dzielony na kilka typów: M, N, O i P. Typ M zróżnicował się na 9 podtypów A-D, F-H, J i K. Podtyp C dominuje w Afryce i Indiach, podtyp B dominuje w Europie, Ameryce Północnej i Południowej oraz Australii. 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 kolei w przypadku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wirusa HIV-2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wyróżnia się 8 typów A-H.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Zaburzenia  poznawcze  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kryteria  diagnostyczne  (2007)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94732" y="1564758"/>
            <a:ext cx="115972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I. Bezobjawowe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zaburzenia neuropoznawcze związane z HIV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lekkie deficyty poznawcze w dwóch lub więcej domenach neuropsychologicznych,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upośledzenie funkcji poznawczych nie przeszkadzające w codziennym funkcjonowaniu,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3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nie spełniające kryteriów dla delirium lub otępienia,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brak dowodów na inną wcześniejszą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przyczynę.</a:t>
            </a: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94732" y="2929888"/>
            <a:ext cx="1150434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II. Łagodne zaburzenia neuropoznawcze związane z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HIV: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łagodne lub umiarkowane upośledzenie funkcji poznawczych w dwóch lub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więcej domenach 		neuropsychologicznych,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wpływające, przynajmniej w łagodnym stopniu, na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wykonywanie czynności 	życia 	codziennego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3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nie spełniające kryteriów dla delirium lub otępienia,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nie uwarunkowane innymi współistniejącymi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chorobami</a:t>
            </a: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94732" y="4844076"/>
            <a:ext cx="115972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III. HIV-demencja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kompleks: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umiarkowane lub ciężkie upośledzenie funkcji poznawczych w dwóch lub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więcej domenach 	neuropsychologicznych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znaczne trudności w wykonywaniu czynności życia codziennego w związku z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nasileniem się zaburzeń 	poznawczych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3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nie spełniające kryteriów dla delirium,</a:t>
            </a:r>
          </a:p>
          <a:p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zaburzenia poznawcze nie uwarunkowane innymi współistniejącymi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chorobami.</a:t>
            </a: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Zasady  postępowania diagnostycznego  i  interpretacji  uzyskanych wyników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8283" y="1855967"/>
            <a:ext cx="11140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„Diagnostyka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zakażeń HIV” jest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bardzo szerokie pojęcie, które obejmuje rozpoznanie zakażenia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monitorowanie naturalnego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przebiegu zakażenia, ocenę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skuteczności i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bezpieczeństwa leczenia </a:t>
            </a:r>
            <a:r>
              <a:rPr lang="pl-PL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przeciwretrowirusowego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93672" y="32873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Dostępnych jest wiele testów, które pozwalają na wykrycie obecności:</a:t>
            </a:r>
          </a:p>
        </p:txBody>
      </p:sp>
      <p:sp>
        <p:nvSpPr>
          <p:cNvPr id="9" name="Prostokąt 8"/>
          <p:cNvSpPr/>
          <p:nvPr/>
        </p:nvSpPr>
        <p:spPr>
          <a:xfrm>
            <a:off x="2225347" y="3848049"/>
            <a:ext cx="9464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przeciwciał anty-HIV-1,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przeciwciał anty-HIV-2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białka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wirusowego (p24),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materiału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genetycznego wirusa (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genomowego RNA i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prowirusowego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analizę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sekwencji genomu i stwierdzenie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obecności mutacji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związanych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lekoopornością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Prostokąt 5"/>
          <p:cNvSpPr/>
          <p:nvPr/>
        </p:nvSpPr>
        <p:spPr>
          <a:xfrm>
            <a:off x="993673" y="5663021"/>
            <a:ext cx="10581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Bardzo ważnym elementem jest ocena wpływu zakażenia oraz leczenia na jakość układu odpornościowego, najczęściej dokonywana 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cytometrycznym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pomiarem liczby limfocytów T CD4+ oraz T CD8+. </a:t>
            </a:r>
          </a:p>
        </p:txBody>
      </p:sp>
    </p:spTree>
    <p:extLst>
      <p:ext uri="{BB962C8B-B14F-4D97-AF65-F5344CB8AC3E}">
        <p14:creationId xmlns:p14="http://schemas.microsoft.com/office/powerpoint/2010/main" val="7143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 zakażeń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752797" y="2195657"/>
            <a:ext cx="9052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TimesNewRoman"/>
              </a:rPr>
              <a:t>B</a:t>
            </a:r>
            <a:r>
              <a:rPr lang="pl-PL" dirty="0" smtClean="0">
                <a:latin typeface="TimesNewRoman"/>
              </a:rPr>
              <a:t>adania </a:t>
            </a:r>
            <a:r>
              <a:rPr lang="pl-PL" dirty="0">
                <a:latin typeface="TimesNewRoman"/>
              </a:rPr>
              <a:t>w kierunku zakażenia HIV mogą zostać </a:t>
            </a:r>
            <a:r>
              <a:rPr lang="pl-PL" dirty="0" smtClean="0">
                <a:latin typeface="TimesNewRoman"/>
              </a:rPr>
              <a:t>wykonane na </a:t>
            </a:r>
            <a:r>
              <a:rPr lang="pl-PL" dirty="0">
                <a:latin typeface="TimesNewRoman"/>
              </a:rPr>
              <a:t>podstawie </a:t>
            </a:r>
            <a:r>
              <a:rPr lang="pl-PL" dirty="0" smtClean="0">
                <a:latin typeface="TimesNewRoman"/>
              </a:rPr>
              <a:t>skierowania wystawionego </a:t>
            </a:r>
            <a:r>
              <a:rPr lang="pl-PL" dirty="0">
                <a:latin typeface="TimesNewRoman"/>
              </a:rPr>
              <a:t>przez lekarza/konsultanta, po </a:t>
            </a:r>
            <a:r>
              <a:rPr lang="pl-PL" dirty="0" smtClean="0">
                <a:latin typeface="TimesNewRoman"/>
              </a:rPr>
              <a:t>uzyskaniu świadomej </a:t>
            </a:r>
            <a:r>
              <a:rPr lang="pl-PL" dirty="0">
                <a:latin typeface="TimesNewRoman"/>
              </a:rPr>
              <a:t>zgody pacjenta. </a:t>
            </a:r>
            <a:endParaRPr lang="pl-PL" dirty="0" smtClean="0">
              <a:latin typeface="TimesNewRoman"/>
            </a:endParaRPr>
          </a:p>
          <a:p>
            <a:endParaRPr lang="pl-PL" dirty="0">
              <a:latin typeface="TimesNewRoman"/>
            </a:endParaRPr>
          </a:p>
          <a:p>
            <a:r>
              <a:rPr lang="pl-PL" dirty="0" smtClean="0">
                <a:latin typeface="TimesNewRoman"/>
              </a:rPr>
              <a:t>Laboratoryjna </a:t>
            </a:r>
            <a:r>
              <a:rPr lang="pl-PL" dirty="0">
                <a:latin typeface="TimesNewRoman"/>
              </a:rPr>
              <a:t>diagnostyka zakażenia HIV jest </a:t>
            </a:r>
            <a:r>
              <a:rPr lang="pl-PL" dirty="0" smtClean="0">
                <a:latin typeface="TimesNewRoman"/>
              </a:rPr>
              <a:t>przeprowadzana w </a:t>
            </a:r>
            <a:r>
              <a:rPr lang="pl-PL" dirty="0">
                <a:latin typeface="TimesNewRoman"/>
              </a:rPr>
              <a:t>dwóch </a:t>
            </a:r>
            <a:r>
              <a:rPr lang="pl-PL" dirty="0" smtClean="0">
                <a:latin typeface="TimesNewRoman"/>
              </a:rPr>
              <a:t>próbkach surowicy/osocza </a:t>
            </a:r>
            <a:r>
              <a:rPr lang="pl-PL" dirty="0">
                <a:latin typeface="TimesNewRoman"/>
              </a:rPr>
              <a:t>(próba 1, próba 2), </a:t>
            </a:r>
            <a:r>
              <a:rPr lang="pl-PL" dirty="0" smtClean="0">
                <a:latin typeface="TimesNewRoman"/>
              </a:rPr>
              <a:t>uzyskanych z </a:t>
            </a:r>
            <a:r>
              <a:rPr lang="pl-PL" dirty="0">
                <a:latin typeface="TimesNewRoman"/>
              </a:rPr>
              <a:t>jednego pobrania krwi u pacjenta. </a:t>
            </a:r>
            <a:endParaRPr lang="pl-PL" dirty="0" smtClean="0">
              <a:latin typeface="TimesNewRoman"/>
            </a:endParaRPr>
          </a:p>
          <a:p>
            <a:endParaRPr lang="pl-PL" dirty="0">
              <a:latin typeface="TimesNewRoman"/>
            </a:endParaRPr>
          </a:p>
          <a:p>
            <a:r>
              <a:rPr lang="pl-PL" dirty="0" smtClean="0">
                <a:latin typeface="TimesNewRoman"/>
              </a:rPr>
              <a:t>Jako </a:t>
            </a:r>
            <a:r>
              <a:rPr lang="pl-PL" dirty="0">
                <a:latin typeface="TimesNewRoman"/>
              </a:rPr>
              <a:t>pierwsze są wykonywane </a:t>
            </a:r>
            <a:r>
              <a:rPr lang="pl-PL" dirty="0" smtClean="0">
                <a:latin typeface="TimesNewRoman"/>
              </a:rPr>
              <a:t>przesiewowe </a:t>
            </a:r>
            <a:r>
              <a:rPr lang="pl-PL" b="1" dirty="0" smtClean="0">
                <a:latin typeface="TimesNewRoman"/>
              </a:rPr>
              <a:t>testy </a:t>
            </a:r>
            <a:r>
              <a:rPr lang="pl-PL" b="1" dirty="0">
                <a:latin typeface="TimesNewRoman"/>
              </a:rPr>
              <a:t>immunoenzymatyczne</a:t>
            </a:r>
            <a:r>
              <a:rPr lang="pl-PL" dirty="0">
                <a:latin typeface="TimesNewRoman"/>
              </a:rPr>
              <a:t>. Dodatnie wyniki testów przesiewowych są </a:t>
            </a:r>
            <a:r>
              <a:rPr lang="pl-PL" dirty="0" smtClean="0">
                <a:latin typeface="TimesNewRoman"/>
              </a:rPr>
              <a:t>weryfikowane przez </a:t>
            </a:r>
            <a:r>
              <a:rPr lang="pl-PL" dirty="0">
                <a:latin typeface="TimesNewRoman"/>
              </a:rPr>
              <a:t>wykonanie </a:t>
            </a:r>
            <a:r>
              <a:rPr lang="pl-PL" b="1" dirty="0">
                <a:latin typeface="TimesNewRoman"/>
              </a:rPr>
              <a:t>testu potwierdzenia</a:t>
            </a:r>
            <a:r>
              <a:rPr lang="pl-PL" dirty="0">
                <a:latin typeface="TimesNewRoman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10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ole tekstowe 37"/>
          <p:cNvSpPr txBox="1"/>
          <p:nvPr/>
        </p:nvSpPr>
        <p:spPr>
          <a:xfrm>
            <a:off x="638320" y="4901451"/>
            <a:ext cx="10981253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>
                <a:solidFill>
                  <a:srgbClr val="0070C0"/>
                </a:solidFill>
              </a:rPr>
              <a:t>INTERPRETACJA 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WYNIKÓW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  diagnostyczny  i  interpretacja  wyników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947563" y="1357452"/>
            <a:ext cx="2583849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t</a:t>
            </a:r>
            <a:r>
              <a:rPr lang="pl-PL" dirty="0" smtClean="0"/>
              <a:t>est IV generacji</a:t>
            </a:r>
          </a:p>
          <a:p>
            <a:pPr algn="ctr"/>
            <a:r>
              <a:rPr lang="pl-PL" dirty="0" smtClean="0"/>
              <a:t>(anty-HIV ½ plus HIV p24)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839390" y="2427574"/>
            <a:ext cx="1762214" cy="369332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</a:t>
            </a:r>
            <a:r>
              <a:rPr lang="pl-PL" dirty="0" smtClean="0"/>
              <a:t>ynik reaktywny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9817362" y="2427574"/>
            <a:ext cx="1590948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</a:t>
            </a:r>
            <a:r>
              <a:rPr lang="pl-PL" dirty="0" smtClean="0"/>
              <a:t>ynik ujemny</a:t>
            </a:r>
          </a:p>
          <a:p>
            <a:pPr algn="ctr"/>
            <a:r>
              <a:rPr lang="pl-PL" dirty="0"/>
              <a:t>(</a:t>
            </a:r>
            <a:r>
              <a:rPr lang="pl-PL" dirty="0" smtClean="0"/>
              <a:t>niereaktywny)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9892084" y="5039950"/>
            <a:ext cx="1516226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</a:t>
            </a:r>
            <a:r>
              <a:rPr lang="pl-PL" dirty="0" smtClean="0"/>
              <a:t>soba nie jest </a:t>
            </a:r>
          </a:p>
          <a:p>
            <a:pPr algn="ctr"/>
            <a:r>
              <a:rPr lang="pl-PL" dirty="0" smtClean="0"/>
              <a:t>zakażona HIV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075040" y="3223309"/>
            <a:ext cx="1762214" cy="369332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</a:t>
            </a:r>
            <a:r>
              <a:rPr lang="pl-PL" dirty="0" smtClean="0"/>
              <a:t>ynik reaktywny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7694506" y="3236938"/>
            <a:ext cx="1590948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</a:t>
            </a:r>
            <a:r>
              <a:rPr lang="pl-PL" dirty="0" smtClean="0"/>
              <a:t>ynik ujemny</a:t>
            </a:r>
          </a:p>
          <a:p>
            <a:pPr algn="ctr"/>
            <a:r>
              <a:rPr lang="pl-PL" dirty="0"/>
              <a:t>(</a:t>
            </a:r>
            <a:r>
              <a:rPr lang="pl-PL" dirty="0" smtClean="0"/>
              <a:t>niereaktywny)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7562065" y="5026271"/>
            <a:ext cx="1855829" cy="923330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Diagnostykę </a:t>
            </a:r>
          </a:p>
          <a:p>
            <a:pPr algn="ctr"/>
            <a:r>
              <a:rPr lang="pl-PL" dirty="0" smtClean="0"/>
              <a:t>należy powtórzyć </a:t>
            </a:r>
          </a:p>
          <a:p>
            <a:pPr algn="ctr"/>
            <a:r>
              <a:rPr lang="pl-PL" dirty="0" smtClean="0"/>
              <a:t>od początku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411387" y="4001511"/>
            <a:ext cx="910314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</a:t>
            </a:r>
            <a:r>
              <a:rPr lang="pl-PL" dirty="0" smtClean="0"/>
              <a:t>ynik</a:t>
            </a:r>
          </a:p>
          <a:p>
            <a:pPr algn="ctr"/>
            <a:r>
              <a:rPr lang="pl-PL" dirty="0" smtClean="0"/>
              <a:t>dodatni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118285" y="5026271"/>
            <a:ext cx="1490408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z</a:t>
            </a:r>
            <a:r>
              <a:rPr lang="pl-PL" dirty="0" smtClean="0"/>
              <a:t>akażenie HIV</a:t>
            </a:r>
          </a:p>
          <a:p>
            <a:pPr algn="ctr"/>
            <a:r>
              <a:rPr lang="pl-PL" dirty="0" smtClean="0"/>
              <a:t>potwierdzone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390706" y="4007476"/>
            <a:ext cx="1729063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wynik ujemny</a:t>
            </a:r>
          </a:p>
          <a:p>
            <a:pPr algn="ctr"/>
            <a:r>
              <a:rPr lang="pl-PL" dirty="0"/>
              <a:t>l</a:t>
            </a:r>
            <a:r>
              <a:rPr lang="pl-PL" dirty="0" smtClean="0"/>
              <a:t>ub nieokreślony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5077735" y="5039950"/>
            <a:ext cx="2355004" cy="1477328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</a:t>
            </a:r>
            <a:r>
              <a:rPr lang="pl-PL" dirty="0" smtClean="0"/>
              <a:t>o 2-4 tyg. diagnostykę</a:t>
            </a:r>
          </a:p>
          <a:p>
            <a:pPr algn="ctr"/>
            <a:r>
              <a:rPr lang="pl-PL" dirty="0"/>
              <a:t>n</a:t>
            </a:r>
            <a:r>
              <a:rPr lang="pl-PL" dirty="0" smtClean="0"/>
              <a:t>ależy powtórzyć od</a:t>
            </a:r>
          </a:p>
          <a:p>
            <a:pPr algn="ctr"/>
            <a:r>
              <a:rPr lang="pl-PL" dirty="0"/>
              <a:t>p</a:t>
            </a:r>
            <a:r>
              <a:rPr lang="pl-PL" dirty="0" smtClean="0"/>
              <a:t>oczątku lub wykonać </a:t>
            </a:r>
          </a:p>
          <a:p>
            <a:pPr algn="ctr"/>
            <a:r>
              <a:rPr lang="pl-PL" dirty="0" smtClean="0"/>
              <a:t>ilościowe badanie</a:t>
            </a:r>
          </a:p>
          <a:p>
            <a:pPr algn="ctr"/>
            <a:r>
              <a:rPr lang="pl-PL" dirty="0" smtClean="0"/>
              <a:t>HIV-1 RNA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13320" y="2040954"/>
            <a:ext cx="109951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t</a:t>
            </a:r>
            <a:r>
              <a:rPr lang="pl-PL" dirty="0" smtClean="0">
                <a:solidFill>
                  <a:srgbClr val="0070C0"/>
                </a:solidFill>
              </a:rPr>
              <a:t>est 1. (test IV generacji)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613320" y="2837684"/>
            <a:ext cx="8918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t</a:t>
            </a:r>
            <a:r>
              <a:rPr lang="pl-PL" dirty="0" smtClean="0">
                <a:solidFill>
                  <a:srgbClr val="0070C0"/>
                </a:solidFill>
              </a:rPr>
              <a:t>est 2. (test IV generacji)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613320" y="3613380"/>
            <a:ext cx="67130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t</a:t>
            </a:r>
            <a:r>
              <a:rPr lang="pl-PL" dirty="0" smtClean="0">
                <a:solidFill>
                  <a:srgbClr val="0070C0"/>
                </a:solidFill>
              </a:rPr>
              <a:t>est 3. (test potwierdzenia)</a:t>
            </a:r>
            <a:endParaRPr lang="pl-PL" dirty="0">
              <a:solidFill>
                <a:srgbClr val="0070C0"/>
              </a:solidFill>
            </a:endParaRPr>
          </a:p>
        </p:txBody>
      </p:sp>
      <p:cxnSp>
        <p:nvCxnSpPr>
          <p:cNvPr id="40" name="Łącznik prosty 39"/>
          <p:cNvCxnSpPr>
            <a:stCxn id="7" idx="3"/>
          </p:cNvCxnSpPr>
          <p:nvPr/>
        </p:nvCxnSpPr>
        <p:spPr>
          <a:xfrm flipV="1">
            <a:off x="9531412" y="1680617"/>
            <a:ext cx="946196" cy="1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>
            <a:stCxn id="7" idx="1"/>
          </p:cNvCxnSpPr>
          <p:nvPr/>
        </p:nvCxnSpPr>
        <p:spPr>
          <a:xfrm flipH="1" flipV="1">
            <a:off x="6435817" y="1680617"/>
            <a:ext cx="511746" cy="1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6435817" y="1680617"/>
            <a:ext cx="0" cy="746957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>
            <a:off x="10477608" y="1680617"/>
            <a:ext cx="0" cy="729669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10477608" y="3073905"/>
            <a:ext cx="0" cy="1966045"/>
          </a:xfrm>
          <a:prstGeom prst="line">
            <a:avLst/>
          </a:prstGeom>
          <a:ln w="19050">
            <a:solidFill>
              <a:srgbClr val="4785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>
            <a:stCxn id="8" idx="1"/>
          </p:cNvCxnSpPr>
          <p:nvPr/>
        </p:nvCxnSpPr>
        <p:spPr>
          <a:xfrm flipH="1">
            <a:off x="4956147" y="2612240"/>
            <a:ext cx="883243" cy="0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>
            <a:stCxn id="8" idx="3"/>
          </p:cNvCxnSpPr>
          <p:nvPr/>
        </p:nvCxnSpPr>
        <p:spPr>
          <a:xfrm>
            <a:off x="7601604" y="2612240"/>
            <a:ext cx="851020" cy="0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>
            <a:endCxn id="11" idx="0"/>
          </p:cNvCxnSpPr>
          <p:nvPr/>
        </p:nvCxnSpPr>
        <p:spPr>
          <a:xfrm>
            <a:off x="4956147" y="2612240"/>
            <a:ext cx="0" cy="611069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>
            <a:off x="8452624" y="2612240"/>
            <a:ext cx="0" cy="611069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>
            <a:stCxn id="12" idx="2"/>
            <a:endCxn id="13" idx="0"/>
          </p:cNvCxnSpPr>
          <p:nvPr/>
        </p:nvCxnSpPr>
        <p:spPr>
          <a:xfrm>
            <a:off x="8489980" y="3883269"/>
            <a:ext cx="0" cy="1143002"/>
          </a:xfrm>
          <a:prstGeom prst="line">
            <a:avLst/>
          </a:prstGeom>
          <a:ln w="19050">
            <a:solidFill>
              <a:srgbClr val="4785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>
            <a:stCxn id="11" idx="3"/>
          </p:cNvCxnSpPr>
          <p:nvPr/>
        </p:nvCxnSpPr>
        <p:spPr>
          <a:xfrm>
            <a:off x="5837254" y="3407975"/>
            <a:ext cx="418580" cy="0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>
            <a:stCxn id="11" idx="1"/>
          </p:cNvCxnSpPr>
          <p:nvPr/>
        </p:nvCxnSpPr>
        <p:spPr>
          <a:xfrm flipH="1">
            <a:off x="3876509" y="3407975"/>
            <a:ext cx="198531" cy="0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>
            <a:off x="6255834" y="3407975"/>
            <a:ext cx="0" cy="592826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>
            <a:endCxn id="14" idx="0"/>
          </p:cNvCxnSpPr>
          <p:nvPr/>
        </p:nvCxnSpPr>
        <p:spPr>
          <a:xfrm>
            <a:off x="3866544" y="3402900"/>
            <a:ext cx="0" cy="598611"/>
          </a:xfrm>
          <a:prstGeom prst="line">
            <a:avLst/>
          </a:prstGeom>
          <a:ln w="19050">
            <a:solidFill>
              <a:srgbClr val="47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>
            <a:stCxn id="16" idx="2"/>
            <a:endCxn id="17" idx="0"/>
          </p:cNvCxnSpPr>
          <p:nvPr/>
        </p:nvCxnSpPr>
        <p:spPr>
          <a:xfrm flipH="1">
            <a:off x="6255237" y="4653807"/>
            <a:ext cx="1" cy="386143"/>
          </a:xfrm>
          <a:prstGeom prst="line">
            <a:avLst/>
          </a:prstGeom>
          <a:ln w="19050">
            <a:solidFill>
              <a:srgbClr val="4785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>
            <a:stCxn id="14" idx="2"/>
            <a:endCxn id="15" idx="0"/>
          </p:cNvCxnSpPr>
          <p:nvPr/>
        </p:nvCxnSpPr>
        <p:spPr>
          <a:xfrm flipH="1">
            <a:off x="3863489" y="4647842"/>
            <a:ext cx="3055" cy="378429"/>
          </a:xfrm>
          <a:prstGeom prst="line">
            <a:avLst/>
          </a:prstGeom>
          <a:ln w="19050">
            <a:solidFill>
              <a:srgbClr val="4785E9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nterpretacja  wyników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491865" y="1767555"/>
            <a:ext cx="1490408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z</a:t>
            </a:r>
            <a:r>
              <a:rPr lang="pl-PL" dirty="0" smtClean="0"/>
              <a:t>akażenie HIV</a:t>
            </a:r>
          </a:p>
          <a:p>
            <a:pPr algn="ctr"/>
            <a:r>
              <a:rPr lang="pl-PL" dirty="0" smtClean="0"/>
              <a:t>potwierdzone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3160255" y="2650522"/>
            <a:ext cx="873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</a:t>
            </a:r>
            <a:r>
              <a:rPr lang="pl-PL" dirty="0" smtClean="0"/>
              <a:t>acjent nie jest zakażony jeśli od ostatniego ryzykownego kontaktu upłynęło 12 tyg. W przeciwnym razie diagnostykę należy powtórzyć po tym okresie.</a:t>
            </a:r>
            <a:endParaRPr lang="pl-PL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3160255" y="3533488"/>
            <a:ext cx="873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Wynik diagnostyki nieokreślony – należy uwzględnić możliwość uzyskania wyniku fałszywie ujemnego, fałszywie dodatniego oraz pomylenia próbek krwi. Konieczne powtórzenie diagnostyki od początku.</a:t>
            </a:r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3160255" y="4742864"/>
            <a:ext cx="8730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Wynik diagnostyki nieokreślony – należy wziąć pod uwagę wynik fałszywie ujemny lub bardzo wczesną fazę zakażenia HIV. W przypadku podejrzenia wczesnej fazy zakażenia HIV należy pilnie skierować pacjenta do specjalistycznej poradni profilaktyczno-leczniczej w celu ilościowego oznaczenia HIV-1 RNA i jak najszybszego rozpoczęcia leczenia. Niezależnie od wyniku oznaczenia HIV-1 RNA po upływie 4 tyg. należy powtórzyć diagnostykę serologiczną.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66047" y="2650522"/>
            <a:ext cx="1516226" cy="646331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</a:t>
            </a:r>
            <a:r>
              <a:rPr lang="pl-PL" dirty="0" smtClean="0"/>
              <a:t>soba nie jest </a:t>
            </a:r>
          </a:p>
          <a:p>
            <a:pPr algn="ctr"/>
            <a:r>
              <a:rPr lang="pl-PL" dirty="0" smtClean="0"/>
              <a:t>zakażona HIV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466047" y="3533488"/>
            <a:ext cx="1855829" cy="923330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Diagnostykę </a:t>
            </a:r>
          </a:p>
          <a:p>
            <a:pPr algn="ctr"/>
            <a:r>
              <a:rPr lang="pl-PL" dirty="0" smtClean="0"/>
              <a:t>należy powtórzyć </a:t>
            </a:r>
          </a:p>
          <a:p>
            <a:pPr algn="ctr"/>
            <a:r>
              <a:rPr lang="pl-PL" dirty="0" smtClean="0"/>
              <a:t>od początku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469563" y="4739742"/>
            <a:ext cx="2355004" cy="1477328"/>
          </a:xfrm>
          <a:prstGeom prst="rect">
            <a:avLst/>
          </a:prstGeom>
          <a:noFill/>
          <a:ln w="19050">
            <a:solidFill>
              <a:srgbClr val="4785E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p</a:t>
            </a:r>
            <a:r>
              <a:rPr lang="pl-PL" dirty="0" smtClean="0"/>
              <a:t>o 2-4 tyg. diagnostykę</a:t>
            </a:r>
          </a:p>
          <a:p>
            <a:pPr algn="ctr"/>
            <a:r>
              <a:rPr lang="pl-PL" dirty="0"/>
              <a:t>n</a:t>
            </a:r>
            <a:r>
              <a:rPr lang="pl-PL" dirty="0" smtClean="0"/>
              <a:t>ależy powtórzyć od</a:t>
            </a:r>
          </a:p>
          <a:p>
            <a:pPr algn="ctr"/>
            <a:r>
              <a:rPr lang="pl-PL" dirty="0"/>
              <a:t>p</a:t>
            </a:r>
            <a:r>
              <a:rPr lang="pl-PL" dirty="0" smtClean="0"/>
              <a:t>oczątku lub wykonać </a:t>
            </a:r>
          </a:p>
          <a:p>
            <a:pPr algn="ctr"/>
            <a:r>
              <a:rPr lang="pl-PL" dirty="0" smtClean="0"/>
              <a:t>ilościowe badanie</a:t>
            </a:r>
          </a:p>
          <a:p>
            <a:pPr algn="ctr"/>
            <a:r>
              <a:rPr lang="pl-PL" dirty="0" smtClean="0"/>
              <a:t>HIV-1 RNA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3160255" y="1906054"/>
            <a:ext cx="340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</a:t>
            </a:r>
            <a:r>
              <a:rPr lang="pl-PL" dirty="0" smtClean="0"/>
              <a:t>acjent jest zakażony wirusem HIV</a:t>
            </a:r>
            <a:endParaRPr lang="pl-PL" dirty="0"/>
          </a:p>
        </p:txBody>
      </p:sp>
      <p:cxnSp>
        <p:nvCxnSpPr>
          <p:cNvPr id="7" name="Łącznik prosty ze strzałką 6"/>
          <p:cNvCxnSpPr>
            <a:stCxn id="15" idx="3"/>
            <a:endCxn id="2" idx="1"/>
          </p:cNvCxnSpPr>
          <p:nvPr/>
        </p:nvCxnSpPr>
        <p:spPr>
          <a:xfrm flipV="1">
            <a:off x="1982273" y="2090720"/>
            <a:ext cx="1177982" cy="1"/>
          </a:xfrm>
          <a:prstGeom prst="straightConnector1">
            <a:avLst/>
          </a:prstGeom>
          <a:ln w="19050">
            <a:solidFill>
              <a:srgbClr val="4785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stCxn id="30" idx="3"/>
            <a:endCxn id="24" idx="1"/>
          </p:cNvCxnSpPr>
          <p:nvPr/>
        </p:nvCxnSpPr>
        <p:spPr>
          <a:xfrm>
            <a:off x="1982273" y="2973688"/>
            <a:ext cx="1177982" cy="0"/>
          </a:xfrm>
          <a:prstGeom prst="straightConnector1">
            <a:avLst/>
          </a:prstGeom>
          <a:ln w="19050">
            <a:solidFill>
              <a:srgbClr val="4785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31" idx="3"/>
            <a:endCxn id="26" idx="1"/>
          </p:cNvCxnSpPr>
          <p:nvPr/>
        </p:nvCxnSpPr>
        <p:spPr>
          <a:xfrm>
            <a:off x="2321876" y="3995153"/>
            <a:ext cx="838379" cy="0"/>
          </a:xfrm>
          <a:prstGeom prst="straightConnector1">
            <a:avLst/>
          </a:prstGeom>
          <a:ln w="19050">
            <a:solidFill>
              <a:srgbClr val="4785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33" idx="3"/>
            <a:endCxn id="28" idx="1"/>
          </p:cNvCxnSpPr>
          <p:nvPr/>
        </p:nvCxnSpPr>
        <p:spPr>
          <a:xfrm>
            <a:off x="2824567" y="5478406"/>
            <a:ext cx="335688" cy="3122"/>
          </a:xfrm>
          <a:prstGeom prst="straightConnector1">
            <a:avLst/>
          </a:prstGeom>
          <a:ln w="19050">
            <a:solidFill>
              <a:srgbClr val="4785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serologiczna jest podstawą w badaniach przesiewowych. </a:t>
            </a:r>
          </a:p>
        </p:txBody>
      </p:sp>
      <p:sp>
        <p:nvSpPr>
          <p:cNvPr id="5" name="Prostokąt 4"/>
          <p:cNvSpPr/>
          <p:nvPr/>
        </p:nvSpPr>
        <p:spPr>
          <a:xfrm>
            <a:off x="1913853" y="2277684"/>
            <a:ext cx="8394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1985 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powstał pierwszy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wykrywający przeciwciała anty-HIV. </a:t>
            </a:r>
            <a:endParaRPr lang="pl-PL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Obecnie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powszechnie stosuje się </a:t>
            </a:r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testy immunoenzymatyczne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(EIA – </a:t>
            </a:r>
            <a:r>
              <a:rPr lang="pl-PL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enzyme</a:t>
            </a:r>
            <a:r>
              <a:rPr lang="pl-PL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immunoassay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III i IV generacji, umożliwiające wykrycie przeciwciał anty-HIV-1, anty-HIV-1 z grupy 0 oraz anty-HIV-2. </a:t>
            </a:r>
            <a:endParaRPr lang="pl-PL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Materiałem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badanym jest surowica, osocze;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913853" y="4172509"/>
            <a:ext cx="8394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Czas pomiędzy zakażeniem a pojawieniem się wykrywalnych 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przeciwciał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wynosi około 3 tygodnie. Opisywane są w tym względzie znaczne różnice osobnicze. Testy IV generacji, dodatkowo wykrywające </a:t>
            </a:r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antygen p24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znacznie skracają okres „okienka serologicznego”. Jednocześnie wykazują wyższą niż generacja III swoistość diagnostyczną.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Techniki  wykrywające  obecność 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nfekcji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791737" y="1741069"/>
            <a:ext cx="654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Testy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EIA (ang. enzyme immunoassay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) – zasada działania 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326" y="4288419"/>
            <a:ext cx="4170556" cy="221775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406265" y="2235831"/>
            <a:ext cx="10480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rgbClr val="000000"/>
                </a:solidFill>
                <a:latin typeface="MyriadPro-Light"/>
              </a:rPr>
              <a:t>to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immunoenzymatyczny test fazy stałej,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służący do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wykrywania i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ilościowego oznaczania białek zawartych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w badanej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próbce,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takich jak np.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przeciwciała czy antygeny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o charakterze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białkowym. Działanie metody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opiera się na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tworzeniu wiązań pomiędzy antygenem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a przeciwciałem,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które uwidacznia reakcja barwna, zachodząca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dzięki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skoniugowanym z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immunoglobulinami enzymom i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odpowiednich dla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nich substratom. Nasilenie barwy zależy od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ilości powstałych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wiązań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antygen przeciwciało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i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mierzone jest </a:t>
            </a:r>
            <a:r>
              <a:rPr lang="pl-PL" dirty="0">
                <a:solidFill>
                  <a:srgbClr val="000000"/>
                </a:solidFill>
                <a:latin typeface="MyriadPro-Light"/>
              </a:rPr>
              <a:t>najczęściej kolorymetrycznie przy </a:t>
            </a:r>
            <a:r>
              <a:rPr lang="pl-PL" dirty="0" smtClean="0">
                <a:solidFill>
                  <a:srgbClr val="000000"/>
                </a:solidFill>
                <a:latin typeface="MyriadPro-Light"/>
              </a:rPr>
              <a:t>użyciu spektrofotometru.</a:t>
            </a:r>
            <a:endParaRPr lang="pl-PL" dirty="0">
              <a:solidFill>
                <a:srgbClr val="000000"/>
              </a:solidFill>
              <a:latin typeface="MyriadPro-Light"/>
            </a:endParaRPr>
          </a:p>
        </p:txBody>
      </p:sp>
      <p:cxnSp>
        <p:nvCxnSpPr>
          <p:cNvPr id="10" name="Łącznik prosty 9"/>
          <p:cNvCxnSpPr/>
          <p:nvPr/>
        </p:nvCxnSpPr>
        <p:spPr>
          <a:xfrm>
            <a:off x="970156" y="2408663"/>
            <a:ext cx="436109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618" y="4182858"/>
            <a:ext cx="7134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Techniki  wykrywające  obecność 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nfekcji  HIV  -  testy  potwierdzenia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69202" y="1886937"/>
            <a:ext cx="11529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Jako testy potwierdzenia najczęściej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stosowane są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techniki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blot (WB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zawierające białka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antygenowe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zlizowanych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wirionów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HIV-1 lub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testy LIA (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immunoassay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zawierające peptydy syntetyczne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oraz białka uzyskane drogą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rekombinacji.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1156723" y="5215729"/>
            <a:ext cx="4229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rdzenia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(gag – p18, p24, p55),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polimerazy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pol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p34, p52,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p68), 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otoczki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gp41, gp120, gp160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6963606" y="4012998"/>
            <a:ext cx="3960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zawierają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dodatkowo antygeny otoczki HIV-2 (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gp36, sgp105), umożliwiające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rozróżnienie i wykrycie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zakażenia tym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wirusem. Te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antygeny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są również obecne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najnowszych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wariantach testów WB.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7233425" y="3459000"/>
            <a:ext cx="12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esty </a:t>
            </a:r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1891924" y="34590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western blot (WB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156723" y="4012998"/>
            <a:ext cx="3945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skład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antygenów w testach WB jest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różny, zawsze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są to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jednak antygeny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kodowane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trzy różne regiony: </a:t>
            </a:r>
          </a:p>
        </p:txBody>
      </p:sp>
    </p:spTree>
    <p:extLst>
      <p:ext uri="{BB962C8B-B14F-4D97-AF65-F5344CB8AC3E}">
        <p14:creationId xmlns:p14="http://schemas.microsoft.com/office/powerpoint/2010/main" val="39799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16415"/>
              </p:ext>
            </p:extLst>
          </p:nvPr>
        </p:nvGraphicFramePr>
        <p:xfrm>
          <a:off x="827669" y="2216377"/>
          <a:ext cx="10613483" cy="30518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7610">
                  <a:extLst>
                    <a:ext uri="{9D8B030D-6E8A-4147-A177-3AD203B41FA5}">
                      <a16:colId xmlns:a16="http://schemas.microsoft.com/office/drawing/2014/main" val="173691422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3538389454"/>
                    </a:ext>
                  </a:extLst>
                </a:gridCol>
                <a:gridCol w="4347923">
                  <a:extLst>
                    <a:ext uri="{9D8B030D-6E8A-4147-A177-3AD203B41FA5}">
                      <a16:colId xmlns:a16="http://schemas.microsoft.com/office/drawing/2014/main" val="280928277"/>
                    </a:ext>
                  </a:extLst>
                </a:gridCol>
                <a:gridCol w="2944975">
                  <a:extLst>
                    <a:ext uri="{9D8B030D-6E8A-4147-A177-3AD203B41FA5}">
                      <a16:colId xmlns:a16="http://schemas.microsoft.com/office/drawing/2014/main" val="2736868306"/>
                    </a:ext>
                  </a:extLst>
                </a:gridCol>
              </a:tblGrid>
              <a:tr h="600388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Generacja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Użyte antygeny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Właściwości testu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Okres okienka serologicznego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58790"/>
                  </a:ext>
                </a:extLst>
              </a:tr>
              <a:tr h="378787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lizaty wirusa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niska</a:t>
                      </a:r>
                      <a:r>
                        <a:rPr lang="pl-PL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specyficzność i powtarzalność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tygodni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17944"/>
                  </a:ext>
                </a:extLst>
              </a:tr>
              <a:tr h="378787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syntetyczne i rekombinacyjne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poprawienie powyższych parametrów, swoiste wobec HIV-1 oraz HIV-2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tygodni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4222"/>
                  </a:ext>
                </a:extLst>
              </a:tr>
              <a:tr h="378787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syntetyczne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zwiększona czułość, dodatkowo wykrywa przeciwciała przeciwko antygenom grupy 0 HIV-1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tygodnie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707512"/>
                  </a:ext>
                </a:extLst>
              </a:tr>
              <a:tr h="378787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syntetyczne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dodatkowo zawiera przeciwciała wykrywające antygen p24 HIV-1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tygodnie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7191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 usprawniona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syntetyczne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dodatkowo rozróżnia źródło</a:t>
                      </a:r>
                      <a:r>
                        <a:rPr lang="pl-PL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sygnału – obecność przeciwciała lub antygen p24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tygodnie</a:t>
                      </a:r>
                      <a:endParaRPr lang="en-GB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59638"/>
                  </a:ext>
                </a:extLst>
              </a:tr>
            </a:tbl>
          </a:graphicData>
        </a:graphic>
      </p:graphicFrame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Wybrane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właściwości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testów serologicznych</a:t>
            </a:r>
          </a:p>
        </p:txBody>
      </p:sp>
    </p:spTree>
    <p:extLst>
      <p:ext uri="{BB962C8B-B14F-4D97-AF65-F5344CB8AC3E}">
        <p14:creationId xmlns:p14="http://schemas.microsoft.com/office/powerpoint/2010/main" val="27817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331460" y="1658715"/>
            <a:ext cx="7269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wynik dodatni testu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potwierdzenia najczęściej,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zawsze zgodnie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zaleceniami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producenta, uznaje się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reakcję przeciwciał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 co najmniej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dwoma białkami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różnych regionów.</a:t>
            </a:r>
          </a:p>
        </p:txBody>
      </p:sp>
      <p:sp>
        <p:nvSpPr>
          <p:cNvPr id="3" name="Prostokąt 2"/>
          <p:cNvSpPr/>
          <p:nvPr/>
        </p:nvSpPr>
        <p:spPr>
          <a:xfrm>
            <a:off x="2331460" y="30111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Brak jakiejkolwiek reaktywności to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wynik ujemny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331460" y="3809557"/>
            <a:ext cx="7269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Niepełna reaktywność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reakcja jednego antygenu lub dwu 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tej samej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grupy uważana jest za wynik nieokreślony.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Jego przyczyną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mogą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być błędy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wykonania, ale też wczesna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faza serokonwersji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zakażenie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HIV-2 lub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innymi retrowirusami.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Infekcja  HIV  -  testy  potwierdzenia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683941" y="5679745"/>
            <a:ext cx="10812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Obecnie stosowane testy serologiczne zapewniają diagnostykę tanią, szybką, wykazując czułość diagnostyczną i </a:t>
            </a:r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specyficzność bliskie 100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  budowy  wirusa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słonka  lipidowa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3" y="1699838"/>
            <a:ext cx="4791075" cy="436245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5311740" y="3414467"/>
            <a:ext cx="6133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Wirus posiada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podwójną osłonkę lipoproteinową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 zakotwiczonymi w niej glikoproteinami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gp41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gp120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która jest połączona z gp41. Od wewnętrznej strony otoczki lipidowej są przytwierdzone białka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p17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które stabilizują wirion. </a:t>
            </a: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Ponadto p17 pełni rolę w kotwiczeniu białek gp41 i gp120 oraz w montażu wirionu. 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5880438" y="2241492"/>
            <a:ext cx="4996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l-PL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Wirion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wirusa HIV jest </a:t>
            </a:r>
            <a:r>
              <a:rPr lang="pl-P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kształtu kulistego. </a:t>
            </a:r>
          </a:p>
        </p:txBody>
      </p:sp>
    </p:spTree>
    <p:extLst>
      <p:ext uri="{BB962C8B-B14F-4D97-AF65-F5344CB8AC3E}">
        <p14:creationId xmlns:p14="http://schemas.microsoft.com/office/powerpoint/2010/main" val="6309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 genetyczna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492433" y="1121472"/>
            <a:ext cx="8974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Testy genetyczne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bezpośrednio wykrywają materiał genetyczny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HIV-genomowy RNA obecny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wirionach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lub komplementarny DNA (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) 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zakażonych komórkach</a:t>
            </a:r>
          </a:p>
        </p:txBody>
      </p:sp>
      <p:sp>
        <p:nvSpPr>
          <p:cNvPr id="8" name="Prostokąt 7"/>
          <p:cNvSpPr/>
          <p:nvPr/>
        </p:nvSpPr>
        <p:spPr>
          <a:xfrm>
            <a:off x="503015" y="2338185"/>
            <a:ext cx="4738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rupa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dominująca to testy wykrywające wybraną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sekwencję materiału genetycznego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HIV, następnie fragment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ten powielające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nawet miliony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razy.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705814" y="1962617"/>
            <a:ext cx="28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DWIE  GRUPY  TESTÓW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6248400" y="2389510"/>
            <a:ext cx="5441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grupa wykorzystująca </a:t>
            </a:r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technologię rozgałęzionego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(</a:t>
            </a:r>
            <a:r>
              <a:rPr lang="pl-PL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branched</a:t>
            </a:r>
            <a:r>
              <a:rPr lang="pl-PL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DNA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wykrytego materiału genetycznego jest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dołączany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syntetyczny DNA, zawierający kilkaset miejsc przyłączenia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sondy wyznakowanej barwnikiem chemiluminescencyjnym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Jest to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technologia wzmocnienia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sygnału.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503016" y="3538513"/>
            <a:ext cx="420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tzw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NAAT 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nucleic acid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amplificationtests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518531" y="4129089"/>
            <a:ext cx="5226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PCR 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polymerase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chain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reaction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endParaRPr lang="pl-PL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NASBA 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nucleic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acid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sequence-based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amplification</a:t>
            </a:r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</a:p>
          <a:p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TMA 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transcription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mediated</a:t>
            </a:r>
            <a:r>
              <a:rPr lang="pl-PL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amplification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93810" y="5383610"/>
            <a:ext cx="11845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Najnowszą technologią jest system </a:t>
            </a:r>
            <a:r>
              <a:rPr lang="pl-PL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mikromacierzy</a:t>
            </a:r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DNA 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chips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Jego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elementem podstawowym jest płytka szklana lub membrana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nylonowa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na której są osadzone setki, a nawet tysiące sond –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oligonukleotydów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nich w procesie hybrydyzacji przyłączają się komplementarne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kwasy nukleinowe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Technologia ta umożliwia całościową ocenę badanego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materiału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genetycznego.</a:t>
            </a:r>
          </a:p>
        </p:txBody>
      </p:sp>
    </p:spTree>
    <p:extLst>
      <p:ext uri="{BB962C8B-B14F-4D97-AF65-F5344CB8AC3E}">
        <p14:creationId xmlns:p14="http://schemas.microsoft.com/office/powerpoint/2010/main" val="19449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 genetyczna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175699" y="2257930"/>
            <a:ext cx="84737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Testy genetyczne umożliwiają najszybsze wykrycie zakażenia.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Teoretycznie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już po kilku godzinach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od ekspozycji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można wykryć RNA wirusa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HIV. </a:t>
            </a:r>
          </a:p>
          <a:p>
            <a:pPr algn="just"/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Ich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czułość i swoistość diagnostyczna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porównywalna 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właściwościami testów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serologicznych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IV generacji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Dużym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ryzykiem ich stosowania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jest możliwość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kontaminacji próbki produktami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poprzednich reakcji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dlatego narzucają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one znacznie wyższe standardy pracy.</a:t>
            </a:r>
          </a:p>
        </p:txBody>
      </p:sp>
    </p:spTree>
    <p:extLst>
      <p:ext uri="{BB962C8B-B14F-4D97-AF65-F5344CB8AC3E}">
        <p14:creationId xmlns:p14="http://schemas.microsoft.com/office/powerpoint/2010/main" val="2444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 cytometryczna  -  ocena  układu  odpornościowego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556362" y="1559382"/>
            <a:ext cx="9104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Podstawową metodą oceny oddziaływania zakażenia HIV na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układ odpornościowy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pomiar ilości limfocytów T CD4+ (pomocniczych) 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ich stosunek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liczbowy do 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CD8+ (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supresorowych/cytotoksycznych).</a:t>
            </a:r>
          </a:p>
        </p:txBody>
      </p:sp>
      <p:sp>
        <p:nvSpPr>
          <p:cNvPr id="6" name="Prostokąt 5"/>
          <p:cNvSpPr/>
          <p:nvPr/>
        </p:nvSpPr>
        <p:spPr>
          <a:xfrm>
            <a:off x="1556362" y="3064595"/>
            <a:ext cx="8255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stosunek T CD4+/CD8+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odpowiednio dzieci: 1,05–1,75 oraz dorośli: 1,30–2,60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657923" y="269526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Normy fizjologiczne: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556362" y="3406739"/>
            <a:ext cx="8255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CD4</a:t>
            </a:r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 dzieci od 1. do 6. roku życia &gt;1000/mm³, dorośli 750–1500/mm³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556361" y="4273809"/>
            <a:ext cx="9056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Spadek ilości limfocytów T CD4+ jest podstawowym, obok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wiremii, znacznikiem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postępu zakażenia, czynnikiem uzasadniającym inicjację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terapii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556360" y="5077618"/>
            <a:ext cx="905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Natomiast wzrost ilości T CD4+ jest bezpośrednim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wyznacznikiem skuteczności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leczenia. W połączeniu z obecnością zakażeń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oportunistycznych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lub ich brakiem liczba T CD4+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definiuje kategorie zakażenia HIV.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47" y="1595941"/>
            <a:ext cx="8085824" cy="474228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Pojawianie się znaczników diagnostycznych </a:t>
            </a:r>
            <a:endParaRPr lang="pl-PL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zakażeniu HIV-l</a:t>
            </a:r>
          </a:p>
        </p:txBody>
      </p:sp>
    </p:spTree>
    <p:extLst>
      <p:ext uri="{BB962C8B-B14F-4D97-AF65-F5344CB8AC3E}">
        <p14:creationId xmlns:p14="http://schemas.microsoft.com/office/powerpoint/2010/main" val="26234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Diagnostyka  </a:t>
            </a:r>
            <a:r>
              <a:rPr lang="pl-PL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poekspozycyjna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dzieci 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atek  HIV-dodatnich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272447" y="1740700"/>
            <a:ext cx="8507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 dzieci przeciwciała odmatczyne mogą przetrwać nawet do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18. miesiąca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życia.</a:t>
            </a:r>
          </a:p>
        </p:txBody>
      </p:sp>
      <p:sp>
        <p:nvSpPr>
          <p:cNvPr id="8" name="Prostokąt 7"/>
          <p:cNvSpPr/>
          <p:nvPr/>
        </p:nvSpPr>
        <p:spPr>
          <a:xfrm>
            <a:off x="1272446" y="2313866"/>
            <a:ext cx="9466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przypadku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badania noworodków lub niemowlaków dopuszczalne jest przesłanie 1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ml w temperaturze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pokojowej, a czas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transportu 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powinien przekraczać 24 godzin.</a:t>
            </a:r>
          </a:p>
        </p:txBody>
      </p:sp>
      <p:sp>
        <p:nvSpPr>
          <p:cNvPr id="9" name="Prostokąt 8"/>
          <p:cNvSpPr/>
          <p:nvPr/>
        </p:nvSpPr>
        <p:spPr>
          <a:xfrm>
            <a:off x="1272448" y="3119368"/>
            <a:ext cx="9466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laboratorium komórki jednojądrzaste są izolowane 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gradientach wielocukrów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hodowane. Komórki są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pobudzane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fitohemaglutyniną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a po 3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dniach dodatkowo IL-2. Po 10 dniach hodowli ocenia się obecność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antygenu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p24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nadsączu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oraz RNA HIV-l w płynie hodowlanym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metodą RT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PCR. W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lizacie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komórek można również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poszukiwać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prowirusowego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metodą PCR.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272448" y="4835705"/>
            <a:ext cx="7146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diagnostyce noworodków zaleca się wykonanie badania 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pierwszych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5 dniach życia oraz powtórzenie badania w 3.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 5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miesiącu 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celu wykluczenia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zakażenia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okołoporodowego. Przedstawiona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metoda jest jedną z najczulszych.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Jedyną niedogodnością jest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czas badania.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86" y="4523302"/>
            <a:ext cx="2802844" cy="2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Ocena rozwoju zakażenia HIV </a:t>
            </a:r>
          </a:p>
        </p:txBody>
      </p:sp>
      <p:sp>
        <p:nvSpPr>
          <p:cNvPr id="6" name="Prostokąt 5"/>
          <p:cNvSpPr/>
          <p:nvPr/>
        </p:nvSpPr>
        <p:spPr>
          <a:xfrm>
            <a:off x="1778079" y="1230812"/>
            <a:ext cx="4715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Przebieg zakażenia jest oceniany przez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pomiar: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a 10"/>
          <p:cNvGrpSpPr/>
          <p:nvPr/>
        </p:nvGrpSpPr>
        <p:grpSpPr>
          <a:xfrm>
            <a:off x="491865" y="3082775"/>
            <a:ext cx="11402504" cy="1231106"/>
            <a:chOff x="491865" y="3082775"/>
            <a:chExt cx="11402504" cy="1231106"/>
          </a:xfrm>
        </p:grpSpPr>
        <p:sp>
          <p:nvSpPr>
            <p:cNvPr id="8" name="Prostokąt 7"/>
            <p:cNvSpPr/>
            <p:nvPr/>
          </p:nvSpPr>
          <p:spPr>
            <a:xfrm>
              <a:off x="491865" y="3082775"/>
              <a:ext cx="11402504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Najczęściej oznacza się wiremię HIV metodą RT PCR, znacznie </a:t>
              </a:r>
              <a:r>
                <a:rPr lang="pl-P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rzadziej 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– rozgałęzionego DNA (b-DNA). L</a:t>
              </a:r>
              <a:r>
                <a:rPr lang="pl-P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aboratoria polskie stosują 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wariant RT PCR czasu rzeczywistego (real </a:t>
              </a:r>
              <a:r>
                <a:rPr lang="pl-PL" dirty="0" err="1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 RT PCR). </a:t>
              </a:r>
              <a:r>
                <a:rPr lang="pl-P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Metoda ta 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jest bardzo czuła – dolny próg detekcji wynosi około 40 kopii/ml; </a:t>
              </a:r>
              <a:r>
                <a:rPr lang="pl-P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jednocześnie 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zapewnia bardzo szeroki zakres liniowości pomiaru – nawet </a:t>
              </a:r>
              <a:r>
                <a:rPr lang="pl-P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 1x 10  kopii/ml</a:t>
              </a:r>
              <a:r>
                <a:rPr lang="pl-PL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3139176" y="390483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Prostokąt 9"/>
          <p:cNvSpPr/>
          <p:nvPr/>
        </p:nvSpPr>
        <p:spPr>
          <a:xfrm>
            <a:off x="491865" y="4700854"/>
            <a:ext cx="11402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Monitorowanie przebiegu zakażenia HIV wykazało, że są osoby, u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których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utrzymuje się stale niska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wiremia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nie postępuje uszkadzanie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układu odpornościowego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najprawdopodobniej 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rozwija się pełnoobjawowy AIDS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Osoby takie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long-time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nonprogresors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 posiadają najczęściej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mutacje genów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kodujących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koreceptory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CXCR4 lub CCR5. Receptory te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są wykorzystywane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 podczas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inwazji komórek gospodarza –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powstająca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mutacja chroni komórkę przed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zakażeniem.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139176" y="1648562"/>
            <a:ext cx="6709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ilości limfocytów T CD4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+ (ocena profilu immunologicznego),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proporcji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T CD8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+ (ocena profilu immunologicznego),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pomiar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wiremii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HIV-1 (ocena ilościowa wiremii).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Potencjalne  sposoby  leczenia  HIV / AIDS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3" y="5957077"/>
            <a:ext cx="5953125" cy="581025"/>
          </a:xfrm>
          <a:prstGeom prst="rect">
            <a:avLst/>
          </a:prstGeom>
        </p:spPr>
      </p:pic>
      <p:grpSp>
        <p:nvGrpSpPr>
          <p:cNvPr id="20" name="Grupa 19"/>
          <p:cNvGrpSpPr/>
          <p:nvPr/>
        </p:nvGrpSpPr>
        <p:grpSpPr>
          <a:xfrm>
            <a:off x="3179175" y="1432824"/>
            <a:ext cx="6888224" cy="4045241"/>
            <a:chOff x="2598228" y="1315076"/>
            <a:chExt cx="6888224" cy="4045241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2787" y="1690687"/>
              <a:ext cx="5686425" cy="3476625"/>
            </a:xfrm>
            <a:prstGeom prst="rect">
              <a:avLst/>
            </a:prstGeom>
          </p:spPr>
        </p:pic>
        <p:sp>
          <p:nvSpPr>
            <p:cNvPr id="9" name="pole tekstowe 8"/>
            <p:cNvSpPr txBox="1"/>
            <p:nvPr/>
          </p:nvSpPr>
          <p:spPr>
            <a:xfrm>
              <a:off x="2598228" y="1315076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Neutralizacja</a:t>
              </a:r>
              <a:endParaRPr lang="pl-PL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4920327" y="132294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Blokada receptora</a:t>
              </a:r>
              <a:endParaRPr lang="pl-PL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4406736" y="3489930"/>
              <a:ext cx="2252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Hamowanie </a:t>
              </a:r>
            </a:p>
            <a:p>
              <a:pPr algn="ctr"/>
              <a:r>
                <a:rPr lang="pl-PL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dwrotnej transkryptazy</a:t>
              </a:r>
              <a:endParaRPr lang="pl-PL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5711664" y="4837097"/>
              <a:ext cx="1211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Inhibitory </a:t>
              </a:r>
            </a:p>
            <a:p>
              <a:r>
                <a:rPr lang="pl-PL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proteazy</a:t>
              </a:r>
              <a:endParaRPr lang="pl-PL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8334826" y="4313877"/>
              <a:ext cx="931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iałka </a:t>
              </a:r>
            </a:p>
            <a:p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wirusowe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756141" y="312122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irusowe mRNA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7589779" y="3577003"/>
              <a:ext cx="189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irusowe poliproteiny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2598228" y="1561507"/>
              <a:ext cx="1808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Szczepionka</a:t>
              </a:r>
            </a:p>
            <a:p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Rozpuszczalne CD4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4920327" y="1556367"/>
              <a:ext cx="2002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Anty-CD4+ anty-CCR5</a:t>
              </a:r>
            </a:p>
            <a:p>
              <a:r>
                <a:rPr lang="pl-PL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Podjednostka wirusa</a:t>
              </a:r>
              <a:endParaRPr lang="pl-P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4928104" y="3917118"/>
              <a:ext cx="12669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Zydowudyna</a:t>
              </a:r>
              <a:endParaRPr lang="pl-PL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l-PL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Dydazozyna</a:t>
              </a:r>
              <a:endParaRPr lang="pl-PL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l-PL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Zalcytabina</a:t>
              </a:r>
              <a:endParaRPr lang="pl-PL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Ocena skuteczności leczenia antyretrowirusowego</a:t>
            </a:r>
          </a:p>
        </p:txBody>
      </p:sp>
      <p:sp>
        <p:nvSpPr>
          <p:cNvPr id="9" name="Prostokąt 8"/>
          <p:cNvSpPr/>
          <p:nvPr/>
        </p:nvSpPr>
        <p:spPr>
          <a:xfrm>
            <a:off x="971367" y="2220534"/>
            <a:ext cx="10625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Monitorowanie skutecznego leczenia nie różni się od śledzenia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rozwoju zakażenia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Ocenia się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skuteczność hamowania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replikacji wirusa – stan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pożądany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to spadek wiremii do poziomów niewykrywalnych (poniżej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około 40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kopii/ml) – oraz rekonstrukcję układu odpornościowego – efekt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oczekiwany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to wzrost liczby limfocytów T CD4+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 poprawa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proporcji do T CD8+.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050174" y="4402938"/>
            <a:ext cx="10076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niepowodzenie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wirusologiczne – wzrost wiremii do poziomu &gt;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1000 kopii/ml po początkowym spadku poniżej poziomu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detekcji,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niepowodzenie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immunologiczne – brak wzrostu liczby T CD4+,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nieskuteczność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kliniczną.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91865" y="4033606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Niepowodzenie leczenia </a:t>
            </a:r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się jako: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Oznaczanie lekooporności HIV-1</a:t>
            </a:r>
          </a:p>
        </p:txBody>
      </p:sp>
      <p:sp>
        <p:nvSpPr>
          <p:cNvPr id="6" name="Prostokąt 5"/>
          <p:cNvSpPr/>
          <p:nvPr/>
        </p:nvSpPr>
        <p:spPr>
          <a:xfrm>
            <a:off x="226742" y="1595941"/>
            <a:ext cx="115712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Stworzenie grup leków </a:t>
            </a:r>
            <a:r>
              <a:rPr lang="pl-PL" dirty="0" err="1"/>
              <a:t>antyretrowiusowych</a:t>
            </a:r>
            <a:r>
              <a:rPr lang="pl-PL" dirty="0"/>
              <a:t> skutecznie </a:t>
            </a:r>
            <a:r>
              <a:rPr lang="pl-PL" dirty="0" smtClean="0"/>
              <a:t>zmniejszających replikację </a:t>
            </a:r>
            <a:r>
              <a:rPr lang="pl-PL" dirty="0"/>
              <a:t>HIV spowodowało, podobnie </a:t>
            </a:r>
            <a:r>
              <a:rPr lang="pl-PL" dirty="0" smtClean="0"/>
              <a:t>jak wprowadzenie antybiotykoterapii </a:t>
            </a:r>
            <a:r>
              <a:rPr lang="pl-PL" dirty="0"/>
              <a:t>zakażeń bakteryjnych, selekcjonowanie wariantów </a:t>
            </a:r>
            <a:r>
              <a:rPr lang="pl-PL" dirty="0" smtClean="0"/>
              <a:t>genetycznych HIV </a:t>
            </a:r>
            <a:r>
              <a:rPr lang="pl-PL" dirty="0"/>
              <a:t>o </a:t>
            </a:r>
            <a:r>
              <a:rPr lang="pl-PL" dirty="0" smtClean="0"/>
              <a:t>obniżonej podatności </a:t>
            </a:r>
            <a:r>
              <a:rPr lang="pl-PL" dirty="0"/>
              <a:t>na leki. Powstanie lekoopornego mutanta </a:t>
            </a:r>
            <a:r>
              <a:rPr lang="pl-PL" dirty="0" smtClean="0"/>
              <a:t>jest wynikiem </a:t>
            </a:r>
            <a:r>
              <a:rPr lang="pl-PL" dirty="0"/>
              <a:t>wysokiego tempa replikacji wirusa i niskiej </a:t>
            </a:r>
            <a:r>
              <a:rPr lang="pl-PL" dirty="0" smtClean="0"/>
              <a:t>wierności wirusowej </a:t>
            </a:r>
            <a:r>
              <a:rPr lang="pl-PL" dirty="0"/>
              <a:t>odwrotnej transkryptazy. W efekcie dziennie powstaje około 1–5 x </a:t>
            </a:r>
            <a:r>
              <a:rPr lang="pl-PL" dirty="0" smtClean="0"/>
              <a:t>109 wirionów </a:t>
            </a:r>
            <a:r>
              <a:rPr lang="pl-PL" dirty="0"/>
              <a:t>zmutowanych w </a:t>
            </a:r>
            <a:r>
              <a:rPr lang="pl-PL" dirty="0" smtClean="0"/>
              <a:t>regionach kodujących </a:t>
            </a:r>
            <a:r>
              <a:rPr lang="pl-PL" dirty="0"/>
              <a:t>odwrotną </a:t>
            </a:r>
            <a:r>
              <a:rPr lang="pl-PL" dirty="0" smtClean="0"/>
              <a:t>transkryptazę i </a:t>
            </a:r>
            <a:r>
              <a:rPr lang="pl-PL" dirty="0"/>
              <a:t>proteazę. Pojawiające się mutanty wykazują na ogół niższą wydajność </a:t>
            </a:r>
            <a:r>
              <a:rPr lang="pl-PL" dirty="0" err="1" smtClean="0"/>
              <a:t>replikacyjną</a:t>
            </a:r>
            <a:r>
              <a:rPr lang="pl-PL" dirty="0" smtClean="0"/>
              <a:t> niż warianty </a:t>
            </a:r>
            <a:r>
              <a:rPr lang="pl-PL" dirty="0"/>
              <a:t>dzikie. Inicjacja terapii wprowadza jednak silną presję </a:t>
            </a:r>
            <a:r>
              <a:rPr lang="pl-PL" dirty="0" smtClean="0"/>
              <a:t>selekcyjną </a:t>
            </a:r>
            <a:r>
              <a:rPr lang="pl-PL" dirty="0"/>
              <a:t>i mutanty lekooporne bardzo szybko stają </a:t>
            </a:r>
            <a:r>
              <a:rPr lang="pl-PL" dirty="0" smtClean="0"/>
              <a:t>się populacją </a:t>
            </a:r>
            <a:r>
              <a:rPr lang="pl-PL" dirty="0"/>
              <a:t>dominującą.</a:t>
            </a:r>
          </a:p>
        </p:txBody>
      </p:sp>
      <p:sp>
        <p:nvSpPr>
          <p:cNvPr id="7" name="Prostokąt 6"/>
          <p:cNvSpPr/>
          <p:nvPr/>
        </p:nvSpPr>
        <p:spPr>
          <a:xfrm>
            <a:off x="405161" y="3917670"/>
            <a:ext cx="11493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zalecają testowanie w kierunku </a:t>
            </a:r>
            <a:r>
              <a:rPr lang="pl-PL" dirty="0" smtClean="0"/>
              <a:t>lekooporności u </a:t>
            </a:r>
            <a:r>
              <a:rPr lang="pl-PL" dirty="0"/>
              <a:t>pacjentów z niepowodzeniem leczenia, u osób zaczynających </a:t>
            </a:r>
            <a:r>
              <a:rPr lang="pl-PL" dirty="0" smtClean="0"/>
              <a:t>leczenie (jeżeli transmisja </a:t>
            </a:r>
            <a:r>
              <a:rPr lang="pl-PL" dirty="0"/>
              <a:t>szczepów opornych jest stwierdzana u ponad 10% populacji) </a:t>
            </a:r>
            <a:r>
              <a:rPr lang="pl-PL" dirty="0" smtClean="0"/>
              <a:t>oraz kobiet </a:t>
            </a:r>
            <a:r>
              <a:rPr lang="pl-PL" dirty="0"/>
              <a:t>ciężarnych przed </a:t>
            </a:r>
            <a:r>
              <a:rPr lang="pl-PL" dirty="0" smtClean="0"/>
              <a:t>inicjacją profilaktycznego podawania leków.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38269" y="362726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Najnowsze wytyczne WHO: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62932" y="4927297"/>
            <a:ext cx="11435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Selekcjonowanie i przenoszenie się szczepów opornych HIV staje się </a:t>
            </a:r>
            <a:r>
              <a:rPr lang="pl-PL" dirty="0" smtClean="0"/>
              <a:t>jednym </a:t>
            </a:r>
            <a:r>
              <a:rPr lang="pl-PL" dirty="0"/>
              <a:t>z głównych powodów </a:t>
            </a:r>
            <a:r>
              <a:rPr lang="pl-PL" dirty="0" smtClean="0"/>
              <a:t>niepowodzenia leczenia</a:t>
            </a:r>
            <a:r>
              <a:rPr lang="pl-PL" dirty="0"/>
              <a:t>. Wykazano również </a:t>
            </a:r>
            <a:r>
              <a:rPr lang="pl-PL" dirty="0" smtClean="0"/>
              <a:t>obecność </a:t>
            </a:r>
            <a:r>
              <a:rPr lang="pl-PL" dirty="0"/>
              <a:t>typowych mechanizmów oporności krzyżowej, gdy pojedyncza </a:t>
            </a:r>
            <a:r>
              <a:rPr lang="pl-PL" dirty="0" smtClean="0"/>
              <a:t>mutacja warunkuje oporność </a:t>
            </a:r>
            <a:r>
              <a:rPr lang="pl-PL" dirty="0"/>
              <a:t>na kilka leków z danej grupy.</a:t>
            </a:r>
          </a:p>
        </p:txBody>
      </p:sp>
    </p:spTree>
    <p:extLst>
      <p:ext uri="{BB962C8B-B14F-4D97-AF65-F5344CB8AC3E}">
        <p14:creationId xmlns:p14="http://schemas.microsoft.com/office/powerpoint/2010/main" val="24499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225615" y="1272541"/>
            <a:ext cx="7556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identyfikacji mutantów opornych stosuje się dwie technologicznie różne grupy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metod –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genotypowanie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fenotypowanie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Genotypowa  analiza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oporności</a:t>
            </a:r>
          </a:p>
        </p:txBody>
      </p:sp>
      <p:sp>
        <p:nvSpPr>
          <p:cNvPr id="6" name="Prostokąt 5"/>
          <p:cNvSpPr/>
          <p:nvPr/>
        </p:nvSpPr>
        <p:spPr>
          <a:xfrm>
            <a:off x="282497" y="2126856"/>
            <a:ext cx="3499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Genotypowa analiza oporności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61638" y="2487782"/>
            <a:ext cx="11125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Genotypowa analiza lekooporności opisuje oporność pośrednio, </a:t>
            </a:r>
            <a:r>
              <a:rPr lang="pl-PL" dirty="0" smtClean="0"/>
              <a:t>poprzez wykrycie </a:t>
            </a:r>
            <a:r>
              <a:rPr lang="pl-PL" dirty="0"/>
              <a:t>mutacji powiązanych z </a:t>
            </a:r>
            <a:r>
              <a:rPr lang="pl-PL" dirty="0" smtClean="0"/>
              <a:t>klinicznie obserwowaną </a:t>
            </a:r>
            <a:r>
              <a:rPr lang="pl-PL" dirty="0"/>
              <a:t>obniżoną </a:t>
            </a:r>
            <a:r>
              <a:rPr lang="pl-PL" dirty="0" smtClean="0"/>
              <a:t>lub zniesioną </a:t>
            </a:r>
            <a:r>
              <a:rPr lang="pl-PL" dirty="0"/>
              <a:t>wrażliwością na lek. Mutacje te pojawiają się w genach </a:t>
            </a:r>
            <a:r>
              <a:rPr lang="pl-PL" dirty="0" smtClean="0"/>
              <a:t>kodujących odwrotną transkryptazę </a:t>
            </a:r>
            <a:r>
              <a:rPr lang="pl-PL" dirty="0"/>
              <a:t>i proteazę HIV oraz w wypadku </a:t>
            </a:r>
            <a:r>
              <a:rPr lang="pl-PL" dirty="0" smtClean="0"/>
              <a:t>najnowszej grupy </a:t>
            </a:r>
            <a:r>
              <a:rPr lang="pl-PL" dirty="0"/>
              <a:t>leków hamujących wejście wirusa do komórki, </a:t>
            </a:r>
            <a:r>
              <a:rPr lang="pl-PL" dirty="0" smtClean="0"/>
              <a:t>w genach kodujących </a:t>
            </a:r>
            <a:r>
              <a:rPr lang="pl-PL" dirty="0"/>
              <a:t>białka gp41 i gp120 HIV.</a:t>
            </a:r>
          </a:p>
        </p:txBody>
      </p:sp>
      <p:sp>
        <p:nvSpPr>
          <p:cNvPr id="8" name="Prostokąt 7"/>
          <p:cNvSpPr/>
          <p:nvPr/>
        </p:nvSpPr>
        <p:spPr>
          <a:xfrm>
            <a:off x="4255617" y="384128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dwie metody genotypowania</a:t>
            </a:r>
          </a:p>
        </p:txBody>
      </p:sp>
      <p:sp>
        <p:nvSpPr>
          <p:cNvPr id="9" name="Prostokąt 8"/>
          <p:cNvSpPr/>
          <p:nvPr/>
        </p:nvSpPr>
        <p:spPr>
          <a:xfrm>
            <a:off x="1641702" y="471821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sekwencjonowanie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8424784" y="471821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hybrydyzacja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054037" y="4210620"/>
            <a:ext cx="367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obu pierwszy etap to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namnożenie badanych fragmentów genomu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HIV w reakcji RT PCR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7440291" y="5263809"/>
            <a:ext cx="4451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uzyskany jednoniciowy DNA łączy się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fragmentami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komplementarnymi z sondami naniesionymi na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stały nośnik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najczęściej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pasek nitrocelulozy lub nylonu, swoistymi dla wcześniej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wybranych mutacji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Uzyskany wzór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reagujących sond umożliwia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identyfikację mutacji 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ostatecznie ocenę lekooporności.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661638" y="5307119"/>
            <a:ext cx="45737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ustala się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kolejność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wszystkich nukleotydów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 badanych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fragmentach.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Oddziaływanie wykrywanych mutacji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jest interpretowane przez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komputerowy zintegrowany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 systemem. Istnieje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 najmniej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dziewięć różnych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algorytmów interpretujących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sporadycznie zdarzają się 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interpretacje rozbieżne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" name="Łącznik prosty ze strzałką 14"/>
          <p:cNvCxnSpPr>
            <a:stCxn id="8" idx="1"/>
            <a:endCxn id="9" idx="0"/>
          </p:cNvCxnSpPr>
          <p:nvPr/>
        </p:nvCxnSpPr>
        <p:spPr>
          <a:xfrm flipH="1">
            <a:off x="2779193" y="4025954"/>
            <a:ext cx="1476424" cy="692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8" idx="3"/>
            <a:endCxn id="10" idx="0"/>
          </p:cNvCxnSpPr>
          <p:nvPr/>
        </p:nvCxnSpPr>
        <p:spPr>
          <a:xfrm>
            <a:off x="7582169" y="4025954"/>
            <a:ext cx="1665918" cy="692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593664" y="2281717"/>
            <a:ext cx="6096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Osłonka lipidowa otacza kapsyd zawierający dwie kopie dodatnio spolaryzowanego RNA. Kapsyd jest stożkowatego kształtu, buduje go około 1300–1500 kopii białka p24 połączonego głównie w heksamery. </a:t>
            </a:r>
          </a:p>
          <a:p>
            <a:pPr algn="just"/>
            <a:endParaRPr lang="pl-P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Kapsyd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 za zadanie chronić genom wirusa i utrzymywać odwrotną transkryptazę w zamkniętym środowisku, co może pomagać inicjować odwrotną transkrypcję oraz podtrzymywać elongację powstałego DNA wirusowego.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3" y="1535454"/>
            <a:ext cx="4791075" cy="43624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  budowy  wirusa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słonka  lipidowa  i  kapsyd</a:t>
            </a:r>
          </a:p>
        </p:txBody>
      </p:sp>
      <p:sp>
        <p:nvSpPr>
          <p:cNvPr id="7" name="Prostokąt 6"/>
          <p:cNvSpPr/>
          <p:nvPr/>
        </p:nvSpPr>
        <p:spPr>
          <a:xfrm>
            <a:off x="1138091" y="6110213"/>
            <a:ext cx="1015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Osłonka lipidowa zawiera liczne białka błonowe pobrane z komórki gospodarza podczas procesu pączkowania, szczególnie istotne są cząstki MHC, cząsteczki adhezyjne i inhibitory dopełniacza.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Fenotypowa  analiza 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oporności</a:t>
            </a:r>
          </a:p>
        </p:txBody>
      </p:sp>
      <p:sp>
        <p:nvSpPr>
          <p:cNvPr id="5" name="Prostokąt 4"/>
          <p:cNvSpPr/>
          <p:nvPr/>
        </p:nvSpPr>
        <p:spPr>
          <a:xfrm>
            <a:off x="1608484" y="1738783"/>
            <a:ext cx="899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Fenotypowa analiza oporności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ocenia bezpośrednio wpływ leku na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wydajność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replikacji HIV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podczas hodowli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zakażonych komórkach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Prostokąt 6"/>
          <p:cNvSpPr/>
          <p:nvPr/>
        </p:nvSpPr>
        <p:spPr>
          <a:xfrm>
            <a:off x="2421773" y="3808392"/>
            <a:ext cx="9409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Miarą tej różnicy jest wzrost stężenia leku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hamującego replikację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wirusa, najczęściej opisywany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jako IC50 lub IC95 (IC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  <a:t>inhibitory </a:t>
            </a:r>
            <a:r>
              <a:rPr lang="pl-PL" i="1" dirty="0" err="1">
                <a:latin typeface="Arial" panose="020B0604020202020204" pitchFamily="34" charset="0"/>
                <a:cs typeface="Arial" panose="020B0604020202020204" pitchFamily="34" charset="0"/>
              </a:rPr>
              <a:t>concentration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). Jest to stężenie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leku hamujące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replikację HIV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odpowiednio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 50% lub 95%, wyrażone w µM lub µg/ml. Ostateczny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wynik jest podawany jako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wskaźnik oporności (WO), będący ilorazem IC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izolatu badanego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wobec IC szczepu dzikiego.</a:t>
            </a:r>
          </a:p>
        </p:txBody>
      </p:sp>
      <p:sp>
        <p:nvSpPr>
          <p:cNvPr id="8" name="Prostokąt 7"/>
          <p:cNvSpPr/>
          <p:nvPr/>
        </p:nvSpPr>
        <p:spPr>
          <a:xfrm>
            <a:off x="386126" y="30031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Fenotypowa analiza oporności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opisuje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różnicę wrażliwości badanego izolatu HIV na dany lek w porównaniu ze szczepem dzikim.</a:t>
            </a:r>
          </a:p>
        </p:txBody>
      </p:sp>
    </p:spTree>
    <p:extLst>
      <p:ext uri="{BB962C8B-B14F-4D97-AF65-F5344CB8AC3E}">
        <p14:creationId xmlns:p14="http://schemas.microsoft.com/office/powerpoint/2010/main" val="35794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49691" y="2827715"/>
            <a:ext cx="833840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Współczesna diagnostyka laboratoryjna zakażeń HIV i AIDS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jest szybka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, czuła i wiarygodna. Najważniejszym jej efektem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jest ograniczanie szerzenia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się infekcji. Dodatkowo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usprawnia podejmowanie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decyzji i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dobór schematów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leczenia i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ułatwia dochodzenia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epidemiologiczne. 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 efekcie poprawia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jakość życia osób zakażonych HIV.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  zagadnienia  diagnostyki </a:t>
            </a:r>
          </a:p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przypadku  wirusa  HIV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Genetyczna  oporność  na  zakażenie  HIV</a:t>
            </a:r>
          </a:p>
        </p:txBody>
      </p:sp>
      <p:sp>
        <p:nvSpPr>
          <p:cNvPr id="6" name="Prostokąt 5"/>
          <p:cNvSpPr/>
          <p:nvPr/>
        </p:nvSpPr>
        <p:spPr>
          <a:xfrm>
            <a:off x="1529773" y="1874481"/>
            <a:ext cx="5691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Warianty genetyczne związane z opornością na zakażenie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HIV dotyczą: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534242" y="2756699"/>
            <a:ext cx="6798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zmienności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układzie HLA,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mienności wariantów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genów receptorów cytokin i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chemokin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zmienności wariantów genów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ligandów dla cytokin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chemokin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492021" y="4372661"/>
            <a:ext cx="8815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Polimorfizmy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RANTES, SDF, IL4 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IL10,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które mogą współzawodniczyć z wirusem o dany receptor lub powodować zmiany w gęstości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koreceptora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na powierzchni komórkowej w mechanizmie internalizacji. </a:t>
            </a:r>
          </a:p>
        </p:txBody>
      </p:sp>
    </p:spTree>
    <p:extLst>
      <p:ext uri="{BB962C8B-B14F-4D97-AF65-F5344CB8AC3E}">
        <p14:creationId xmlns:p14="http://schemas.microsoft.com/office/powerpoint/2010/main" val="20466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8484" y="3893548"/>
            <a:ext cx="8699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Gdy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osoba zakażona, mimo niewykrywalnego poziomu wirusów we krwi, przestanie przyjmować leki, HIV wychodzi z ukrycia i zaczyna się namnażać, atakując limfocyty. W ciągu kilku miesięcy znów jest go tyle, że może wywołać osłabienie odporności i 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infekcje.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 / AIDS  jako  choroba  przewlekła</a:t>
            </a:r>
            <a:endParaRPr lang="pl-PL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608484" y="1970773"/>
            <a:ext cx="8699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Zakażenie wirusem HIV nadal jest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chorobą przewlekłą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Brak aktywnego wirusa we krwi utrzymuje się, dopóki zakażony przyjmuje leki. HIV jest wirusem podstępnym i czai się w organizmie, uśpiony. Wiele wskazuje, że kryje się w układzie limfatycznym i nerwowym.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592112" y="1398008"/>
            <a:ext cx="66535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śród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Europejczyków 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części północnej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od 5 do 15 proc. populacji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ma odporność na zakażenie HIV. </a:t>
            </a:r>
          </a:p>
          <a:p>
            <a:pPr algn="ctr"/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Są to osoby, które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są nosicielami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mutacji CCR5 delta 32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Uniemożliwia ona przedostanie się wirusa HIV do limfocytów, w których się namnaża.</a:t>
            </a:r>
          </a:p>
        </p:txBody>
      </p:sp>
      <p:sp>
        <p:nvSpPr>
          <p:cNvPr id="4" name="Prostokąt 3"/>
          <p:cNvSpPr/>
          <p:nvPr/>
        </p:nvSpPr>
        <p:spPr>
          <a:xfrm>
            <a:off x="491865" y="4369476"/>
            <a:ext cx="5042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Pierwszy historyczny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przypadek to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Timothy Ray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 Zapadł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 białaczkę, a życie uratował mu przeszczep od dawcy odpornego na zakażenie HIV, zapewniając przy tym wyleczenie.</a:t>
            </a:r>
          </a:p>
        </p:txBody>
      </p:sp>
      <p:sp>
        <p:nvSpPr>
          <p:cNvPr id="5" name="Prostokąt 4"/>
          <p:cNvSpPr/>
          <p:nvPr/>
        </p:nvSpPr>
        <p:spPr>
          <a:xfrm>
            <a:off x="6731351" y="4387104"/>
            <a:ext cx="5215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12 latach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zdarzył się również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drugi, niemal identyczny przypadek. Lekarze ogłosili,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że pozostaje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wolny od wirusów przez dwa lata, mimo nieprzyjmowania leków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Genetyczna  oporność  na  zakażenie  HIV</a:t>
            </a:r>
          </a:p>
        </p:txBody>
      </p:sp>
      <p:sp>
        <p:nvSpPr>
          <p:cNvPr id="9" name="Prostokąt 8"/>
          <p:cNvSpPr/>
          <p:nvPr/>
        </p:nvSpPr>
        <p:spPr>
          <a:xfrm>
            <a:off x="1776434" y="38732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Pacjent </a:t>
            </a: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Berlina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953831" y="387329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Pacjent </a:t>
            </a: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 Londynu</a:t>
            </a:r>
          </a:p>
        </p:txBody>
      </p:sp>
    </p:spTree>
    <p:extLst>
      <p:ext uri="{BB962C8B-B14F-4D97-AF65-F5344CB8AC3E}">
        <p14:creationId xmlns:p14="http://schemas.microsoft.com/office/powerpoint/2010/main" val="29440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179849" y="47327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CCR5 </a:t>
            </a:r>
            <a:r>
              <a:rPr lang="pl-PL" dirty="0"/>
              <a:t>jest receptorem, za pomocą którego do komórki wnika tylko jeden typ wirusa HIV. Zarówno pacjent z Berlina, jak i z Londynu byli właśnie nim zakażeni. Muszą przyjmować lek blokujący inny receptor (CXCR4), bo bez niego mogliby zakazić się innym podtypem wirusa, na który mimo przeszczepu szpiku nie są uodpornieni.</a:t>
            </a:r>
          </a:p>
        </p:txBody>
      </p:sp>
      <p:sp>
        <p:nvSpPr>
          <p:cNvPr id="3" name="Prostokąt 2"/>
          <p:cNvSpPr/>
          <p:nvPr/>
        </p:nvSpPr>
        <p:spPr>
          <a:xfrm>
            <a:off x="3048000" y="1720840"/>
            <a:ext cx="83596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Skoro wiadomo, że pewna mutacja genu CCR5 nie pozwala się wirusowi namnażać, w teorii można by za </a:t>
            </a:r>
            <a:r>
              <a:rPr lang="pl-PL" dirty="0" smtClean="0"/>
              <a:t>pomocą terapii genowej taką mutację wywołać u osób jej pozbawionych – </a:t>
            </a:r>
            <a:r>
              <a:rPr lang="pl-PL" dirty="0"/>
              <a:t>np. pobrać limfocyty pacjenta, genetycznie je zmodyfikować i z powrotem podać mu jego własne, już odporne na zakażenie wirusem. Taką terapię trzeba by jednak regularnie powtarzać, bo szpik produkować będzie nadal limfocyty mutacji pozbawione.</a:t>
            </a:r>
          </a:p>
          <a:p>
            <a:r>
              <a:rPr lang="pl-PL" dirty="0"/>
              <a:t>Można też rzeczony receptor na powierzchni limfocytów zablokować lekami. Jeden taki lek – </a:t>
            </a:r>
            <a:r>
              <a:rPr lang="pl-PL" b="1" dirty="0" err="1"/>
              <a:t>marawirok</a:t>
            </a:r>
            <a:r>
              <a:rPr lang="pl-PL" dirty="0"/>
              <a:t> – już istnieje (przy okazji, jak wynika z badań klinicznych, łagodzi objawy konfliktu przy przeszczepie szpiku).</a:t>
            </a:r>
          </a:p>
        </p:txBody>
      </p:sp>
      <p:sp>
        <p:nvSpPr>
          <p:cNvPr id="4" name="Prostokąt 3"/>
          <p:cNvSpPr/>
          <p:nvPr/>
        </p:nvSpPr>
        <p:spPr>
          <a:xfrm>
            <a:off x="147022" y="1874481"/>
            <a:ext cx="2765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Jak widać taka metoda leczenia jest i skomplikowana, i kosztowna, i potencjalnie zagrażająca zdrowiu, a nawet życiu pacjenta. Nikt nie zamierza więc jej stosować u zakażonych osób. Może natomiast pomóc naukowcom i lekarzom w odkryciu i opracowaniu nowych metod, które pozwolą na wyeliminowanie wirusa HIV na zawsze.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Genetyczna  oporność  na  zakażenie  HIV</a:t>
            </a:r>
          </a:p>
        </p:txBody>
      </p:sp>
    </p:spTree>
    <p:extLst>
      <p:ext uri="{BB962C8B-B14F-4D97-AF65-F5344CB8AC3E}">
        <p14:creationId xmlns:p14="http://schemas.microsoft.com/office/powerpoint/2010/main" val="702048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51441" y="2630476"/>
            <a:ext cx="8534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Prezentacja  powstała  na  podstawie  dostępnej  </a:t>
            </a:r>
            <a:endParaRPr lang="pl-P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literatury  i  danych  z  </a:t>
            </a:r>
            <a:r>
              <a:rPr lang="pl-PL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internetu.</a:t>
            </a:r>
            <a:endParaRPr lang="pl-P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457854" y="249560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 O  N  I  E  C</a:t>
            </a:r>
          </a:p>
        </p:txBody>
      </p:sp>
      <p:sp>
        <p:nvSpPr>
          <p:cNvPr id="5" name="pole tekstowe 4"/>
          <p:cNvSpPr txBox="1"/>
          <p:nvPr/>
        </p:nvSpPr>
        <p:spPr>
          <a:xfrm flipH="1">
            <a:off x="4107149" y="3469094"/>
            <a:ext cx="34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D z i ę k u j ę    z a    u w a g ę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452152" y="16998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Wewnątrz kapsydu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poza materiałem genetycznym znajdują się odwrotna transkryptaza, integraza, proteaza HIV, białka nukleokapsydu i wirusowe białka regulacyjne. RNA wirusa ma 9,7 tysięcy par nukleotydów. Na końcu 5' RNA posiada czapeczkę, z kolei na końcu 3' kilka otwartych ramek odczytu. W skład genomu HIV wchodzą następujące geny: gag, pol, env, tat, rev, nef, vif, vpu,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tev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które kodują łącznie 15 białek.</a:t>
            </a:r>
          </a:p>
          <a:p>
            <a:pPr algn="just"/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NC (nucleocapsid protein, p7) jest chaperonem wiążącym się z materiałem genetycznym wirusa, pełni rolę w odwrotnej transkrypcji oraz integracji, ponadto ułatwia formowanie wironów.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  budowy  wirusa  HIV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wnętrze  kapsydu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3" y="1699838"/>
            <a:ext cx="47910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29773" y="1135817"/>
            <a:ext cx="9030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Arial" panose="020B0604020202020204" pitchFamily="34" charset="0"/>
              </a:rPr>
              <a:t>Genom wirusa </a:t>
            </a:r>
            <a:r>
              <a:rPr lang="pl-PL" dirty="0">
                <a:latin typeface="Arial" panose="020B0604020202020204" pitchFamily="34" charset="0"/>
              </a:rPr>
              <a:t>składa się z 2 identycznych nici RNA, zawiera trzy geny wspólne dla retrowirusów (Gag, Pol, Env) oraz geny regulatorowe. Kodują one 15 białek, w tym białka macierzy, enzymy, białka otoczkowe oraz białka regulatorowe (Tat, Rev, Nef, Vif, Vpu, Vpr). </a:t>
            </a:r>
            <a:r>
              <a:rPr lang="pl-PL" dirty="0" smtClean="0">
                <a:latin typeface="Arial" panose="020B0604020202020204" pitchFamily="34" charset="0"/>
              </a:rPr>
              <a:t>Transkrypcja </a:t>
            </a:r>
            <a:r>
              <a:rPr lang="pl-PL" dirty="0">
                <a:latin typeface="Arial" panose="020B0604020202020204" pitchFamily="34" charset="0"/>
              </a:rPr>
              <a:t>genów prowirusa regulowana jest przez powtarzalne sekwencje końcowe (LTR</a:t>
            </a:r>
            <a:r>
              <a:rPr lang="pl-PL" dirty="0" smtClean="0">
                <a:latin typeface="Arial" panose="020B0604020202020204" pitchFamily="34" charset="0"/>
              </a:rPr>
              <a:t>).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  wirusa  HIV-1</a:t>
            </a:r>
          </a:p>
        </p:txBody>
      </p:sp>
      <p:grpSp>
        <p:nvGrpSpPr>
          <p:cNvPr id="31" name="Grupa 30"/>
          <p:cNvGrpSpPr/>
          <p:nvPr/>
        </p:nvGrpSpPr>
        <p:grpSpPr>
          <a:xfrm>
            <a:off x="1928045" y="2777489"/>
            <a:ext cx="8233887" cy="1565669"/>
            <a:chOff x="2074126" y="3459088"/>
            <a:chExt cx="8233887" cy="1565669"/>
          </a:xfrm>
        </p:grpSpPr>
        <p:sp>
          <p:nvSpPr>
            <p:cNvPr id="7" name="Prostokąt 6"/>
            <p:cNvSpPr/>
            <p:nvPr/>
          </p:nvSpPr>
          <p:spPr>
            <a:xfrm>
              <a:off x="2074126" y="3869474"/>
              <a:ext cx="903249" cy="762308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2999676" y="3869473"/>
              <a:ext cx="118202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gag</a:t>
              </a:r>
              <a:endParaRPr lang="pl-PL" dirty="0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3858322" y="4262449"/>
              <a:ext cx="196261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pol</a:t>
              </a:r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2274367" y="4070196"/>
              <a:ext cx="502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LTR</a:t>
              </a:r>
              <a:endParaRPr lang="pl-PL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5588092" y="3869473"/>
              <a:ext cx="578532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vif</a:t>
              </a:r>
              <a:endParaRPr lang="pl-PL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5976959" y="4263791"/>
              <a:ext cx="490840" cy="3693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FF66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 smtClean="0"/>
                <a:t>vpr</a:t>
              </a:r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6489741" y="4262449"/>
              <a:ext cx="343364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   </a:t>
              </a:r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8785467" y="4262449"/>
              <a:ext cx="237566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 </a:t>
              </a:r>
              <a:endParaRPr lang="pl-PL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598394" y="4655425"/>
              <a:ext cx="23756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 </a:t>
              </a:r>
              <a:endParaRPr lang="pl-PL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8786697" y="4655425"/>
              <a:ext cx="34336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   </a:t>
              </a:r>
              <a:endParaRPr lang="pl-PL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6834722" y="3873498"/>
              <a:ext cx="532518" cy="369332"/>
            </a:xfrm>
            <a:prstGeom prst="rect">
              <a:avLst/>
            </a:prstGeom>
            <a:solidFill>
              <a:srgbClr val="CC00CC"/>
            </a:solidFill>
            <a:ln w="19050">
              <a:solidFill>
                <a:srgbClr val="FF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vpu</a:t>
              </a:r>
              <a:endParaRPr lang="pl-PL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7378391" y="3870145"/>
              <a:ext cx="175445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env</a:t>
              </a:r>
              <a:endParaRPr lang="pl-PL" dirty="0"/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9156151" y="3459088"/>
              <a:ext cx="571896" cy="779717"/>
            </a:xfrm>
            <a:prstGeom prst="rect">
              <a:avLst/>
            </a:prstGeom>
            <a:solidFill>
              <a:srgbClr val="4785E9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9196903" y="3459088"/>
              <a:ext cx="490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nef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404764" y="3881295"/>
              <a:ext cx="903249" cy="762308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9607012" y="4070196"/>
              <a:ext cx="502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LTR</a:t>
              </a:r>
              <a:endParaRPr lang="pl-PL" dirty="0"/>
            </a:p>
          </p:txBody>
        </p:sp>
        <p:cxnSp>
          <p:nvCxnSpPr>
            <p:cNvPr id="28" name="Łącznik prosty 27"/>
            <p:cNvCxnSpPr/>
            <p:nvPr/>
          </p:nvCxnSpPr>
          <p:spPr>
            <a:xfrm>
              <a:off x="6924907" y="4439528"/>
              <a:ext cx="17395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/>
            <p:cNvSpPr txBox="1"/>
            <p:nvPr/>
          </p:nvSpPr>
          <p:spPr>
            <a:xfrm>
              <a:off x="7587174" y="4262449"/>
              <a:ext cx="4442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tat</a:t>
              </a:r>
              <a:endParaRPr lang="pl-PL" dirty="0"/>
            </a:p>
          </p:txBody>
        </p:sp>
        <p:cxnSp>
          <p:nvCxnSpPr>
            <p:cNvPr id="30" name="Łącznik prosty 29"/>
            <p:cNvCxnSpPr/>
            <p:nvPr/>
          </p:nvCxnSpPr>
          <p:spPr>
            <a:xfrm>
              <a:off x="6924907" y="4840091"/>
              <a:ext cx="17395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ole tekstowe 25"/>
            <p:cNvSpPr txBox="1"/>
            <p:nvPr/>
          </p:nvSpPr>
          <p:spPr>
            <a:xfrm>
              <a:off x="7580307" y="4644274"/>
              <a:ext cx="4802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rev</a:t>
              </a:r>
              <a:endParaRPr lang="pl-PL" dirty="0"/>
            </a:p>
          </p:txBody>
        </p:sp>
      </p:grpSp>
      <p:sp>
        <p:nvSpPr>
          <p:cNvPr id="6" name="pole tekstowe 5"/>
          <p:cNvSpPr txBox="1"/>
          <p:nvPr/>
        </p:nvSpPr>
        <p:spPr>
          <a:xfrm>
            <a:off x="491865" y="4929709"/>
            <a:ext cx="11506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Genom wirusa HIV-1 składa się z genów, których pozycję oznaczono odrębnymi kolorami. Nakładające się sekwencje różnych genów są pokazane jako nakładające się bloki, ale są czytane oddzielnie przez polimerazę RNA komórki gospodarza.</a:t>
            </a: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Zaznaczone liniami bloki </a:t>
            </a:r>
            <a: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  <a:t>tat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  <a:t>rev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wskazują geny, których kodujące sekwencje są wydzielone w genomie i wymagają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splicingu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RNA do uzyskania funkcjonalnego przekaźnikowego mRNA.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  wirusa  HIV-1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40005"/>
              </p:ext>
            </p:extLst>
          </p:nvPr>
        </p:nvGraphicFramePr>
        <p:xfrm>
          <a:off x="1050174" y="2123594"/>
          <a:ext cx="10134498" cy="36674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1678">
                  <a:extLst>
                    <a:ext uri="{9D8B030D-6E8A-4147-A177-3AD203B41FA5}">
                      <a16:colId xmlns:a16="http://schemas.microsoft.com/office/drawing/2014/main" val="1938518087"/>
                    </a:ext>
                  </a:extLst>
                </a:gridCol>
                <a:gridCol w="2578526">
                  <a:extLst>
                    <a:ext uri="{9D8B030D-6E8A-4147-A177-3AD203B41FA5}">
                      <a16:colId xmlns:a16="http://schemas.microsoft.com/office/drawing/2014/main" val="3231098905"/>
                    </a:ext>
                  </a:extLst>
                </a:gridCol>
                <a:gridCol w="6764294">
                  <a:extLst>
                    <a:ext uri="{9D8B030D-6E8A-4147-A177-3AD203B41FA5}">
                      <a16:colId xmlns:a16="http://schemas.microsoft.com/office/drawing/2014/main" val="2310118610"/>
                    </a:ext>
                  </a:extLst>
                </a:gridCol>
              </a:tblGrid>
              <a:tr h="46703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Gen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Białko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Najważniejsze</a:t>
                      </a:r>
                      <a:r>
                        <a:rPr lang="pl-PL" baseline="0" dirty="0" smtClean="0"/>
                        <a:t> wybrane funkcje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83075"/>
                  </a:ext>
                </a:extLst>
              </a:tr>
              <a:tr h="320040">
                <a:tc rowSpan="5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gag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prekursor p55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białka strukturalne,</a:t>
                      </a:r>
                      <a:r>
                        <a:rPr lang="pl-PL" baseline="0" dirty="0" smtClean="0"/>
                        <a:t> tworzące macierz, kapsyd i nukleokapsyd wirusa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4677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MA (macierz, p17)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białko znajdujące się pod błoną białkowo-lipidową</a:t>
                      </a:r>
                      <a:r>
                        <a:rPr lang="pl-PL" baseline="0" dirty="0" smtClean="0"/>
                        <a:t> wirusa, odgrywa rolę w formowaniu wirionów – kieruje białka prekursorowe gag oraz gag-pol do bony komórkowej;</a:t>
                      </a:r>
                    </a:p>
                    <a:p>
                      <a:r>
                        <a:rPr lang="pl-PL" baseline="0" dirty="0" smtClean="0"/>
                        <a:t>dodatkowo umożliwia integrację prowirusa w komórkach będących w fazie G0, np. makrofagach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630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CA (kapsyd, p24)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tworzy rdzeń wirusa, odgrywa również rolę w rozpakowywaniu wirusa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04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NC (nukleokapsydu, p7)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okrywa wirusowe RNA, jego główną funkcją jest dostarczenie RNA do tworzącego się wirionu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164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odgrywa rolę w wiązaniu białka vpr w trakcie formowania wirionu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2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7121</Words>
  <Application>Microsoft Office PowerPoint</Application>
  <PresentationFormat>Panoramiczny</PresentationFormat>
  <Paragraphs>689</Paragraphs>
  <Slides>67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MyriadPro-Light</vt:lpstr>
      <vt:lpstr>Times New Roman</vt:lpstr>
      <vt:lpstr>TimesNewRoman</vt:lpstr>
      <vt:lpstr>TimesNewRomanPSMT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173</cp:revision>
  <dcterms:created xsi:type="dcterms:W3CDTF">2020-07-28T16:23:28Z</dcterms:created>
  <dcterms:modified xsi:type="dcterms:W3CDTF">2020-08-21T15:58:26Z</dcterms:modified>
</cp:coreProperties>
</file>